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1.xml" ContentType="application/vnd.openxmlformats-officedocument.drawingml.chart+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96"/>
  </p:notesMasterIdLst>
  <p:sldIdLst>
    <p:sldId id="257" r:id="rId5"/>
    <p:sldId id="390" r:id="rId6"/>
    <p:sldId id="391" r:id="rId7"/>
    <p:sldId id="392" r:id="rId8"/>
    <p:sldId id="393" r:id="rId9"/>
    <p:sldId id="394" r:id="rId10"/>
    <p:sldId id="395" r:id="rId11"/>
    <p:sldId id="396" r:id="rId12"/>
    <p:sldId id="380" r:id="rId13"/>
    <p:sldId id="381" r:id="rId14"/>
    <p:sldId id="382" r:id="rId15"/>
    <p:sldId id="383" r:id="rId16"/>
    <p:sldId id="387" r:id="rId17"/>
    <p:sldId id="388" r:id="rId18"/>
    <p:sldId id="389" r:id="rId19"/>
    <p:sldId id="384" r:id="rId20"/>
    <p:sldId id="385" r:id="rId21"/>
    <p:sldId id="386" r:id="rId22"/>
    <p:sldId id="377" r:id="rId23"/>
    <p:sldId id="378" r:id="rId24"/>
    <p:sldId id="379" r:id="rId25"/>
    <p:sldId id="365" r:id="rId26"/>
    <p:sldId id="366" r:id="rId27"/>
    <p:sldId id="367" r:id="rId28"/>
    <p:sldId id="368" r:id="rId29"/>
    <p:sldId id="369" r:id="rId30"/>
    <p:sldId id="371" r:id="rId31"/>
    <p:sldId id="372" r:id="rId32"/>
    <p:sldId id="258" r:id="rId33"/>
    <p:sldId id="361" r:id="rId34"/>
    <p:sldId id="262" r:id="rId35"/>
    <p:sldId id="263" r:id="rId36"/>
    <p:sldId id="264" r:id="rId37"/>
    <p:sldId id="267" r:id="rId38"/>
    <p:sldId id="268" r:id="rId39"/>
    <p:sldId id="265" r:id="rId40"/>
    <p:sldId id="269" r:id="rId41"/>
    <p:sldId id="271" r:id="rId42"/>
    <p:sldId id="272" r:id="rId43"/>
    <p:sldId id="359" r:id="rId44"/>
    <p:sldId id="363" r:id="rId45"/>
    <p:sldId id="360" r:id="rId46"/>
    <p:sldId id="266" r:id="rId47"/>
    <p:sldId id="276" r:id="rId48"/>
    <p:sldId id="277" r:id="rId49"/>
    <p:sldId id="278" r:id="rId50"/>
    <p:sldId id="279" r:id="rId51"/>
    <p:sldId id="280" r:id="rId52"/>
    <p:sldId id="281" r:id="rId53"/>
    <p:sldId id="298" r:id="rId54"/>
    <p:sldId id="299" r:id="rId55"/>
    <p:sldId id="328" r:id="rId56"/>
    <p:sldId id="329" r:id="rId57"/>
    <p:sldId id="397" r:id="rId58"/>
    <p:sldId id="282" r:id="rId59"/>
    <p:sldId id="301" r:id="rId60"/>
    <p:sldId id="300" r:id="rId61"/>
    <p:sldId id="304" r:id="rId62"/>
    <p:sldId id="306" r:id="rId63"/>
    <p:sldId id="307" r:id="rId64"/>
    <p:sldId id="308" r:id="rId65"/>
    <p:sldId id="309" r:id="rId66"/>
    <p:sldId id="310" r:id="rId67"/>
    <p:sldId id="311" r:id="rId68"/>
    <p:sldId id="312" r:id="rId69"/>
    <p:sldId id="313" r:id="rId70"/>
    <p:sldId id="314" r:id="rId71"/>
    <p:sldId id="315" r:id="rId72"/>
    <p:sldId id="364"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6" r:id="rId89"/>
    <p:sldId id="348" r:id="rId90"/>
    <p:sldId id="349" r:id="rId91"/>
    <p:sldId id="354" r:id="rId92"/>
    <p:sldId id="355" r:id="rId93"/>
    <p:sldId id="362" r:id="rId94"/>
    <p:sldId id="358" r:id="rId95"/>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predeterminada" id="{C9C38667-EB31-4B29-9E13-741063B04D19}">
          <p14:sldIdLst>
            <p14:sldId id="257"/>
            <p14:sldId id="390"/>
            <p14:sldId id="391"/>
            <p14:sldId id="392"/>
            <p14:sldId id="393"/>
            <p14:sldId id="394"/>
            <p14:sldId id="395"/>
            <p14:sldId id="396"/>
            <p14:sldId id="380"/>
            <p14:sldId id="381"/>
            <p14:sldId id="382"/>
            <p14:sldId id="383"/>
            <p14:sldId id="387"/>
            <p14:sldId id="388"/>
            <p14:sldId id="389"/>
            <p14:sldId id="384"/>
          </p14:sldIdLst>
        </p14:section>
        <p14:section name="Láminas de apoyo" id="{CB3EA125-03E7-488D-8077-B84E66786D20}">
          <p14:sldIdLst>
            <p14:sldId id="385"/>
            <p14:sldId id="386"/>
            <p14:sldId id="377"/>
            <p14:sldId id="378"/>
            <p14:sldId id="379"/>
            <p14:sldId id="365"/>
            <p14:sldId id="366"/>
            <p14:sldId id="367"/>
            <p14:sldId id="368"/>
            <p14:sldId id="369"/>
            <p14:sldId id="371"/>
            <p14:sldId id="372"/>
            <p14:sldId id="258"/>
            <p14:sldId id="361"/>
            <p14:sldId id="262"/>
            <p14:sldId id="263"/>
            <p14:sldId id="264"/>
            <p14:sldId id="267"/>
            <p14:sldId id="268"/>
            <p14:sldId id="265"/>
            <p14:sldId id="269"/>
            <p14:sldId id="271"/>
            <p14:sldId id="272"/>
            <p14:sldId id="359"/>
            <p14:sldId id="363"/>
            <p14:sldId id="360"/>
            <p14:sldId id="266"/>
            <p14:sldId id="276"/>
            <p14:sldId id="277"/>
            <p14:sldId id="278"/>
            <p14:sldId id="279"/>
            <p14:sldId id="280"/>
            <p14:sldId id="281"/>
            <p14:sldId id="298"/>
            <p14:sldId id="299"/>
            <p14:sldId id="328"/>
            <p14:sldId id="329"/>
            <p14:sldId id="397"/>
            <p14:sldId id="282"/>
            <p14:sldId id="301"/>
            <p14:sldId id="300"/>
            <p14:sldId id="304"/>
            <p14:sldId id="306"/>
            <p14:sldId id="307"/>
            <p14:sldId id="308"/>
            <p14:sldId id="309"/>
            <p14:sldId id="310"/>
            <p14:sldId id="311"/>
            <p14:sldId id="312"/>
            <p14:sldId id="313"/>
            <p14:sldId id="314"/>
            <p14:sldId id="315"/>
            <p14:sldId id="364"/>
            <p14:sldId id="330"/>
            <p14:sldId id="331"/>
            <p14:sldId id="332"/>
            <p14:sldId id="333"/>
            <p14:sldId id="334"/>
            <p14:sldId id="335"/>
            <p14:sldId id="336"/>
            <p14:sldId id="337"/>
            <p14:sldId id="338"/>
            <p14:sldId id="339"/>
            <p14:sldId id="340"/>
            <p14:sldId id="341"/>
            <p14:sldId id="342"/>
            <p14:sldId id="343"/>
            <p14:sldId id="344"/>
            <p14:sldId id="346"/>
            <p14:sldId id="348"/>
            <p14:sldId id="349"/>
            <p14:sldId id="354"/>
            <p14:sldId id="355"/>
            <p14:sldId id="362"/>
            <p14:sldId id="3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4C3C"/>
    <a:srgbClr val="3899D0"/>
    <a:srgbClr val="89695E"/>
    <a:srgbClr val="335465"/>
    <a:srgbClr val="237DB9"/>
    <a:srgbClr val="9BB955"/>
    <a:srgbClr val="00B050"/>
    <a:srgbClr val="760000"/>
    <a:srgbClr val="14AA96"/>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6" autoAdjust="0"/>
    <p:restoredTop sz="94702"/>
  </p:normalViewPr>
  <p:slideViewPr>
    <p:cSldViewPr snapToGrid="0" showGuides="1">
      <p:cViewPr varScale="1">
        <p:scale>
          <a:sx n="142" d="100"/>
          <a:sy n="142" d="100"/>
        </p:scale>
        <p:origin x="240" y="126"/>
      </p:cViewPr>
      <p:guideLst/>
    </p:cSldViewPr>
  </p:slideViewPr>
  <p:notesTextViewPr>
    <p:cViewPr>
      <p:scale>
        <a:sx n="1" d="1"/>
        <a:sy n="1" d="1"/>
      </p:scale>
      <p:origin x="0" y="0"/>
    </p:cViewPr>
  </p:notesTextViewPr>
  <p:sorterViewPr>
    <p:cViewPr>
      <p:scale>
        <a:sx n="100" d="100"/>
        <a:sy n="100" d="100"/>
      </p:scale>
      <p:origin x="0" y="-2902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ln w="12700">
              <a:solidFill>
                <a:schemeClr val="bg1"/>
              </a:solidFill>
            </a:ln>
          </c:spPr>
          <c:dPt>
            <c:idx val="0"/>
            <c:bubble3D val="0"/>
            <c:spPr>
              <a:solidFill>
                <a:schemeClr val="accent2"/>
              </a:solidFill>
              <a:ln w="12700">
                <a:solidFill>
                  <a:schemeClr val="bg1"/>
                </a:solidFill>
              </a:ln>
            </c:spPr>
            <c:extLst xmlns:c16r2="http://schemas.microsoft.com/office/drawing/2015/06/chart">
              <c:ext xmlns:c16="http://schemas.microsoft.com/office/drawing/2014/chart" uri="{C3380CC4-5D6E-409C-BE32-E72D297353CC}">
                <c16:uniqueId val="{00000001-3894-4D1B-9F68-3AB76C9E7575}"/>
              </c:ext>
            </c:extLst>
          </c:dPt>
          <c:dPt>
            <c:idx val="1"/>
            <c:bubble3D val="0"/>
            <c:spPr>
              <a:solidFill>
                <a:schemeClr val="accent3"/>
              </a:solidFill>
              <a:ln w="12700">
                <a:solidFill>
                  <a:schemeClr val="bg1"/>
                </a:solidFill>
              </a:ln>
            </c:spPr>
            <c:extLst xmlns:c16r2="http://schemas.microsoft.com/office/drawing/2015/06/chart">
              <c:ext xmlns:c16="http://schemas.microsoft.com/office/drawing/2014/chart" uri="{C3380CC4-5D6E-409C-BE32-E72D297353CC}">
                <c16:uniqueId val="{00000003-3894-4D1B-9F68-3AB76C9E7575}"/>
              </c:ext>
            </c:extLst>
          </c:dPt>
          <c:dPt>
            <c:idx val="2"/>
            <c:bubble3D val="0"/>
            <c:spPr>
              <a:solidFill>
                <a:schemeClr val="accent4"/>
              </a:solidFill>
              <a:ln w="12700">
                <a:solidFill>
                  <a:schemeClr val="bg1"/>
                </a:solidFill>
              </a:ln>
            </c:spPr>
            <c:extLst xmlns:c16r2="http://schemas.microsoft.com/office/drawing/2015/06/chart">
              <c:ext xmlns:c16="http://schemas.microsoft.com/office/drawing/2014/chart" uri="{C3380CC4-5D6E-409C-BE32-E72D297353CC}">
                <c16:uniqueId val="{00000005-3894-4D1B-9F68-3AB76C9E7575}"/>
              </c:ext>
            </c:extLst>
          </c:dPt>
          <c:dPt>
            <c:idx val="3"/>
            <c:bubble3D val="0"/>
            <c:spPr>
              <a:solidFill>
                <a:schemeClr val="accent5"/>
              </a:solidFill>
              <a:ln w="12700">
                <a:solidFill>
                  <a:schemeClr val="bg1"/>
                </a:solidFill>
              </a:ln>
            </c:spPr>
            <c:extLst xmlns:c16r2="http://schemas.microsoft.com/office/drawing/2015/06/chart">
              <c:ext xmlns:c16="http://schemas.microsoft.com/office/drawing/2014/chart" uri="{C3380CC4-5D6E-409C-BE32-E72D297353CC}">
                <c16:uniqueId val="{00000007-3894-4D1B-9F68-3AB76C9E7575}"/>
              </c:ext>
            </c:extLst>
          </c:dPt>
          <c:dPt>
            <c:idx val="4"/>
            <c:bubble3D val="0"/>
            <c:spPr>
              <a:solidFill>
                <a:schemeClr val="accent6"/>
              </a:solidFill>
              <a:ln w="12700">
                <a:solidFill>
                  <a:schemeClr val="bg1"/>
                </a:solidFill>
              </a:ln>
            </c:spPr>
            <c:extLst xmlns:c16r2="http://schemas.microsoft.com/office/drawing/2015/06/chart">
              <c:ext xmlns:c16="http://schemas.microsoft.com/office/drawing/2014/chart" uri="{C3380CC4-5D6E-409C-BE32-E72D297353CC}">
                <c16:uniqueId val="{00000009-3894-4D1B-9F68-3AB76C9E7575}"/>
              </c:ext>
            </c:extLst>
          </c:dPt>
          <c:dPt>
            <c:idx val="5"/>
            <c:bubble3D val="0"/>
            <c:spPr>
              <a:solidFill>
                <a:schemeClr val="accent1"/>
              </a:solidFill>
              <a:ln w="12700">
                <a:solidFill>
                  <a:schemeClr val="bg1"/>
                </a:solidFill>
              </a:ln>
            </c:spPr>
            <c:extLst xmlns:c16r2="http://schemas.microsoft.com/office/drawing/2015/06/chart">
              <c:ext xmlns:c16="http://schemas.microsoft.com/office/drawing/2014/chart" uri="{C3380CC4-5D6E-409C-BE32-E72D297353CC}">
                <c16:uniqueId val="{0000000B-3894-4D1B-9F68-3AB76C9E7575}"/>
              </c:ext>
            </c:extLst>
          </c:dPt>
          <c:cat>
            <c:numRef>
              <c:f>Sheet1!$A$2:$A$7</c:f>
              <c:numCache>
                <c:formatCode>General</c:formatCode>
                <c:ptCount val="6"/>
                <c:pt idx="0">
                  <c:v>1</c:v>
                </c:pt>
                <c:pt idx="1">
                  <c:v>2</c:v>
                </c:pt>
                <c:pt idx="2">
                  <c:v>3</c:v>
                </c:pt>
                <c:pt idx="3">
                  <c:v>4</c:v>
                </c:pt>
              </c:numCache>
            </c:numRef>
          </c:cat>
          <c:val>
            <c:numRef>
              <c:f>Sheet1!$B$2:$B$7</c:f>
              <c:numCache>
                <c:formatCode>0%</c:formatCode>
                <c:ptCount val="6"/>
                <c:pt idx="0">
                  <c:v>0.3</c:v>
                </c:pt>
                <c:pt idx="1">
                  <c:v>0.2</c:v>
                </c:pt>
                <c:pt idx="2">
                  <c:v>0.35</c:v>
                </c:pt>
                <c:pt idx="3">
                  <c:v>0.15</c:v>
                </c:pt>
              </c:numCache>
            </c:numRef>
          </c:val>
          <c:extLst xmlns:c16r2="http://schemas.microsoft.com/office/drawing/2015/06/chart">
            <c:ext xmlns:c16="http://schemas.microsoft.com/office/drawing/2014/chart" uri="{C3380CC4-5D6E-409C-BE32-E72D297353CC}">
              <c16:uniqueId val="{0000000C-3894-4D1B-9F68-3AB76C9E7575}"/>
            </c:ext>
          </c:extLst>
        </c:ser>
        <c:dLbls>
          <c:showLegendKey val="0"/>
          <c:showVal val="0"/>
          <c:showCatName val="0"/>
          <c:showSerName val="0"/>
          <c:showPercent val="0"/>
          <c:showBubbleSize val="0"/>
          <c:showLeaderLines val="1"/>
        </c:dLbls>
        <c:firstSliceAng val="0"/>
      </c:pieChart>
    </c:plotArea>
    <c:plotVisOnly val="1"/>
    <c:dispBlanksAs val="zero"/>
    <c:showDLblsOverMax val="0"/>
  </c:chart>
  <c:txPr>
    <a:bodyPr/>
    <a:lstStyle/>
    <a:p>
      <a:pPr>
        <a:defRPr sz="1800"/>
      </a:pPr>
      <a:endParaRPr lang="es-MX"/>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9500DF-E0A5-4DD2-9836-ADEEC5681858}" type="doc">
      <dgm:prSet loTypeId="urn:microsoft.com/office/officeart/2005/8/layout/venn3" loCatId="relationship" qsTypeId="urn:microsoft.com/office/officeart/2005/8/quickstyle/simple1" qsCatId="simple" csTypeId="urn:microsoft.com/office/officeart/2005/8/colors/colorful3" csCatId="colorful" phldr="1"/>
      <dgm:spPr/>
      <dgm:t>
        <a:bodyPr/>
        <a:lstStyle/>
        <a:p>
          <a:endParaRPr lang="es-ES"/>
        </a:p>
      </dgm:t>
    </dgm:pt>
    <dgm:pt modelId="{AC6C5E00-0A63-46C3-979F-11A9D5677ABF}">
      <dgm:prSet phldrT="[Texto]" custT="1"/>
      <dgm:spPr/>
      <dgm:t>
        <a:bodyPr/>
        <a:lstStyle/>
        <a:p>
          <a:r>
            <a:rPr lang="es-ES" sz="1400" b="1" i="1" dirty="0"/>
            <a:t>Ingreso</a:t>
          </a:r>
        </a:p>
      </dgm:t>
    </dgm:pt>
    <dgm:pt modelId="{13F84438-36E8-4D9B-80B2-0BC4769E4BD4}" type="parTrans" cxnId="{65D3F895-9122-4165-A81F-8ED6F65A01F3}">
      <dgm:prSet/>
      <dgm:spPr/>
      <dgm:t>
        <a:bodyPr/>
        <a:lstStyle/>
        <a:p>
          <a:endParaRPr lang="es-ES" sz="2000" b="1" i="1"/>
        </a:p>
      </dgm:t>
    </dgm:pt>
    <dgm:pt modelId="{953C77AE-1A54-487A-82DC-24BFA6F36471}" type="sibTrans" cxnId="{65D3F895-9122-4165-A81F-8ED6F65A01F3}">
      <dgm:prSet/>
      <dgm:spPr/>
      <dgm:t>
        <a:bodyPr/>
        <a:lstStyle/>
        <a:p>
          <a:endParaRPr lang="es-ES" sz="2000" b="1" i="1"/>
        </a:p>
      </dgm:t>
    </dgm:pt>
    <dgm:pt modelId="{F7FF9981-7D0C-4F18-90EF-9448950B7D0C}">
      <dgm:prSet phldrT="[Texto]" custT="1"/>
      <dgm:spPr/>
      <dgm:t>
        <a:bodyPr/>
        <a:lstStyle/>
        <a:p>
          <a:r>
            <a:rPr lang="es-ES" sz="1400" b="1" i="1" dirty="0"/>
            <a:t>Traslado</a:t>
          </a:r>
        </a:p>
      </dgm:t>
    </dgm:pt>
    <dgm:pt modelId="{8D7FE6E2-9B77-430B-95BE-808275DF05B5}" type="parTrans" cxnId="{4547E2EE-6F0B-42FE-AD8B-FC0C1F87D812}">
      <dgm:prSet/>
      <dgm:spPr/>
      <dgm:t>
        <a:bodyPr/>
        <a:lstStyle/>
        <a:p>
          <a:endParaRPr lang="es-ES" sz="2000" b="1" i="1"/>
        </a:p>
      </dgm:t>
    </dgm:pt>
    <dgm:pt modelId="{8E033E41-DBDE-49DE-AABC-7A138A3A767B}" type="sibTrans" cxnId="{4547E2EE-6F0B-42FE-AD8B-FC0C1F87D812}">
      <dgm:prSet/>
      <dgm:spPr/>
      <dgm:t>
        <a:bodyPr/>
        <a:lstStyle/>
        <a:p>
          <a:endParaRPr lang="es-ES" sz="2000" b="1" i="1"/>
        </a:p>
      </dgm:t>
    </dgm:pt>
    <dgm:pt modelId="{306B9953-383D-439B-8230-21D81519EEBA}">
      <dgm:prSet phldrT="[Texto]" custT="1"/>
      <dgm:spPr/>
      <dgm:t>
        <a:bodyPr/>
        <a:lstStyle/>
        <a:p>
          <a:r>
            <a:rPr lang="es-ES" sz="1200" b="1" i="1" dirty="0"/>
            <a:t>Recepción de pagos</a:t>
          </a:r>
        </a:p>
      </dgm:t>
    </dgm:pt>
    <dgm:pt modelId="{D3DEA33D-480B-4BC6-9CB0-DACC20C9C349}" type="parTrans" cxnId="{14A09FAE-F57E-4714-BA29-21908AB32F48}">
      <dgm:prSet/>
      <dgm:spPr/>
      <dgm:t>
        <a:bodyPr/>
        <a:lstStyle/>
        <a:p>
          <a:endParaRPr lang="es-ES" sz="2000" b="1" i="1"/>
        </a:p>
      </dgm:t>
    </dgm:pt>
    <dgm:pt modelId="{25338BA7-A5F2-4FA8-AD01-3EE906A2007B}" type="sibTrans" cxnId="{14A09FAE-F57E-4714-BA29-21908AB32F48}">
      <dgm:prSet/>
      <dgm:spPr/>
      <dgm:t>
        <a:bodyPr/>
        <a:lstStyle/>
        <a:p>
          <a:endParaRPr lang="es-ES" sz="2000" b="1" i="1"/>
        </a:p>
      </dgm:t>
    </dgm:pt>
    <dgm:pt modelId="{A12DF2A6-9ADF-4DBE-90AC-B50A95814FA7}">
      <dgm:prSet phldrT="[Texto]" custT="1"/>
      <dgm:spPr/>
      <dgm:t>
        <a:bodyPr/>
        <a:lstStyle/>
        <a:p>
          <a:r>
            <a:rPr lang="es-ES" sz="1400" b="1" i="1" dirty="0"/>
            <a:t>Nómina</a:t>
          </a:r>
        </a:p>
      </dgm:t>
    </dgm:pt>
    <dgm:pt modelId="{659C06E9-1F60-47F1-BC4B-7D3E76D82CEE}" type="parTrans" cxnId="{A9D46C0B-6EF0-4365-95D1-633D54A8BB94}">
      <dgm:prSet/>
      <dgm:spPr/>
      <dgm:t>
        <a:bodyPr/>
        <a:lstStyle/>
        <a:p>
          <a:endParaRPr lang="es-ES" sz="2000" b="1" i="1"/>
        </a:p>
      </dgm:t>
    </dgm:pt>
    <dgm:pt modelId="{1C3CA040-EC5A-4E0B-9FC7-044889F5C4FE}" type="sibTrans" cxnId="{A9D46C0B-6EF0-4365-95D1-633D54A8BB94}">
      <dgm:prSet/>
      <dgm:spPr/>
      <dgm:t>
        <a:bodyPr/>
        <a:lstStyle/>
        <a:p>
          <a:endParaRPr lang="es-ES" sz="2000" b="1" i="1"/>
        </a:p>
      </dgm:t>
    </dgm:pt>
    <dgm:pt modelId="{56CDE637-3F8D-42A0-AE32-C5EAC4A643E2}">
      <dgm:prSet phldrT="[Texto]" custT="1"/>
      <dgm:spPr/>
      <dgm:t>
        <a:bodyPr/>
        <a:lstStyle/>
        <a:p>
          <a:r>
            <a:rPr lang="es-ES" sz="1400" b="1" i="1" dirty="0"/>
            <a:t>Egreso</a:t>
          </a:r>
        </a:p>
      </dgm:t>
    </dgm:pt>
    <dgm:pt modelId="{8FD58933-99AA-4E4F-9A96-EFB90635EFE7}" type="parTrans" cxnId="{93623940-80BA-491D-9D20-6CECD6CDDCFF}">
      <dgm:prSet/>
      <dgm:spPr/>
      <dgm:t>
        <a:bodyPr/>
        <a:lstStyle/>
        <a:p>
          <a:endParaRPr lang="es-ES" sz="2000" b="1" i="1"/>
        </a:p>
      </dgm:t>
    </dgm:pt>
    <dgm:pt modelId="{2C6B63A1-C0C9-483C-8D00-1CA05CD26C12}" type="sibTrans" cxnId="{93623940-80BA-491D-9D20-6CECD6CDDCFF}">
      <dgm:prSet/>
      <dgm:spPr/>
      <dgm:t>
        <a:bodyPr/>
        <a:lstStyle/>
        <a:p>
          <a:endParaRPr lang="es-ES" sz="2000" b="1" i="1"/>
        </a:p>
      </dgm:t>
    </dgm:pt>
    <dgm:pt modelId="{5998A6C8-2EC1-4756-968F-86DF921DF689}" type="pres">
      <dgm:prSet presAssocID="{B89500DF-E0A5-4DD2-9836-ADEEC5681858}" presName="Name0" presStyleCnt="0">
        <dgm:presLayoutVars>
          <dgm:dir/>
          <dgm:resizeHandles val="exact"/>
        </dgm:presLayoutVars>
      </dgm:prSet>
      <dgm:spPr/>
      <dgm:t>
        <a:bodyPr/>
        <a:lstStyle/>
        <a:p>
          <a:endParaRPr lang="es-MX"/>
        </a:p>
      </dgm:t>
    </dgm:pt>
    <dgm:pt modelId="{960E2558-D6C4-4909-82F3-1B2EB4DAF5FF}" type="pres">
      <dgm:prSet presAssocID="{AC6C5E00-0A63-46C3-979F-11A9D5677ABF}" presName="Name5" presStyleLbl="vennNode1" presStyleIdx="0" presStyleCnt="5" custLinFactY="-59510" custLinFactNeighborX="-256" custLinFactNeighborY="-100000">
        <dgm:presLayoutVars>
          <dgm:bulletEnabled val="1"/>
        </dgm:presLayoutVars>
      </dgm:prSet>
      <dgm:spPr/>
      <dgm:t>
        <a:bodyPr/>
        <a:lstStyle/>
        <a:p>
          <a:endParaRPr lang="es-MX"/>
        </a:p>
      </dgm:t>
    </dgm:pt>
    <dgm:pt modelId="{877C44E0-0C7E-46B9-BD37-7E005E7B5BEB}" type="pres">
      <dgm:prSet presAssocID="{953C77AE-1A54-487A-82DC-24BFA6F36471}" presName="space" presStyleCnt="0"/>
      <dgm:spPr/>
    </dgm:pt>
    <dgm:pt modelId="{B8DFC67F-5E51-4A00-9718-E8001712B753}" type="pres">
      <dgm:prSet presAssocID="{56CDE637-3F8D-42A0-AE32-C5EAC4A643E2}" presName="Name5" presStyleLbl="vennNode1" presStyleIdx="1" presStyleCnt="5" custLinFactX="-60051" custLinFactNeighborX="-100000" custLinFactNeighborY="-80386">
        <dgm:presLayoutVars>
          <dgm:bulletEnabled val="1"/>
        </dgm:presLayoutVars>
      </dgm:prSet>
      <dgm:spPr/>
      <dgm:t>
        <a:bodyPr/>
        <a:lstStyle/>
        <a:p>
          <a:endParaRPr lang="es-MX"/>
        </a:p>
      </dgm:t>
    </dgm:pt>
    <dgm:pt modelId="{737BD727-4A2B-4F94-BF85-A86E1A4D88DB}" type="pres">
      <dgm:prSet presAssocID="{2C6B63A1-C0C9-483C-8D00-1CA05CD26C12}" presName="space" presStyleCnt="0"/>
      <dgm:spPr/>
    </dgm:pt>
    <dgm:pt modelId="{889806AB-1F15-45B1-A26A-1B35BE712EE8}" type="pres">
      <dgm:prSet presAssocID="{F7FF9981-7D0C-4F18-90EF-9448950B7D0C}" presName="Name5" presStyleLbl="vennNode1" presStyleIdx="2" presStyleCnt="5" custLinFactX="-120051" custLinFactNeighborX="-200000" custLinFactNeighborY="-3946">
        <dgm:presLayoutVars>
          <dgm:bulletEnabled val="1"/>
        </dgm:presLayoutVars>
      </dgm:prSet>
      <dgm:spPr/>
      <dgm:t>
        <a:bodyPr/>
        <a:lstStyle/>
        <a:p>
          <a:endParaRPr lang="es-MX"/>
        </a:p>
      </dgm:t>
    </dgm:pt>
    <dgm:pt modelId="{ACCD97D3-392D-4C5B-A150-67F2000E0299}" type="pres">
      <dgm:prSet presAssocID="{8E033E41-DBDE-49DE-AABC-7A138A3A767B}" presName="space" presStyleCnt="0"/>
      <dgm:spPr/>
    </dgm:pt>
    <dgm:pt modelId="{77609F44-B4F4-4EC8-9853-BA57183EC1ED}" type="pres">
      <dgm:prSet presAssocID="{306B9953-383D-439B-8230-21D81519EEBA}" presName="Name5" presStyleLbl="vennNode1" presStyleIdx="3" presStyleCnt="5" custLinFactX="-200000" custLinFactNeighborX="-200256" custLinFactNeighborY="69977">
        <dgm:presLayoutVars>
          <dgm:bulletEnabled val="1"/>
        </dgm:presLayoutVars>
      </dgm:prSet>
      <dgm:spPr/>
      <dgm:t>
        <a:bodyPr/>
        <a:lstStyle/>
        <a:p>
          <a:endParaRPr lang="es-MX"/>
        </a:p>
      </dgm:t>
    </dgm:pt>
    <dgm:pt modelId="{0F3968BE-D1A3-411D-A96C-BFD4380C50C1}" type="pres">
      <dgm:prSet presAssocID="{25338BA7-A5F2-4FA8-AD01-3EE906A2007B}" presName="space" presStyleCnt="0"/>
      <dgm:spPr/>
    </dgm:pt>
    <dgm:pt modelId="{79EA0EB1-3F09-4DB3-8762-2B96E03089BA}" type="pres">
      <dgm:prSet presAssocID="{A12DF2A6-9ADF-4DBE-90AC-B50A95814FA7}" presName="Name5" presStyleLbl="vennNode1" presStyleIdx="4" presStyleCnt="5" custLinFactX="-260051" custLinFactY="45516" custLinFactNeighborX="-300000" custLinFactNeighborY="100000">
        <dgm:presLayoutVars>
          <dgm:bulletEnabled val="1"/>
        </dgm:presLayoutVars>
      </dgm:prSet>
      <dgm:spPr/>
      <dgm:t>
        <a:bodyPr/>
        <a:lstStyle/>
        <a:p>
          <a:endParaRPr lang="es-MX"/>
        </a:p>
      </dgm:t>
    </dgm:pt>
  </dgm:ptLst>
  <dgm:cxnLst>
    <dgm:cxn modelId="{CA13B6E4-7D91-49AE-A6DC-9A9011E53491}" type="presOf" srcId="{56CDE637-3F8D-42A0-AE32-C5EAC4A643E2}" destId="{B8DFC67F-5E51-4A00-9718-E8001712B753}" srcOrd="0" destOrd="0" presId="urn:microsoft.com/office/officeart/2005/8/layout/venn3"/>
    <dgm:cxn modelId="{3052D40D-DCD6-4023-879F-0CD1EC771A25}" type="presOf" srcId="{B89500DF-E0A5-4DD2-9836-ADEEC5681858}" destId="{5998A6C8-2EC1-4756-968F-86DF921DF689}" srcOrd="0" destOrd="0" presId="urn:microsoft.com/office/officeart/2005/8/layout/venn3"/>
    <dgm:cxn modelId="{A9D46C0B-6EF0-4365-95D1-633D54A8BB94}" srcId="{B89500DF-E0A5-4DD2-9836-ADEEC5681858}" destId="{A12DF2A6-9ADF-4DBE-90AC-B50A95814FA7}" srcOrd="4" destOrd="0" parTransId="{659C06E9-1F60-47F1-BC4B-7D3E76D82CEE}" sibTransId="{1C3CA040-EC5A-4E0B-9FC7-044889F5C4FE}"/>
    <dgm:cxn modelId="{EB5C5AD4-9D77-4A6A-AA39-4EAD17FEEC5C}" type="presOf" srcId="{306B9953-383D-439B-8230-21D81519EEBA}" destId="{77609F44-B4F4-4EC8-9853-BA57183EC1ED}" srcOrd="0" destOrd="0" presId="urn:microsoft.com/office/officeart/2005/8/layout/venn3"/>
    <dgm:cxn modelId="{93623940-80BA-491D-9D20-6CECD6CDDCFF}" srcId="{B89500DF-E0A5-4DD2-9836-ADEEC5681858}" destId="{56CDE637-3F8D-42A0-AE32-C5EAC4A643E2}" srcOrd="1" destOrd="0" parTransId="{8FD58933-99AA-4E4F-9A96-EFB90635EFE7}" sibTransId="{2C6B63A1-C0C9-483C-8D00-1CA05CD26C12}"/>
    <dgm:cxn modelId="{976C6362-BD6A-40E7-AD46-F739D267042E}" type="presOf" srcId="{AC6C5E00-0A63-46C3-979F-11A9D5677ABF}" destId="{960E2558-D6C4-4909-82F3-1B2EB4DAF5FF}" srcOrd="0" destOrd="0" presId="urn:microsoft.com/office/officeart/2005/8/layout/venn3"/>
    <dgm:cxn modelId="{4C655B70-B182-4CAF-9086-531B55FE293B}" type="presOf" srcId="{A12DF2A6-9ADF-4DBE-90AC-B50A95814FA7}" destId="{79EA0EB1-3F09-4DB3-8762-2B96E03089BA}" srcOrd="0" destOrd="0" presId="urn:microsoft.com/office/officeart/2005/8/layout/venn3"/>
    <dgm:cxn modelId="{65D3F895-9122-4165-A81F-8ED6F65A01F3}" srcId="{B89500DF-E0A5-4DD2-9836-ADEEC5681858}" destId="{AC6C5E00-0A63-46C3-979F-11A9D5677ABF}" srcOrd="0" destOrd="0" parTransId="{13F84438-36E8-4D9B-80B2-0BC4769E4BD4}" sibTransId="{953C77AE-1A54-487A-82DC-24BFA6F36471}"/>
    <dgm:cxn modelId="{4547E2EE-6F0B-42FE-AD8B-FC0C1F87D812}" srcId="{B89500DF-E0A5-4DD2-9836-ADEEC5681858}" destId="{F7FF9981-7D0C-4F18-90EF-9448950B7D0C}" srcOrd="2" destOrd="0" parTransId="{8D7FE6E2-9B77-430B-95BE-808275DF05B5}" sibTransId="{8E033E41-DBDE-49DE-AABC-7A138A3A767B}"/>
    <dgm:cxn modelId="{14A09FAE-F57E-4714-BA29-21908AB32F48}" srcId="{B89500DF-E0A5-4DD2-9836-ADEEC5681858}" destId="{306B9953-383D-439B-8230-21D81519EEBA}" srcOrd="3" destOrd="0" parTransId="{D3DEA33D-480B-4BC6-9CB0-DACC20C9C349}" sibTransId="{25338BA7-A5F2-4FA8-AD01-3EE906A2007B}"/>
    <dgm:cxn modelId="{E31C9B1F-0803-4122-A0D3-5A288E685A9A}" type="presOf" srcId="{F7FF9981-7D0C-4F18-90EF-9448950B7D0C}" destId="{889806AB-1F15-45B1-A26A-1B35BE712EE8}" srcOrd="0" destOrd="0" presId="urn:microsoft.com/office/officeart/2005/8/layout/venn3"/>
    <dgm:cxn modelId="{82C6ADBD-94EF-4719-AF9C-8988A711F175}" type="presParOf" srcId="{5998A6C8-2EC1-4756-968F-86DF921DF689}" destId="{960E2558-D6C4-4909-82F3-1B2EB4DAF5FF}" srcOrd="0" destOrd="0" presId="urn:microsoft.com/office/officeart/2005/8/layout/venn3"/>
    <dgm:cxn modelId="{F6B80261-B037-49A0-9ACC-CDAAA7EF28D2}" type="presParOf" srcId="{5998A6C8-2EC1-4756-968F-86DF921DF689}" destId="{877C44E0-0C7E-46B9-BD37-7E005E7B5BEB}" srcOrd="1" destOrd="0" presId="urn:microsoft.com/office/officeart/2005/8/layout/venn3"/>
    <dgm:cxn modelId="{1E023C3B-9045-4B85-BF68-26CBB4465674}" type="presParOf" srcId="{5998A6C8-2EC1-4756-968F-86DF921DF689}" destId="{B8DFC67F-5E51-4A00-9718-E8001712B753}" srcOrd="2" destOrd="0" presId="urn:microsoft.com/office/officeart/2005/8/layout/venn3"/>
    <dgm:cxn modelId="{A5BF5DD3-FF32-44CB-BB9D-B0CF6A801635}" type="presParOf" srcId="{5998A6C8-2EC1-4756-968F-86DF921DF689}" destId="{737BD727-4A2B-4F94-BF85-A86E1A4D88DB}" srcOrd="3" destOrd="0" presId="urn:microsoft.com/office/officeart/2005/8/layout/venn3"/>
    <dgm:cxn modelId="{D0187480-9B47-4AA4-B10C-38435934D574}" type="presParOf" srcId="{5998A6C8-2EC1-4756-968F-86DF921DF689}" destId="{889806AB-1F15-45B1-A26A-1B35BE712EE8}" srcOrd="4" destOrd="0" presId="urn:microsoft.com/office/officeart/2005/8/layout/venn3"/>
    <dgm:cxn modelId="{F6F37173-94FA-454C-BDEC-676B0FA2800A}" type="presParOf" srcId="{5998A6C8-2EC1-4756-968F-86DF921DF689}" destId="{ACCD97D3-392D-4C5B-A150-67F2000E0299}" srcOrd="5" destOrd="0" presId="urn:microsoft.com/office/officeart/2005/8/layout/venn3"/>
    <dgm:cxn modelId="{A38AC707-9945-4E8C-8305-E648A5FEE5D3}" type="presParOf" srcId="{5998A6C8-2EC1-4756-968F-86DF921DF689}" destId="{77609F44-B4F4-4EC8-9853-BA57183EC1ED}" srcOrd="6" destOrd="0" presId="urn:microsoft.com/office/officeart/2005/8/layout/venn3"/>
    <dgm:cxn modelId="{4EC86288-EBAB-4CD5-8BB4-D4F7296D7D74}" type="presParOf" srcId="{5998A6C8-2EC1-4756-968F-86DF921DF689}" destId="{0F3968BE-D1A3-411D-A96C-BFD4380C50C1}" srcOrd="7" destOrd="0" presId="urn:microsoft.com/office/officeart/2005/8/layout/venn3"/>
    <dgm:cxn modelId="{D46D5ED8-70EA-46E0-86A3-0BCA6E60EB25}" type="presParOf" srcId="{5998A6C8-2EC1-4756-968F-86DF921DF689}" destId="{79EA0EB1-3F09-4DB3-8762-2B96E03089BA}" srcOrd="8"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9B682F-67A9-400D-9340-512ABBC20E14}" type="doc">
      <dgm:prSet loTypeId="urn:microsoft.com/office/officeart/2005/8/layout/venn1" loCatId="relationship" qsTypeId="urn:microsoft.com/office/officeart/2005/8/quickstyle/simple1" qsCatId="simple" csTypeId="urn:microsoft.com/office/officeart/2005/8/colors/colorful1" csCatId="colorful" phldr="1"/>
      <dgm:spPr/>
      <dgm:t>
        <a:bodyPr/>
        <a:lstStyle/>
        <a:p>
          <a:endParaRPr lang="es-ES"/>
        </a:p>
      </dgm:t>
    </dgm:pt>
    <dgm:pt modelId="{6A46EDE8-1BB0-427F-92C7-C778C11607C1}">
      <dgm:prSet custT="1"/>
      <dgm:spPr/>
      <dgm:t>
        <a:bodyPr/>
        <a:lstStyle/>
        <a:p>
          <a:r>
            <a:rPr lang="es-MX" sz="1150" dirty="0"/>
            <a:t>Existen más de</a:t>
          </a:r>
        </a:p>
        <a:p>
          <a:r>
            <a:rPr lang="es-MX" sz="1150" b="1" dirty="0"/>
            <a:t>2,424</a:t>
          </a:r>
          <a:endParaRPr lang="es-MX" sz="1150" dirty="0"/>
        </a:p>
        <a:p>
          <a:r>
            <a:rPr lang="es-MX" sz="1150" dirty="0"/>
            <a:t>claves de Unidad de Peso y Medida</a:t>
          </a:r>
        </a:p>
      </dgm:t>
    </dgm:pt>
    <dgm:pt modelId="{496D58E8-E633-45E6-B856-BDE5F7C76B08}" type="parTrans" cxnId="{B7F0B712-B160-469E-9353-1DEB759952C9}">
      <dgm:prSet/>
      <dgm:spPr/>
      <dgm:t>
        <a:bodyPr/>
        <a:lstStyle/>
        <a:p>
          <a:endParaRPr lang="es-ES"/>
        </a:p>
      </dgm:t>
    </dgm:pt>
    <dgm:pt modelId="{42CC7225-6910-4557-9396-EF1C5EE9BB38}" type="sibTrans" cxnId="{B7F0B712-B160-469E-9353-1DEB759952C9}">
      <dgm:prSet/>
      <dgm:spPr/>
      <dgm:t>
        <a:bodyPr/>
        <a:lstStyle/>
        <a:p>
          <a:endParaRPr lang="es-ES"/>
        </a:p>
      </dgm:t>
    </dgm:pt>
    <dgm:pt modelId="{10687BE7-5644-43DE-AB05-AFB290D26E76}" type="pres">
      <dgm:prSet presAssocID="{F09B682F-67A9-400D-9340-512ABBC20E14}" presName="compositeShape" presStyleCnt="0">
        <dgm:presLayoutVars>
          <dgm:chMax val="7"/>
          <dgm:dir/>
          <dgm:resizeHandles val="exact"/>
        </dgm:presLayoutVars>
      </dgm:prSet>
      <dgm:spPr/>
      <dgm:t>
        <a:bodyPr/>
        <a:lstStyle/>
        <a:p>
          <a:endParaRPr lang="es-MX"/>
        </a:p>
      </dgm:t>
    </dgm:pt>
    <dgm:pt modelId="{23C05B8D-375F-41F9-B71A-0988E9A861DE}" type="pres">
      <dgm:prSet presAssocID="{6A46EDE8-1BB0-427F-92C7-C778C11607C1}" presName="circ1TxSh" presStyleLbl="vennNode1" presStyleIdx="0" presStyleCnt="1"/>
      <dgm:spPr/>
      <dgm:t>
        <a:bodyPr/>
        <a:lstStyle/>
        <a:p>
          <a:endParaRPr lang="es-MX"/>
        </a:p>
      </dgm:t>
    </dgm:pt>
  </dgm:ptLst>
  <dgm:cxnLst>
    <dgm:cxn modelId="{06AE8A4E-F003-4B44-9723-9A9BCC6079A5}" type="presOf" srcId="{6A46EDE8-1BB0-427F-92C7-C778C11607C1}" destId="{23C05B8D-375F-41F9-B71A-0988E9A861DE}" srcOrd="0" destOrd="0" presId="urn:microsoft.com/office/officeart/2005/8/layout/venn1"/>
    <dgm:cxn modelId="{B7F0B712-B160-469E-9353-1DEB759952C9}" srcId="{F09B682F-67A9-400D-9340-512ABBC20E14}" destId="{6A46EDE8-1BB0-427F-92C7-C778C11607C1}" srcOrd="0" destOrd="0" parTransId="{496D58E8-E633-45E6-B856-BDE5F7C76B08}" sibTransId="{42CC7225-6910-4557-9396-EF1C5EE9BB38}"/>
    <dgm:cxn modelId="{21CC25D0-61A7-4073-8157-D9ACAB73ADA5}" type="presOf" srcId="{F09B682F-67A9-400D-9340-512ABBC20E14}" destId="{10687BE7-5644-43DE-AB05-AFB290D26E76}" srcOrd="0" destOrd="0" presId="urn:microsoft.com/office/officeart/2005/8/layout/venn1"/>
    <dgm:cxn modelId="{606ECA98-9512-4242-A025-363D84042FF3}" type="presParOf" srcId="{10687BE7-5644-43DE-AB05-AFB290D26E76}" destId="{23C05B8D-375F-41F9-B71A-0988E9A861DE}" srcOrd="0"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9B682F-67A9-400D-9340-512ABBC20E14}" type="doc">
      <dgm:prSet loTypeId="urn:microsoft.com/office/officeart/2005/8/layout/arrow6" loCatId="relationship" qsTypeId="urn:microsoft.com/office/officeart/2005/8/quickstyle/simple1" qsCatId="simple" csTypeId="urn:microsoft.com/office/officeart/2005/8/colors/colorful5" csCatId="colorful" phldr="1"/>
      <dgm:spPr/>
      <dgm:t>
        <a:bodyPr/>
        <a:lstStyle/>
        <a:p>
          <a:endParaRPr lang="es-ES"/>
        </a:p>
      </dgm:t>
    </dgm:pt>
    <dgm:pt modelId="{6A46EDE8-1BB0-427F-92C7-C778C11607C1}">
      <dgm:prSet custT="1"/>
      <dgm:spPr/>
      <dgm:t>
        <a:bodyPr/>
        <a:lstStyle/>
        <a:p>
          <a:r>
            <a:rPr lang="es-MX" sz="1200" b="1" dirty="0"/>
            <a:t>Tu</a:t>
          </a:r>
          <a:r>
            <a:rPr lang="es-MX" sz="900" dirty="0"/>
            <a:t> proveedor es responsable de categorizar los productos que te vende</a:t>
          </a:r>
        </a:p>
      </dgm:t>
    </dgm:pt>
    <dgm:pt modelId="{496D58E8-E633-45E6-B856-BDE5F7C76B08}" type="parTrans" cxnId="{B7F0B712-B160-469E-9353-1DEB759952C9}">
      <dgm:prSet/>
      <dgm:spPr/>
      <dgm:t>
        <a:bodyPr/>
        <a:lstStyle/>
        <a:p>
          <a:endParaRPr lang="es-ES"/>
        </a:p>
      </dgm:t>
    </dgm:pt>
    <dgm:pt modelId="{42CC7225-6910-4557-9396-EF1C5EE9BB38}" type="sibTrans" cxnId="{B7F0B712-B160-469E-9353-1DEB759952C9}">
      <dgm:prSet/>
      <dgm:spPr/>
      <dgm:t>
        <a:bodyPr/>
        <a:lstStyle/>
        <a:p>
          <a:endParaRPr lang="es-ES"/>
        </a:p>
      </dgm:t>
    </dgm:pt>
    <dgm:pt modelId="{1A2520FF-FA63-4E2C-A965-4A08B3A9BAD5}">
      <dgm:prSet custT="1"/>
      <dgm:spPr/>
      <dgm:t>
        <a:bodyPr/>
        <a:lstStyle/>
        <a:p>
          <a:r>
            <a:rPr lang="es-MX" sz="1200" b="1" dirty="0"/>
            <a:t>Tú</a:t>
          </a:r>
          <a:r>
            <a:rPr lang="es-MX" sz="900" dirty="0"/>
            <a:t> eres responsable de categorizar los productos que vendes</a:t>
          </a:r>
        </a:p>
      </dgm:t>
    </dgm:pt>
    <dgm:pt modelId="{6E6DFDE7-B91E-43C6-B12F-908C9F7F8D5B}" type="parTrans" cxnId="{722C7BEA-8315-47C7-9596-DD8D5DB97385}">
      <dgm:prSet/>
      <dgm:spPr/>
      <dgm:t>
        <a:bodyPr/>
        <a:lstStyle/>
        <a:p>
          <a:endParaRPr lang="es-ES"/>
        </a:p>
      </dgm:t>
    </dgm:pt>
    <dgm:pt modelId="{97890D10-11DC-448D-A149-62048CD39385}" type="sibTrans" cxnId="{722C7BEA-8315-47C7-9596-DD8D5DB97385}">
      <dgm:prSet/>
      <dgm:spPr/>
      <dgm:t>
        <a:bodyPr/>
        <a:lstStyle/>
        <a:p>
          <a:endParaRPr lang="es-ES"/>
        </a:p>
      </dgm:t>
    </dgm:pt>
    <dgm:pt modelId="{39B3102F-F35E-4085-B37B-A97BB1616584}" type="pres">
      <dgm:prSet presAssocID="{F09B682F-67A9-400D-9340-512ABBC20E14}" presName="compositeShape" presStyleCnt="0">
        <dgm:presLayoutVars>
          <dgm:chMax val="2"/>
          <dgm:dir/>
          <dgm:resizeHandles val="exact"/>
        </dgm:presLayoutVars>
      </dgm:prSet>
      <dgm:spPr/>
      <dgm:t>
        <a:bodyPr/>
        <a:lstStyle/>
        <a:p>
          <a:endParaRPr lang="es-MX"/>
        </a:p>
      </dgm:t>
    </dgm:pt>
    <dgm:pt modelId="{0FC48C10-86EF-4468-9117-FC4863E3D58E}" type="pres">
      <dgm:prSet presAssocID="{F09B682F-67A9-400D-9340-512ABBC20E14}" presName="ribbon" presStyleLbl="node1" presStyleIdx="0" presStyleCnt="1"/>
      <dgm:spPr/>
    </dgm:pt>
    <dgm:pt modelId="{276A41D5-554C-4ED7-B43E-D34FC271B188}" type="pres">
      <dgm:prSet presAssocID="{F09B682F-67A9-400D-9340-512ABBC20E14}" presName="leftArrowText" presStyleLbl="node1" presStyleIdx="0" presStyleCnt="1">
        <dgm:presLayoutVars>
          <dgm:chMax val="0"/>
          <dgm:bulletEnabled val="1"/>
        </dgm:presLayoutVars>
      </dgm:prSet>
      <dgm:spPr/>
      <dgm:t>
        <a:bodyPr/>
        <a:lstStyle/>
        <a:p>
          <a:endParaRPr lang="es-MX"/>
        </a:p>
      </dgm:t>
    </dgm:pt>
    <dgm:pt modelId="{6F1C93F9-1E56-470A-9283-131E0E9F9FFA}" type="pres">
      <dgm:prSet presAssocID="{F09B682F-67A9-400D-9340-512ABBC20E14}" presName="rightArrowText" presStyleLbl="node1" presStyleIdx="0" presStyleCnt="1">
        <dgm:presLayoutVars>
          <dgm:chMax val="0"/>
          <dgm:bulletEnabled val="1"/>
        </dgm:presLayoutVars>
      </dgm:prSet>
      <dgm:spPr/>
      <dgm:t>
        <a:bodyPr/>
        <a:lstStyle/>
        <a:p>
          <a:endParaRPr lang="es-MX"/>
        </a:p>
      </dgm:t>
    </dgm:pt>
  </dgm:ptLst>
  <dgm:cxnLst>
    <dgm:cxn modelId="{026B7747-1F70-4691-B829-B5B32EA1FC3C}" type="presOf" srcId="{6A46EDE8-1BB0-427F-92C7-C778C11607C1}" destId="{276A41D5-554C-4ED7-B43E-D34FC271B188}" srcOrd="0" destOrd="0" presId="urn:microsoft.com/office/officeart/2005/8/layout/arrow6"/>
    <dgm:cxn modelId="{534EC9E1-311C-4B78-B8E8-467225B1D6AD}" type="presOf" srcId="{F09B682F-67A9-400D-9340-512ABBC20E14}" destId="{39B3102F-F35E-4085-B37B-A97BB1616584}" srcOrd="0" destOrd="0" presId="urn:microsoft.com/office/officeart/2005/8/layout/arrow6"/>
    <dgm:cxn modelId="{722C7BEA-8315-47C7-9596-DD8D5DB97385}" srcId="{F09B682F-67A9-400D-9340-512ABBC20E14}" destId="{1A2520FF-FA63-4E2C-A965-4A08B3A9BAD5}" srcOrd="1" destOrd="0" parTransId="{6E6DFDE7-B91E-43C6-B12F-908C9F7F8D5B}" sibTransId="{97890D10-11DC-448D-A149-62048CD39385}"/>
    <dgm:cxn modelId="{2ADC942C-C8C7-4F89-B1B9-BF7A87115117}" type="presOf" srcId="{1A2520FF-FA63-4E2C-A965-4A08B3A9BAD5}" destId="{6F1C93F9-1E56-470A-9283-131E0E9F9FFA}" srcOrd="0" destOrd="0" presId="urn:microsoft.com/office/officeart/2005/8/layout/arrow6"/>
    <dgm:cxn modelId="{B7F0B712-B160-469E-9353-1DEB759952C9}" srcId="{F09B682F-67A9-400D-9340-512ABBC20E14}" destId="{6A46EDE8-1BB0-427F-92C7-C778C11607C1}" srcOrd="0" destOrd="0" parTransId="{496D58E8-E633-45E6-B856-BDE5F7C76B08}" sibTransId="{42CC7225-6910-4557-9396-EF1C5EE9BB38}"/>
    <dgm:cxn modelId="{23A13016-BEE1-4346-8590-19AAF276880E}" type="presParOf" srcId="{39B3102F-F35E-4085-B37B-A97BB1616584}" destId="{0FC48C10-86EF-4468-9117-FC4863E3D58E}" srcOrd="0" destOrd="0" presId="urn:microsoft.com/office/officeart/2005/8/layout/arrow6"/>
    <dgm:cxn modelId="{FE015FF6-F6B0-4DD2-ABE1-032EE8AD1A78}" type="presParOf" srcId="{39B3102F-F35E-4085-B37B-A97BB1616584}" destId="{276A41D5-554C-4ED7-B43E-D34FC271B188}" srcOrd="1" destOrd="0" presId="urn:microsoft.com/office/officeart/2005/8/layout/arrow6"/>
    <dgm:cxn modelId="{29C4CCBF-1801-4F3F-B611-E1D7DE590376}" type="presParOf" srcId="{39B3102F-F35E-4085-B37B-A97BB1616584}" destId="{6F1C93F9-1E56-470A-9283-131E0E9F9FFA}"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0885330-3715-4620-96EB-413104BADD33}" type="doc">
      <dgm:prSet loTypeId="urn:microsoft.com/office/officeart/2005/8/layout/hList1" loCatId="list" qsTypeId="urn:microsoft.com/office/officeart/2005/8/quickstyle/simple1" qsCatId="simple" csTypeId="urn:microsoft.com/office/officeart/2005/8/colors/colorful4" csCatId="colorful" phldr="1"/>
      <dgm:spPr/>
      <dgm:t>
        <a:bodyPr/>
        <a:lstStyle/>
        <a:p>
          <a:endParaRPr lang="es-ES"/>
        </a:p>
      </dgm:t>
    </dgm:pt>
    <dgm:pt modelId="{04B82600-EF56-4CA2-9CA5-509BE3DDFE1A}">
      <dgm:prSet custT="1"/>
      <dgm:spPr/>
      <dgm:t>
        <a:bodyPr/>
        <a:lstStyle/>
        <a:p>
          <a:r>
            <a:rPr lang="es-MX" sz="1400" dirty="0"/>
            <a:t>En caso de registrar una clave </a:t>
          </a:r>
          <a:r>
            <a:rPr lang="es-MX" sz="1400" dirty="0" err="1"/>
            <a:t>UsoCFDI</a:t>
          </a:r>
          <a:r>
            <a:rPr lang="es-MX" sz="1400" dirty="0"/>
            <a:t> distinta al uso del CFDI que le dará el receptor del comprobante, esto no sería motivo de cancelación o sustitución, y no afectara para deducción o acreditamiento de impuestos.</a:t>
          </a:r>
        </a:p>
      </dgm:t>
    </dgm:pt>
    <dgm:pt modelId="{9788B61C-80E7-4F37-92D0-6265A50917D7}" type="parTrans" cxnId="{3C3C3A3D-113F-46AC-9C0C-31A506315C74}">
      <dgm:prSet/>
      <dgm:spPr/>
      <dgm:t>
        <a:bodyPr/>
        <a:lstStyle/>
        <a:p>
          <a:endParaRPr lang="es-ES" sz="2400"/>
        </a:p>
      </dgm:t>
    </dgm:pt>
    <dgm:pt modelId="{54608581-6407-4366-8155-4349AC6EC037}" type="sibTrans" cxnId="{3C3C3A3D-113F-46AC-9C0C-31A506315C74}">
      <dgm:prSet/>
      <dgm:spPr/>
      <dgm:t>
        <a:bodyPr/>
        <a:lstStyle/>
        <a:p>
          <a:endParaRPr lang="es-ES" sz="2400"/>
        </a:p>
      </dgm:t>
    </dgm:pt>
    <dgm:pt modelId="{D79C1D6C-C951-4E04-B616-B393890FBEFF}" type="pres">
      <dgm:prSet presAssocID="{A0885330-3715-4620-96EB-413104BADD33}" presName="Name0" presStyleCnt="0">
        <dgm:presLayoutVars>
          <dgm:dir/>
          <dgm:animLvl val="lvl"/>
          <dgm:resizeHandles val="exact"/>
        </dgm:presLayoutVars>
      </dgm:prSet>
      <dgm:spPr/>
      <dgm:t>
        <a:bodyPr/>
        <a:lstStyle/>
        <a:p>
          <a:endParaRPr lang="es-MX"/>
        </a:p>
      </dgm:t>
    </dgm:pt>
    <dgm:pt modelId="{470D2004-3BD4-42DF-B695-E122EE3A47DD}" type="pres">
      <dgm:prSet presAssocID="{04B82600-EF56-4CA2-9CA5-509BE3DDFE1A}" presName="composite" presStyleCnt="0"/>
      <dgm:spPr/>
    </dgm:pt>
    <dgm:pt modelId="{17FAF145-027C-4E12-97A6-FBA77BD38771}" type="pres">
      <dgm:prSet presAssocID="{04B82600-EF56-4CA2-9CA5-509BE3DDFE1A}" presName="parTx" presStyleLbl="alignNode1" presStyleIdx="0" presStyleCnt="1" custScaleY="146369">
        <dgm:presLayoutVars>
          <dgm:chMax val="0"/>
          <dgm:chPref val="0"/>
          <dgm:bulletEnabled val="1"/>
        </dgm:presLayoutVars>
      </dgm:prSet>
      <dgm:spPr/>
      <dgm:t>
        <a:bodyPr/>
        <a:lstStyle/>
        <a:p>
          <a:endParaRPr lang="es-MX"/>
        </a:p>
      </dgm:t>
    </dgm:pt>
    <dgm:pt modelId="{8CB389A8-1930-47F4-BDB1-64E59491491C}" type="pres">
      <dgm:prSet presAssocID="{04B82600-EF56-4CA2-9CA5-509BE3DDFE1A}" presName="desTx" presStyleLbl="alignAccFollowNode1" presStyleIdx="0" presStyleCnt="1" custFlipVert="1" custScaleY="43232">
        <dgm:presLayoutVars>
          <dgm:bulletEnabled val="1"/>
        </dgm:presLayoutVars>
      </dgm:prSet>
      <dgm:spPr/>
    </dgm:pt>
  </dgm:ptLst>
  <dgm:cxnLst>
    <dgm:cxn modelId="{0A3E8606-67D0-44C7-B958-F1C3DD5AA4AA}" type="presOf" srcId="{A0885330-3715-4620-96EB-413104BADD33}" destId="{D79C1D6C-C951-4E04-B616-B393890FBEFF}" srcOrd="0" destOrd="0" presId="urn:microsoft.com/office/officeart/2005/8/layout/hList1"/>
    <dgm:cxn modelId="{3C3C3A3D-113F-46AC-9C0C-31A506315C74}" srcId="{A0885330-3715-4620-96EB-413104BADD33}" destId="{04B82600-EF56-4CA2-9CA5-509BE3DDFE1A}" srcOrd="0" destOrd="0" parTransId="{9788B61C-80E7-4F37-92D0-6265A50917D7}" sibTransId="{54608581-6407-4366-8155-4349AC6EC037}"/>
    <dgm:cxn modelId="{A30DE831-D72D-4F89-A186-CE14E3D2B71B}" type="presOf" srcId="{04B82600-EF56-4CA2-9CA5-509BE3DDFE1A}" destId="{17FAF145-027C-4E12-97A6-FBA77BD38771}" srcOrd="0" destOrd="0" presId="urn:microsoft.com/office/officeart/2005/8/layout/hList1"/>
    <dgm:cxn modelId="{A4BDB7CC-4B44-447B-B892-CA206A904C3E}" type="presParOf" srcId="{D79C1D6C-C951-4E04-B616-B393890FBEFF}" destId="{470D2004-3BD4-42DF-B695-E122EE3A47DD}" srcOrd="0" destOrd="0" presId="urn:microsoft.com/office/officeart/2005/8/layout/hList1"/>
    <dgm:cxn modelId="{D6846936-511C-4862-A730-11C1BD084C1B}" type="presParOf" srcId="{470D2004-3BD4-42DF-B695-E122EE3A47DD}" destId="{17FAF145-027C-4E12-97A6-FBA77BD38771}" srcOrd="0" destOrd="0" presId="urn:microsoft.com/office/officeart/2005/8/layout/hList1"/>
    <dgm:cxn modelId="{1CB4DA4F-A3C8-4975-AEE4-E23A15C166B4}" type="presParOf" srcId="{470D2004-3BD4-42DF-B695-E122EE3A47DD}" destId="{8CB389A8-1930-47F4-BDB1-64E59491491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0E2558-D6C4-4909-82F3-1B2EB4DAF5FF}">
      <dsp:nvSpPr>
        <dsp:cNvPr id="0" name=""/>
        <dsp:cNvSpPr/>
      </dsp:nvSpPr>
      <dsp:spPr>
        <a:xfrm>
          <a:off x="0" y="61096"/>
          <a:ext cx="864365" cy="864365"/>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47569" tIns="17780" rIns="47569" bIns="17780" numCol="1" spcCol="1270" anchor="ctr" anchorCtr="0">
          <a:noAutofit/>
        </a:bodyPr>
        <a:lstStyle/>
        <a:p>
          <a:pPr lvl="0" algn="ctr" defTabSz="622300">
            <a:lnSpc>
              <a:spcPct val="90000"/>
            </a:lnSpc>
            <a:spcBef>
              <a:spcPct val="0"/>
            </a:spcBef>
            <a:spcAft>
              <a:spcPct val="35000"/>
            </a:spcAft>
          </a:pPr>
          <a:r>
            <a:rPr lang="es-ES" sz="1400" b="1" i="1" kern="1200" dirty="0"/>
            <a:t>Ingreso</a:t>
          </a:r>
        </a:p>
      </dsp:txBody>
      <dsp:txXfrm>
        <a:off x="126583" y="187679"/>
        <a:ext cx="611199" cy="611199"/>
      </dsp:txXfrm>
    </dsp:sp>
    <dsp:sp modelId="{B8DFC67F-5E51-4A00-9718-E8001712B753}">
      <dsp:nvSpPr>
        <dsp:cNvPr id="0" name=""/>
        <dsp:cNvSpPr/>
      </dsp:nvSpPr>
      <dsp:spPr>
        <a:xfrm>
          <a:off x="2" y="745016"/>
          <a:ext cx="864365" cy="864365"/>
        </a:xfrm>
        <a:prstGeom prst="ellipse">
          <a:avLst/>
        </a:prstGeom>
        <a:solidFill>
          <a:schemeClr val="accent3">
            <a:alpha val="50000"/>
            <a:hueOff val="-617736"/>
            <a:satOff val="11583"/>
            <a:lumOff val="-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47569" tIns="17780" rIns="47569" bIns="17780" numCol="1" spcCol="1270" anchor="ctr" anchorCtr="0">
          <a:noAutofit/>
        </a:bodyPr>
        <a:lstStyle/>
        <a:p>
          <a:pPr lvl="0" algn="ctr" defTabSz="622300">
            <a:lnSpc>
              <a:spcPct val="90000"/>
            </a:lnSpc>
            <a:spcBef>
              <a:spcPct val="0"/>
            </a:spcBef>
            <a:spcAft>
              <a:spcPct val="35000"/>
            </a:spcAft>
          </a:pPr>
          <a:r>
            <a:rPr lang="es-ES" sz="1400" b="1" i="1" kern="1200" dirty="0"/>
            <a:t>Egreso</a:t>
          </a:r>
        </a:p>
      </dsp:txBody>
      <dsp:txXfrm>
        <a:off x="126585" y="871599"/>
        <a:ext cx="611199" cy="611199"/>
      </dsp:txXfrm>
    </dsp:sp>
    <dsp:sp modelId="{889806AB-1F15-45B1-A26A-1B35BE712EE8}">
      <dsp:nvSpPr>
        <dsp:cNvPr id="0" name=""/>
        <dsp:cNvSpPr/>
      </dsp:nvSpPr>
      <dsp:spPr>
        <a:xfrm>
          <a:off x="2" y="1405738"/>
          <a:ext cx="864365" cy="864365"/>
        </a:xfrm>
        <a:prstGeom prst="ellipse">
          <a:avLst/>
        </a:prstGeom>
        <a:solidFill>
          <a:schemeClr val="accent3">
            <a:alpha val="50000"/>
            <a:hueOff val="-1235471"/>
            <a:satOff val="23167"/>
            <a:lumOff val="-98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47569" tIns="17780" rIns="47569" bIns="17780" numCol="1" spcCol="1270" anchor="ctr" anchorCtr="0">
          <a:noAutofit/>
        </a:bodyPr>
        <a:lstStyle/>
        <a:p>
          <a:pPr lvl="0" algn="ctr" defTabSz="622300">
            <a:lnSpc>
              <a:spcPct val="90000"/>
            </a:lnSpc>
            <a:spcBef>
              <a:spcPct val="0"/>
            </a:spcBef>
            <a:spcAft>
              <a:spcPct val="35000"/>
            </a:spcAft>
          </a:pPr>
          <a:r>
            <a:rPr lang="es-ES" sz="1400" b="1" i="1" kern="1200" dirty="0"/>
            <a:t>Traslado</a:t>
          </a:r>
        </a:p>
      </dsp:txBody>
      <dsp:txXfrm>
        <a:off x="126585" y="1532321"/>
        <a:ext cx="611199" cy="611199"/>
      </dsp:txXfrm>
    </dsp:sp>
    <dsp:sp modelId="{77609F44-B4F4-4EC8-9853-BA57183EC1ED}">
      <dsp:nvSpPr>
        <dsp:cNvPr id="0" name=""/>
        <dsp:cNvSpPr/>
      </dsp:nvSpPr>
      <dsp:spPr>
        <a:xfrm>
          <a:off x="0" y="2044703"/>
          <a:ext cx="864365" cy="864365"/>
        </a:xfrm>
        <a:prstGeom prst="ellipse">
          <a:avLst/>
        </a:prstGeom>
        <a:solidFill>
          <a:schemeClr val="accent3">
            <a:alpha val="50000"/>
            <a:hueOff val="-1853207"/>
            <a:satOff val="34750"/>
            <a:lumOff val="-14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47569" tIns="15240" rIns="47569" bIns="15240" numCol="1" spcCol="1270" anchor="ctr" anchorCtr="0">
          <a:noAutofit/>
        </a:bodyPr>
        <a:lstStyle/>
        <a:p>
          <a:pPr lvl="0" algn="ctr" defTabSz="533400">
            <a:lnSpc>
              <a:spcPct val="90000"/>
            </a:lnSpc>
            <a:spcBef>
              <a:spcPct val="0"/>
            </a:spcBef>
            <a:spcAft>
              <a:spcPct val="35000"/>
            </a:spcAft>
          </a:pPr>
          <a:r>
            <a:rPr lang="es-ES" sz="1200" b="1" i="1" kern="1200" dirty="0"/>
            <a:t>Recepción de pagos</a:t>
          </a:r>
        </a:p>
      </dsp:txBody>
      <dsp:txXfrm>
        <a:off x="126583" y="2171286"/>
        <a:ext cx="611199" cy="611199"/>
      </dsp:txXfrm>
    </dsp:sp>
    <dsp:sp modelId="{79EA0EB1-3F09-4DB3-8762-2B96E03089BA}">
      <dsp:nvSpPr>
        <dsp:cNvPr id="0" name=""/>
        <dsp:cNvSpPr/>
      </dsp:nvSpPr>
      <dsp:spPr>
        <a:xfrm>
          <a:off x="2" y="2697636"/>
          <a:ext cx="864365" cy="864365"/>
        </a:xfrm>
        <a:prstGeom prst="ellipse">
          <a:avLst/>
        </a:prstGeom>
        <a:solidFill>
          <a:schemeClr val="accent3">
            <a:alpha val="50000"/>
            <a:hueOff val="-2470942"/>
            <a:satOff val="46333"/>
            <a:lumOff val="-19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47569" tIns="17780" rIns="47569" bIns="17780" numCol="1" spcCol="1270" anchor="ctr" anchorCtr="0">
          <a:noAutofit/>
        </a:bodyPr>
        <a:lstStyle/>
        <a:p>
          <a:pPr lvl="0" algn="ctr" defTabSz="622300">
            <a:lnSpc>
              <a:spcPct val="90000"/>
            </a:lnSpc>
            <a:spcBef>
              <a:spcPct val="0"/>
            </a:spcBef>
            <a:spcAft>
              <a:spcPct val="35000"/>
            </a:spcAft>
          </a:pPr>
          <a:r>
            <a:rPr lang="es-ES" sz="1400" b="1" i="1" kern="1200" dirty="0"/>
            <a:t>Nómina</a:t>
          </a:r>
        </a:p>
      </dsp:txBody>
      <dsp:txXfrm>
        <a:off x="126585" y="2824219"/>
        <a:ext cx="611199" cy="6111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C05B8D-375F-41F9-B71A-0988E9A861DE}">
      <dsp:nvSpPr>
        <dsp:cNvPr id="0" name=""/>
        <dsp:cNvSpPr/>
      </dsp:nvSpPr>
      <dsp:spPr>
        <a:xfrm>
          <a:off x="1330663" y="0"/>
          <a:ext cx="1387354" cy="1387354"/>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11175">
            <a:lnSpc>
              <a:spcPct val="90000"/>
            </a:lnSpc>
            <a:spcBef>
              <a:spcPct val="0"/>
            </a:spcBef>
            <a:spcAft>
              <a:spcPct val="35000"/>
            </a:spcAft>
          </a:pPr>
          <a:r>
            <a:rPr lang="es-MX" sz="1150" kern="1200" dirty="0"/>
            <a:t>Existen más de</a:t>
          </a:r>
        </a:p>
        <a:p>
          <a:pPr lvl="0" algn="ctr" defTabSz="511175">
            <a:lnSpc>
              <a:spcPct val="90000"/>
            </a:lnSpc>
            <a:spcBef>
              <a:spcPct val="0"/>
            </a:spcBef>
            <a:spcAft>
              <a:spcPct val="35000"/>
            </a:spcAft>
          </a:pPr>
          <a:r>
            <a:rPr lang="es-MX" sz="1150" b="1" kern="1200" dirty="0"/>
            <a:t>2,424</a:t>
          </a:r>
          <a:endParaRPr lang="es-MX" sz="1150" kern="1200" dirty="0"/>
        </a:p>
        <a:p>
          <a:pPr lvl="0" algn="ctr" defTabSz="511175">
            <a:lnSpc>
              <a:spcPct val="90000"/>
            </a:lnSpc>
            <a:spcBef>
              <a:spcPct val="0"/>
            </a:spcBef>
            <a:spcAft>
              <a:spcPct val="35000"/>
            </a:spcAft>
          </a:pPr>
          <a:r>
            <a:rPr lang="es-MX" sz="1150" kern="1200" dirty="0"/>
            <a:t>claves de Unidad de Peso y Medida</a:t>
          </a:r>
        </a:p>
      </dsp:txBody>
      <dsp:txXfrm>
        <a:off x="1533836" y="203173"/>
        <a:ext cx="981008" cy="9810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C48C10-86EF-4468-9117-FC4863E3D58E}">
      <dsp:nvSpPr>
        <dsp:cNvPr id="0" name=""/>
        <dsp:cNvSpPr/>
      </dsp:nvSpPr>
      <dsp:spPr>
        <a:xfrm>
          <a:off x="290148" y="0"/>
          <a:ext cx="3468385" cy="1387354"/>
        </a:xfrm>
        <a:prstGeom prst="leftRightRibbon">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6A41D5-554C-4ED7-B43E-D34FC271B188}">
      <dsp:nvSpPr>
        <dsp:cNvPr id="0" name=""/>
        <dsp:cNvSpPr/>
      </dsp:nvSpPr>
      <dsp:spPr>
        <a:xfrm>
          <a:off x="706354" y="242786"/>
          <a:ext cx="1144567" cy="679803"/>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2672" rIns="0" bIns="45720" numCol="1" spcCol="1270" anchor="ctr" anchorCtr="0">
          <a:noAutofit/>
        </a:bodyPr>
        <a:lstStyle/>
        <a:p>
          <a:pPr lvl="0" algn="ctr" defTabSz="533400">
            <a:lnSpc>
              <a:spcPct val="90000"/>
            </a:lnSpc>
            <a:spcBef>
              <a:spcPct val="0"/>
            </a:spcBef>
            <a:spcAft>
              <a:spcPct val="35000"/>
            </a:spcAft>
          </a:pPr>
          <a:r>
            <a:rPr lang="es-MX" sz="1200" b="1" kern="1200" dirty="0"/>
            <a:t>Tu</a:t>
          </a:r>
          <a:r>
            <a:rPr lang="es-MX" sz="900" kern="1200" dirty="0"/>
            <a:t> proveedor es responsable de categorizar los productos que te vende</a:t>
          </a:r>
        </a:p>
      </dsp:txBody>
      <dsp:txXfrm>
        <a:off x="706354" y="242786"/>
        <a:ext cx="1144567" cy="679803"/>
      </dsp:txXfrm>
    </dsp:sp>
    <dsp:sp modelId="{6F1C93F9-1E56-470A-9283-131E0E9F9FFA}">
      <dsp:nvSpPr>
        <dsp:cNvPr id="0" name=""/>
        <dsp:cNvSpPr/>
      </dsp:nvSpPr>
      <dsp:spPr>
        <a:xfrm>
          <a:off x="2024341" y="464763"/>
          <a:ext cx="1352670" cy="679803"/>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2672" rIns="0" bIns="45720" numCol="1" spcCol="1270" anchor="ctr" anchorCtr="0">
          <a:noAutofit/>
        </a:bodyPr>
        <a:lstStyle/>
        <a:p>
          <a:pPr lvl="0" algn="ctr" defTabSz="533400">
            <a:lnSpc>
              <a:spcPct val="90000"/>
            </a:lnSpc>
            <a:spcBef>
              <a:spcPct val="0"/>
            </a:spcBef>
            <a:spcAft>
              <a:spcPct val="35000"/>
            </a:spcAft>
          </a:pPr>
          <a:r>
            <a:rPr lang="es-MX" sz="1200" b="1" kern="1200" dirty="0"/>
            <a:t>Tú</a:t>
          </a:r>
          <a:r>
            <a:rPr lang="es-MX" sz="900" kern="1200" dirty="0"/>
            <a:t> eres responsable de categorizar los productos que vendes</a:t>
          </a:r>
        </a:p>
      </dsp:txBody>
      <dsp:txXfrm>
        <a:off x="2024341" y="464763"/>
        <a:ext cx="1352670" cy="6798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FAF145-027C-4E12-97A6-FBA77BD38771}">
      <dsp:nvSpPr>
        <dsp:cNvPr id="0" name=""/>
        <dsp:cNvSpPr/>
      </dsp:nvSpPr>
      <dsp:spPr>
        <a:xfrm>
          <a:off x="0" y="14920"/>
          <a:ext cx="6240160" cy="982887"/>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s-MX" sz="1400" kern="1200" dirty="0"/>
            <a:t>En caso de registrar una clave </a:t>
          </a:r>
          <a:r>
            <a:rPr lang="es-MX" sz="1400" kern="1200" dirty="0" err="1"/>
            <a:t>UsoCFDI</a:t>
          </a:r>
          <a:r>
            <a:rPr lang="es-MX" sz="1400" kern="1200" dirty="0"/>
            <a:t> distinta al uso del CFDI que le dará el receptor del comprobante, esto no sería motivo de cancelación o sustitución, y no afectara para deducción o acreditamiento de impuestos.</a:t>
          </a:r>
        </a:p>
      </dsp:txBody>
      <dsp:txXfrm>
        <a:off x="0" y="14920"/>
        <a:ext cx="6240160" cy="982887"/>
      </dsp:txXfrm>
    </dsp:sp>
    <dsp:sp modelId="{8CB389A8-1930-47F4-BDB1-64E59491491C}">
      <dsp:nvSpPr>
        <dsp:cNvPr id="0" name=""/>
        <dsp:cNvSpPr/>
      </dsp:nvSpPr>
      <dsp:spPr>
        <a:xfrm flipV="1">
          <a:off x="0" y="929384"/>
          <a:ext cx="6240160" cy="132912"/>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xmlns="" id="{BEFE599F-60A1-426B-A692-791A666219F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a:extLst>
              <a:ext uri="{FF2B5EF4-FFF2-40B4-BE49-F238E27FC236}">
                <a16:creationId xmlns:a16="http://schemas.microsoft.com/office/drawing/2014/main" xmlns="" id="{8F3E718A-960D-48AD-9E7D-282FC4B54282}"/>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ED31BD-96B6-4944-895A-979C11120E23}" type="datetimeFigureOut">
              <a:rPr lang="es-MX" smtClean="0"/>
              <a:t>24/02/2018</a:t>
            </a:fld>
            <a:endParaRPr lang="es-MX"/>
          </a:p>
        </p:txBody>
      </p:sp>
      <p:sp>
        <p:nvSpPr>
          <p:cNvPr id="4" name="Marcador de imagen de diapositiva 3">
            <a:extLst>
              <a:ext uri="{FF2B5EF4-FFF2-40B4-BE49-F238E27FC236}">
                <a16:creationId xmlns:a16="http://schemas.microsoft.com/office/drawing/2014/main" xmlns="" id="{57C6C7FD-2D41-47F4-9F56-578FA99DCB21}"/>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a:extLst>
              <a:ext uri="{FF2B5EF4-FFF2-40B4-BE49-F238E27FC236}">
                <a16:creationId xmlns:a16="http://schemas.microsoft.com/office/drawing/2014/main" xmlns="" id="{2331C166-7150-42DC-B945-613BBC20E03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a:extLst>
              <a:ext uri="{FF2B5EF4-FFF2-40B4-BE49-F238E27FC236}">
                <a16:creationId xmlns:a16="http://schemas.microsoft.com/office/drawing/2014/main" xmlns="" id="{B7F4C3FC-B457-460E-9B2B-1393824B5E9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a:extLst>
              <a:ext uri="{FF2B5EF4-FFF2-40B4-BE49-F238E27FC236}">
                <a16:creationId xmlns:a16="http://schemas.microsoft.com/office/drawing/2014/main" xmlns="" id="{77537D4B-F983-4C1B-8109-0525D1C2F4A0}"/>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B9BE0A-91F2-452C-BE3B-F077E56F3304}" type="slidenum">
              <a:rPr lang="es-MX" smtClean="0"/>
              <a:t>‹Nº›</a:t>
            </a:fld>
            <a:endParaRPr lang="es-MX"/>
          </a:p>
        </p:txBody>
      </p:sp>
    </p:spTree>
    <p:extLst>
      <p:ext uri="{BB962C8B-B14F-4D97-AF65-F5344CB8AC3E}">
        <p14:creationId xmlns:p14="http://schemas.microsoft.com/office/powerpoint/2010/main" val="768447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039D496E-7EB0-46E7-98CF-75E1C3F2C82E}" type="slidenum">
              <a:rPr lang="x-none" smtClean="0"/>
              <a:pPr/>
              <a:t>11</a:t>
            </a:fld>
            <a:endParaRPr lang="x-none"/>
          </a:p>
        </p:txBody>
      </p:sp>
    </p:spTree>
    <p:extLst>
      <p:ext uri="{BB962C8B-B14F-4D97-AF65-F5344CB8AC3E}">
        <p14:creationId xmlns:p14="http://schemas.microsoft.com/office/powerpoint/2010/main" val="2663146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dirty="0"/>
              <a:t>Qué</a:t>
            </a:r>
            <a:r>
              <a:rPr lang="es-MX" sz="1200" b="1" baseline="0" dirty="0"/>
              <a:t> queremos lograr con la modernización a la factura como AT</a:t>
            </a:r>
            <a:r>
              <a:rPr lang="es-MX" sz="1200" baseline="0" dirty="0"/>
              <a:t>:</a:t>
            </a:r>
          </a:p>
          <a:p>
            <a:r>
              <a:rPr lang="es-MX" sz="1200" baseline="0" dirty="0"/>
              <a:t>Contar con información de calidad que permita ofrecer servicios a los contribuyentes (Personas físicas y morales) y simplificar procesos y trámites:</a:t>
            </a:r>
          </a:p>
          <a:p>
            <a:r>
              <a:rPr lang="es-MX" sz="1200" baseline="0" dirty="0"/>
              <a:t>1.Prellenar documentos, tales como las declaraciones y los pedimentos, con información enviada previamente al SAT.</a:t>
            </a:r>
          </a:p>
          <a:p>
            <a:r>
              <a:rPr lang="es-MX" sz="1200" baseline="0" dirty="0"/>
              <a:t>2.Alinear procesos</a:t>
            </a:r>
          </a:p>
          <a:p>
            <a:r>
              <a:rPr lang="es-MX" sz="1200" baseline="0" dirty="0"/>
              <a:t>      -Responsabilidad</a:t>
            </a:r>
          </a:p>
          <a:p>
            <a:r>
              <a:rPr lang="es-MX" sz="1200" baseline="0" dirty="0"/>
              <a:t>      -Economía Digital</a:t>
            </a:r>
          </a:p>
          <a:p>
            <a:r>
              <a:rPr lang="es-MX" sz="1200" baseline="0" dirty="0"/>
              <a:t>3.Eliminar declaraciones, como una estrategia de simplificación</a:t>
            </a:r>
          </a:p>
          <a:p>
            <a:r>
              <a:rPr lang="es-MX" sz="1200" baseline="0" dirty="0"/>
              <a:t>4.Simplificar la emisión de la factura y eliminar errores en el registro.</a:t>
            </a:r>
          </a:p>
          <a:p>
            <a:r>
              <a:rPr lang="es-MX" sz="1200" baseline="0" dirty="0"/>
              <a:t>5.Simplificar la contabilidad electrónica.</a:t>
            </a:r>
          </a:p>
          <a:p>
            <a:r>
              <a:rPr lang="es-MX" sz="1200" baseline="0" dirty="0"/>
              <a:t>6.Diseñar modelos de riesgos más consistentes.</a:t>
            </a:r>
          </a:p>
          <a:p>
            <a:r>
              <a:rPr lang="es-MX" sz="1200" baseline="0" dirty="0"/>
              <a:t>7. Favorecer el diálogo concreto con los contribuyentes durante la auditoría.</a:t>
            </a:r>
          </a:p>
          <a:p>
            <a:r>
              <a:rPr lang="es-MX" sz="1200" baseline="0" dirty="0"/>
              <a:t>8. Implementar acciones de combate a la  corrupción, utilizando la información que emana de la factura en nuevos procesos.</a:t>
            </a:r>
          </a:p>
          <a:p>
            <a:r>
              <a:rPr lang="es-MX" sz="1200" baseline="0" dirty="0"/>
              <a:t>      -Bases de datos comprobables en licitaciones públicas</a:t>
            </a:r>
          </a:p>
          <a:p>
            <a:r>
              <a:rPr lang="es-MX" sz="1200" baseline="0" dirty="0"/>
              <a:t>      -Cuentas Públicas locales</a:t>
            </a:r>
          </a:p>
          <a:p>
            <a:endParaRPr lang="es-419" dirty="0"/>
          </a:p>
        </p:txBody>
      </p:sp>
      <p:sp>
        <p:nvSpPr>
          <p:cNvPr id="4" name="Marcador de número de diapositiva 3"/>
          <p:cNvSpPr>
            <a:spLocks noGrp="1"/>
          </p:cNvSpPr>
          <p:nvPr>
            <p:ph type="sldNum" sz="quarter" idx="10"/>
          </p:nvPr>
        </p:nvSpPr>
        <p:spPr/>
        <p:txBody>
          <a:bodyPr/>
          <a:lstStyle/>
          <a:p>
            <a:fld id="{8949EF24-E942-403A-A4C6-0E1C413C5B44}" type="slidenum">
              <a:rPr lang="x-none" smtClean="0"/>
              <a:pPr/>
              <a:t>12</a:t>
            </a:fld>
            <a:endParaRPr lang="x-none"/>
          </a:p>
        </p:txBody>
      </p:sp>
    </p:spTree>
    <p:extLst>
      <p:ext uri="{BB962C8B-B14F-4D97-AF65-F5344CB8AC3E}">
        <p14:creationId xmlns:p14="http://schemas.microsoft.com/office/powerpoint/2010/main" val="2901945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10"/>
          </p:nvPr>
        </p:nvSpPr>
        <p:spPr/>
        <p:txBody>
          <a:bodyPr/>
          <a:lstStyle/>
          <a:p>
            <a:fld id="{039D496E-7EB0-46E7-98CF-75E1C3F2C82E}" type="slidenum">
              <a:rPr lang="x-none" smtClean="0"/>
              <a:pPr/>
              <a:t>17</a:t>
            </a:fld>
            <a:endParaRPr lang="x-none"/>
          </a:p>
        </p:txBody>
      </p:sp>
    </p:spTree>
    <p:extLst>
      <p:ext uri="{BB962C8B-B14F-4D97-AF65-F5344CB8AC3E}">
        <p14:creationId xmlns:p14="http://schemas.microsoft.com/office/powerpoint/2010/main" val="2235951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a:r>
              <a:rPr lang="es-MX" sz="1200" dirty="0"/>
              <a:t>Conforme al artículo 29-A, cuando la contraprestación no se pague en una sola exhibición:</a:t>
            </a:r>
          </a:p>
          <a:p>
            <a:pPr algn="just"/>
            <a:endParaRPr lang="es-MX" sz="1200" dirty="0"/>
          </a:p>
          <a:p>
            <a:pPr marL="257175" indent="-257175" algn="just">
              <a:buFont typeface="+mj-lt"/>
              <a:buAutoNum type="arabicPeriod"/>
            </a:pPr>
            <a:r>
              <a:rPr lang="es-MX" sz="1200" dirty="0"/>
              <a:t>Se emitirá un comprobante fiscal digital por Internet por el valor total de la operación en el momento en que ésta se realice,</a:t>
            </a:r>
          </a:p>
          <a:p>
            <a:pPr marL="257175" indent="-257175" algn="just">
              <a:buFont typeface="+mj-lt"/>
              <a:buAutoNum type="arabicPeriod"/>
            </a:pPr>
            <a:r>
              <a:rPr lang="es-MX" sz="1200" dirty="0"/>
              <a:t>Se expedirá un comprobante fiscal digital por Internet por cada uno de los pagos que se reciban posteriormente,</a:t>
            </a:r>
          </a:p>
          <a:p>
            <a:pPr marL="257175" indent="-257175" algn="just">
              <a:buFont typeface="+mj-lt"/>
              <a:buAutoNum type="arabicPeriod"/>
            </a:pPr>
            <a:r>
              <a:rPr lang="es-MX" sz="1200" dirty="0"/>
              <a:t>En estos  comprobantes ( del punto anterior), se deberá señalar el folio del comprobante fiscal digital por Internet emitido por el total de la operación,</a:t>
            </a:r>
          </a:p>
          <a:p>
            <a:pPr marL="257175" indent="-257175" algn="just">
              <a:buFont typeface="+mj-lt"/>
              <a:buAutoNum type="arabicPeriod"/>
            </a:pPr>
            <a:r>
              <a:rPr lang="es-MX" sz="1200" dirty="0"/>
              <a:t>Además, el monto de los impuestos retenidos, así como de los impuestos trasladados, desglosando cada una de las tasas del impuesto correspondiente.</a:t>
            </a:r>
          </a:p>
          <a:p>
            <a:pPr marL="257175" indent="-257175" algn="just">
              <a:buFont typeface="+mj-lt"/>
              <a:buAutoNum type="arabicPeriod"/>
            </a:pPr>
            <a:endParaRPr lang="es-MX" sz="1200" dirty="0"/>
          </a:p>
          <a:p>
            <a:pPr algn="just"/>
            <a:r>
              <a:rPr lang="es-ES" sz="1200" dirty="0"/>
              <a:t>La regla 2.7.1.35. establece:</a:t>
            </a:r>
          </a:p>
          <a:p>
            <a:pPr algn="just"/>
            <a:endParaRPr lang="es-ES" sz="1200" dirty="0"/>
          </a:p>
          <a:p>
            <a:pPr marL="257175" indent="-257175" algn="just">
              <a:buFont typeface="Arial" panose="020B0604020202020204" pitchFamily="34" charset="0"/>
              <a:buChar char="•"/>
            </a:pPr>
            <a:r>
              <a:rPr lang="es-ES" sz="1200" dirty="0"/>
              <a:t>El monto del pago se aplicará proporcionalmente a los conceptos integrados en el comprobante emitido por el valor total de la operación.</a:t>
            </a:r>
          </a:p>
          <a:p>
            <a:pPr marL="257175" indent="-257175" algn="just">
              <a:buFont typeface="Arial" panose="020B0604020202020204" pitchFamily="34" charset="0"/>
              <a:buChar char="•"/>
            </a:pPr>
            <a:endParaRPr lang="es-MX" sz="1200" dirty="0"/>
          </a:p>
          <a:p>
            <a:endParaRPr lang="es-MX" dirty="0"/>
          </a:p>
        </p:txBody>
      </p:sp>
      <p:sp>
        <p:nvSpPr>
          <p:cNvPr id="4" name="Marcador de número de diapositiva 3"/>
          <p:cNvSpPr>
            <a:spLocks noGrp="1"/>
          </p:cNvSpPr>
          <p:nvPr>
            <p:ph type="sldNum" sz="quarter" idx="10"/>
          </p:nvPr>
        </p:nvSpPr>
        <p:spPr/>
        <p:txBody>
          <a:bodyPr/>
          <a:lstStyle/>
          <a:p>
            <a:fld id="{039D496E-7EB0-46E7-98CF-75E1C3F2C82E}" type="slidenum">
              <a:rPr lang="x-none" smtClean="0"/>
              <a:pPr/>
              <a:t>18</a:t>
            </a:fld>
            <a:endParaRPr lang="x-none"/>
          </a:p>
        </p:txBody>
      </p:sp>
    </p:spTree>
    <p:extLst>
      <p:ext uri="{BB962C8B-B14F-4D97-AF65-F5344CB8AC3E}">
        <p14:creationId xmlns:p14="http://schemas.microsoft.com/office/powerpoint/2010/main" val="3539453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E0B9BE0A-91F2-452C-BE3B-F077E56F3304}" type="slidenum">
              <a:rPr lang="es-MX" smtClean="0"/>
              <a:t>31</a:t>
            </a:fld>
            <a:endParaRPr lang="es-MX"/>
          </a:p>
        </p:txBody>
      </p:sp>
    </p:spTree>
    <p:extLst>
      <p:ext uri="{BB962C8B-B14F-4D97-AF65-F5344CB8AC3E}">
        <p14:creationId xmlns:p14="http://schemas.microsoft.com/office/powerpoint/2010/main" val="2651994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Representar el caso</a:t>
            </a:r>
          </a:p>
        </p:txBody>
      </p:sp>
      <p:sp>
        <p:nvSpPr>
          <p:cNvPr id="4" name="Marcador de número de diapositiva 3"/>
          <p:cNvSpPr>
            <a:spLocks noGrp="1"/>
          </p:cNvSpPr>
          <p:nvPr>
            <p:ph type="sldNum" sz="quarter" idx="10"/>
          </p:nvPr>
        </p:nvSpPr>
        <p:spPr/>
        <p:txBody>
          <a:bodyPr/>
          <a:lstStyle/>
          <a:p>
            <a:fld id="{E0B9BE0A-91F2-452C-BE3B-F077E56F3304}" type="slidenum">
              <a:rPr lang="es-MX" smtClean="0"/>
              <a:t>40</a:t>
            </a:fld>
            <a:endParaRPr lang="es-MX"/>
          </a:p>
        </p:txBody>
      </p:sp>
    </p:spTree>
    <p:extLst>
      <p:ext uri="{BB962C8B-B14F-4D97-AF65-F5344CB8AC3E}">
        <p14:creationId xmlns:p14="http://schemas.microsoft.com/office/powerpoint/2010/main" val="502125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Representar el caso</a:t>
            </a:r>
          </a:p>
        </p:txBody>
      </p:sp>
      <p:sp>
        <p:nvSpPr>
          <p:cNvPr id="4" name="Marcador de número de diapositiva 3"/>
          <p:cNvSpPr>
            <a:spLocks noGrp="1"/>
          </p:cNvSpPr>
          <p:nvPr>
            <p:ph type="sldNum" sz="quarter" idx="10"/>
          </p:nvPr>
        </p:nvSpPr>
        <p:spPr/>
        <p:txBody>
          <a:bodyPr/>
          <a:lstStyle/>
          <a:p>
            <a:fld id="{E0B9BE0A-91F2-452C-BE3B-F077E56F3304}" type="slidenum">
              <a:rPr lang="es-MX" smtClean="0"/>
              <a:t>41</a:t>
            </a:fld>
            <a:endParaRPr lang="es-MX"/>
          </a:p>
        </p:txBody>
      </p:sp>
    </p:spTree>
    <p:extLst>
      <p:ext uri="{BB962C8B-B14F-4D97-AF65-F5344CB8AC3E}">
        <p14:creationId xmlns:p14="http://schemas.microsoft.com/office/powerpoint/2010/main" val="3861768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MX" dirty="0"/>
          </a:p>
        </p:txBody>
      </p:sp>
      <p:sp>
        <p:nvSpPr>
          <p:cNvPr id="4" name="Marcador de posición de número de diapositiva 3"/>
          <p:cNvSpPr>
            <a:spLocks noGrp="1"/>
          </p:cNvSpPr>
          <p:nvPr>
            <p:ph type="sldNum" sz="quarter" idx="10"/>
          </p:nvPr>
        </p:nvSpPr>
        <p:spPr/>
        <p:txBody>
          <a:bodyPr/>
          <a:lstStyle/>
          <a:p>
            <a:fld id="{E0B9BE0A-91F2-452C-BE3B-F077E56F3304}" type="slidenum">
              <a:rPr lang="es-MX" smtClean="0"/>
              <a:t>86</a:t>
            </a:fld>
            <a:endParaRPr lang="es-MX"/>
          </a:p>
        </p:txBody>
      </p:sp>
    </p:spTree>
    <p:extLst>
      <p:ext uri="{BB962C8B-B14F-4D97-AF65-F5344CB8AC3E}">
        <p14:creationId xmlns:p14="http://schemas.microsoft.com/office/powerpoint/2010/main" val="3907554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efault Slide">
    <p:spTree>
      <p:nvGrpSpPr>
        <p:cNvPr id="1" name=""/>
        <p:cNvGrpSpPr/>
        <p:nvPr/>
      </p:nvGrpSpPr>
      <p:grpSpPr>
        <a:xfrm>
          <a:off x="0" y="0"/>
          <a:ext cx="0" cy="0"/>
          <a:chOff x="0" y="0"/>
          <a:chExt cx="0" cy="0"/>
        </a:xfrm>
      </p:grpSpPr>
      <p:sp>
        <p:nvSpPr>
          <p:cNvPr id="3" name="Text Placeholder 7"/>
          <p:cNvSpPr>
            <a:spLocks noGrp="1"/>
          </p:cNvSpPr>
          <p:nvPr>
            <p:ph type="body" sz="quarter" idx="10"/>
          </p:nvPr>
        </p:nvSpPr>
        <p:spPr>
          <a:xfrm>
            <a:off x="589535" y="96002"/>
            <a:ext cx="7957227" cy="457200"/>
          </a:xfrm>
          <a:prstGeom prst="rect">
            <a:avLst/>
          </a:prstGeom>
        </p:spPr>
        <p:txBody>
          <a:bodyPr lIns="0" tIns="0" rIns="0" bIns="0" anchor="ctr" anchorCtr="0">
            <a:noAutofit/>
          </a:bodyPr>
          <a:lstStyle>
            <a:lvl1pPr marL="0" indent="0" algn="ctr" rtl="0">
              <a:spcBef>
                <a:spcPts val="0"/>
              </a:spcBef>
              <a:buNone/>
              <a:defRPr sz="3000" b="0" cap="none" spc="0" baseline="0">
                <a:solidFill>
                  <a:schemeClr val="tx2"/>
                </a:solidFill>
                <a:latin typeface="Lato Light" pitchFamily="34" charset="0"/>
                <a:ea typeface="Open Sans Light" pitchFamily="34" charset="0"/>
              </a:defRPr>
            </a:lvl1pPr>
          </a:lstStyle>
          <a:p>
            <a:pPr lvl="0"/>
            <a:r>
              <a:rPr lang="en-US" dirty="0"/>
              <a:t>Click to edit Master text styles</a:t>
            </a:r>
          </a:p>
        </p:txBody>
      </p:sp>
      <p:cxnSp>
        <p:nvCxnSpPr>
          <p:cNvPr id="4" name="Straight Connector 3"/>
          <p:cNvCxnSpPr/>
          <p:nvPr userDrawn="1"/>
        </p:nvCxnSpPr>
        <p:spPr>
          <a:xfrm>
            <a:off x="4114800" y="810197"/>
            <a:ext cx="914400" cy="158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ext Placeholder 10"/>
          <p:cNvSpPr>
            <a:spLocks noGrp="1"/>
          </p:cNvSpPr>
          <p:nvPr>
            <p:ph type="body" sz="quarter" idx="11"/>
          </p:nvPr>
        </p:nvSpPr>
        <p:spPr>
          <a:xfrm>
            <a:off x="593387" y="582907"/>
            <a:ext cx="7953375" cy="228600"/>
          </a:xfrm>
          <a:prstGeom prst="rect">
            <a:avLst/>
          </a:prstGeom>
        </p:spPr>
        <p:txBody>
          <a:bodyPr lIns="0" tIns="0" rIns="0" bIns="0" anchor="ctr" anchorCtr="0">
            <a:noAutofit/>
          </a:bodyPr>
          <a:lstStyle>
            <a:lvl1pPr marL="0" indent="0" algn="ctr" rtl="0">
              <a:spcBef>
                <a:spcPts val="0"/>
              </a:spcBef>
              <a:buNone/>
              <a:defRPr sz="9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6" name="Oval 5"/>
          <p:cNvSpPr/>
          <p:nvPr userDrawn="1"/>
        </p:nvSpPr>
        <p:spPr>
          <a:xfrm>
            <a:off x="8615374" y="245277"/>
            <a:ext cx="261926" cy="2619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1" name="TextBox 10"/>
          <p:cNvSpPr txBox="1"/>
          <p:nvPr userDrawn="1"/>
        </p:nvSpPr>
        <p:spPr>
          <a:xfrm>
            <a:off x="8632037" y="304802"/>
            <a:ext cx="219076" cy="130805"/>
          </a:xfrm>
          <a:prstGeom prst="rect">
            <a:avLst/>
          </a:prstGeom>
          <a:noFill/>
        </p:spPr>
        <p:txBody>
          <a:bodyPr wrap="square" lIns="0" tIns="0" rIns="0" bIns="0" rtlCol="0">
            <a:spAutoFit/>
          </a:bodyPr>
          <a:lstStyle/>
          <a:p>
            <a:pPr algn="ctr"/>
            <a:fld id="{BFB7DA9A-4347-4BB6-90C1-A2863F29E6F4}" type="slidenum">
              <a:rPr lang="en-US" sz="850" smtClean="0">
                <a:solidFill>
                  <a:schemeClr val="bg1"/>
                </a:solidFill>
                <a:latin typeface="Lato" panose="020F0502020204030203" pitchFamily="34" charset="0"/>
              </a:rPr>
              <a:pPr algn="ctr"/>
              <a:t>‹Nº›</a:t>
            </a:fld>
            <a:endParaRPr lang="en-US" sz="850" dirty="0">
              <a:solidFill>
                <a:schemeClr val="bg1"/>
              </a:solidFill>
              <a:latin typeface="Lato" panose="020F0502020204030203" pitchFamily="34" charset="0"/>
            </a:endParaRPr>
          </a:p>
        </p:txBody>
      </p:sp>
    </p:spTree>
    <p:extLst>
      <p:ext uri="{BB962C8B-B14F-4D97-AF65-F5344CB8AC3E}">
        <p14:creationId xmlns:p14="http://schemas.microsoft.com/office/powerpoint/2010/main" val="1704085510"/>
      </p:ext>
    </p:extLst>
  </p:cSld>
  <p:clrMapOvr>
    <a:masterClrMapping/>
  </p:clrMapOvr>
  <p:transition spd="slow" advClick="0" advTm="1000">
    <p:pull/>
  </p:transition>
  <p:extLst mod="1">
    <p:ext uri="{DCECCB84-F9BA-43D5-87BE-67443E8EF086}">
      <p15:sldGuideLst xmlns:p15="http://schemas.microsoft.com/office/powerpoint/2012/main">
        <p15:guide id="1" pos="375" userDrawn="1">
          <p15:clr>
            <a:srgbClr val="FBAE40"/>
          </p15:clr>
        </p15:guide>
        <p15:guide id="2" pos="5384" userDrawn="1">
          <p15:clr>
            <a:srgbClr val="FBAE40"/>
          </p15:clr>
        </p15:guide>
        <p15:guide id="3" orient="horz" pos="2901" userDrawn="1">
          <p15:clr>
            <a:srgbClr val="FBAE40"/>
          </p15:clr>
        </p15:guide>
        <p15:guide id="4" orient="horz" pos="10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Who We Are Page">
    <p:spTree>
      <p:nvGrpSpPr>
        <p:cNvPr id="1" name=""/>
        <p:cNvGrpSpPr/>
        <p:nvPr/>
      </p:nvGrpSpPr>
      <p:grpSpPr>
        <a:xfrm>
          <a:off x="0" y="0"/>
          <a:ext cx="0" cy="0"/>
          <a:chOff x="0" y="0"/>
          <a:chExt cx="0" cy="0"/>
        </a:xfrm>
      </p:grpSpPr>
      <p:sp>
        <p:nvSpPr>
          <p:cNvPr id="12" name="Rectangle 11"/>
          <p:cNvSpPr/>
          <p:nvPr userDrawn="1"/>
        </p:nvSpPr>
        <p:spPr>
          <a:xfrm>
            <a:off x="0" y="1649412"/>
            <a:ext cx="9144000" cy="2957513"/>
          </a:xfrm>
          <a:prstGeom prst="rect">
            <a:avLst/>
          </a:prstGeom>
          <a:solidFill>
            <a:srgbClr val="283C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Picture Placeholder 6"/>
          <p:cNvSpPr>
            <a:spLocks noGrp="1"/>
          </p:cNvSpPr>
          <p:nvPr>
            <p:ph type="pic" sz="quarter" idx="12"/>
          </p:nvPr>
        </p:nvSpPr>
        <p:spPr>
          <a:xfrm>
            <a:off x="4869657" y="1849890"/>
            <a:ext cx="3688242" cy="2557009"/>
          </a:xfrm>
          <a:prstGeom prst="rect">
            <a:avLst/>
          </a:prstGeom>
        </p:spPr>
        <p:txBody>
          <a:bodyPr/>
          <a:lstStyle>
            <a:lvl1pPr>
              <a:defRPr sz="1400">
                <a:solidFill>
                  <a:schemeClr val="bg1"/>
                </a:solidFill>
                <a:latin typeface="Lato" panose="020F0502020204030203" pitchFamily="34" charset="0"/>
              </a:defRPr>
            </a:lvl1pPr>
          </a:lstStyle>
          <a:p>
            <a:endParaRPr lang="en-US"/>
          </a:p>
        </p:txBody>
      </p:sp>
      <p:sp>
        <p:nvSpPr>
          <p:cNvPr id="3" name="Text Placeholder 7"/>
          <p:cNvSpPr>
            <a:spLocks noGrp="1"/>
          </p:cNvSpPr>
          <p:nvPr>
            <p:ph type="body" sz="quarter" idx="10"/>
          </p:nvPr>
        </p:nvSpPr>
        <p:spPr>
          <a:xfrm>
            <a:off x="593387" y="438150"/>
            <a:ext cx="7957227" cy="457200"/>
          </a:xfrm>
          <a:prstGeom prst="rect">
            <a:avLst/>
          </a:prstGeom>
        </p:spPr>
        <p:txBody>
          <a:bodyPr lIns="0" tIns="0" rIns="0" bIns="0" anchor="ctr" anchorCtr="0">
            <a:noAutofit/>
          </a:bodyPr>
          <a:lstStyle>
            <a:lvl1pPr marL="0" indent="0" algn="ctr" rtl="0">
              <a:spcBef>
                <a:spcPts val="0"/>
              </a:spcBef>
              <a:buNone/>
              <a:defRPr sz="3000" b="0" cap="none" spc="0" baseline="0">
                <a:solidFill>
                  <a:schemeClr val="tx2"/>
                </a:solidFill>
                <a:latin typeface="Lato Light" pitchFamily="34" charset="0"/>
                <a:ea typeface="Open Sans Light" pitchFamily="34" charset="0"/>
              </a:defRPr>
            </a:lvl1pPr>
          </a:lstStyle>
          <a:p>
            <a:pPr lvl="0"/>
            <a:r>
              <a:rPr lang="en-US" dirty="0"/>
              <a:t>Click to edit Master text styles</a:t>
            </a:r>
          </a:p>
        </p:txBody>
      </p:sp>
      <p:cxnSp>
        <p:nvCxnSpPr>
          <p:cNvPr id="4" name="Straight Connector 3"/>
          <p:cNvCxnSpPr/>
          <p:nvPr userDrawn="1"/>
        </p:nvCxnSpPr>
        <p:spPr>
          <a:xfrm>
            <a:off x="4114800" y="1236662"/>
            <a:ext cx="914400" cy="158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ext Placeholder 10"/>
          <p:cNvSpPr>
            <a:spLocks noGrp="1"/>
          </p:cNvSpPr>
          <p:nvPr>
            <p:ph type="body" sz="quarter" idx="11"/>
          </p:nvPr>
        </p:nvSpPr>
        <p:spPr>
          <a:xfrm>
            <a:off x="595313" y="925137"/>
            <a:ext cx="7953375" cy="228600"/>
          </a:xfrm>
          <a:prstGeom prst="rect">
            <a:avLst/>
          </a:prstGeom>
        </p:spPr>
        <p:txBody>
          <a:bodyPr lIns="0" tIns="0" rIns="0" bIns="0" anchor="ctr" anchorCtr="0">
            <a:noAutofit/>
          </a:bodyPr>
          <a:lstStyle>
            <a:lvl1pPr marL="0" indent="0" algn="ctr" rtl="0">
              <a:spcBef>
                <a:spcPts val="0"/>
              </a:spcBef>
              <a:buNone/>
              <a:defRPr sz="9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6" name="Oval 5"/>
          <p:cNvSpPr/>
          <p:nvPr userDrawn="1"/>
        </p:nvSpPr>
        <p:spPr>
          <a:xfrm>
            <a:off x="8615374" y="245277"/>
            <a:ext cx="261926" cy="2619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1" name="TextBox 10"/>
          <p:cNvSpPr txBox="1"/>
          <p:nvPr userDrawn="1"/>
        </p:nvSpPr>
        <p:spPr>
          <a:xfrm>
            <a:off x="8632037" y="304802"/>
            <a:ext cx="219076" cy="130805"/>
          </a:xfrm>
          <a:prstGeom prst="rect">
            <a:avLst/>
          </a:prstGeom>
          <a:noFill/>
        </p:spPr>
        <p:txBody>
          <a:bodyPr wrap="square" lIns="0" tIns="0" rIns="0" bIns="0" rtlCol="0">
            <a:spAutoFit/>
          </a:bodyPr>
          <a:lstStyle/>
          <a:p>
            <a:pPr algn="ctr"/>
            <a:fld id="{BFB7DA9A-4347-4BB6-90C1-A2863F29E6F4}" type="slidenum">
              <a:rPr lang="en-US" sz="850" smtClean="0">
                <a:solidFill>
                  <a:schemeClr val="bg1"/>
                </a:solidFill>
                <a:latin typeface="Lato" panose="020F0502020204030203" pitchFamily="34" charset="0"/>
              </a:rPr>
              <a:pPr algn="ctr"/>
              <a:t>‹Nº›</a:t>
            </a:fld>
            <a:endParaRPr lang="en-US" sz="850" dirty="0">
              <a:solidFill>
                <a:schemeClr val="bg1"/>
              </a:solidFill>
              <a:latin typeface="Lato" panose="020F0502020204030203" pitchFamily="34" charset="0"/>
            </a:endParaRPr>
          </a:p>
        </p:txBody>
      </p:sp>
      <p:grpSp>
        <p:nvGrpSpPr>
          <p:cNvPr id="23" name="Group 22"/>
          <p:cNvGrpSpPr/>
          <p:nvPr userDrawn="1"/>
        </p:nvGrpSpPr>
        <p:grpSpPr>
          <a:xfrm>
            <a:off x="8569326" y="4759004"/>
            <a:ext cx="404812" cy="176533"/>
            <a:chOff x="8569326" y="4759004"/>
            <a:chExt cx="404812" cy="176533"/>
          </a:xfrm>
        </p:grpSpPr>
        <p:sp>
          <p:nvSpPr>
            <p:cNvPr id="18" name="Shape 12">
              <a:hlinkClick r:id="" action="ppaction://hlinkshowjump?jump=previousslide"/>
            </p:cNvPr>
            <p:cNvSpPr/>
            <p:nvPr/>
          </p:nvSpPr>
          <p:spPr>
            <a:xfrm>
              <a:off x="8627180" y="4806007"/>
              <a:ext cx="48127" cy="82526"/>
            </a:xfrm>
            <a:custGeom>
              <a:avLst/>
              <a:gdLst/>
              <a:ahLst/>
              <a:cxnLst>
                <a:cxn ang="0">
                  <a:pos x="wd2" y="hd2"/>
                </a:cxn>
                <a:cxn ang="5400000">
                  <a:pos x="wd2" y="hd2"/>
                </a:cxn>
                <a:cxn ang="10800000">
                  <a:pos x="wd2" y="hd2"/>
                </a:cxn>
                <a:cxn ang="16200000">
                  <a:pos x="wd2" y="hd2"/>
                </a:cxn>
              </a:cxnLst>
              <a:rect l="0" t="0" r="r" b="b"/>
              <a:pathLst>
                <a:path w="21600" h="21600" extrusionOk="0">
                  <a:moveTo>
                    <a:pt x="21600" y="1796"/>
                  </a:moveTo>
                  <a:cubicBezTo>
                    <a:pt x="21600" y="1984"/>
                    <a:pt x="21476" y="2150"/>
                    <a:pt x="21229" y="2294"/>
                  </a:cubicBezTo>
                  <a:lnTo>
                    <a:pt x="6643" y="10800"/>
                  </a:lnTo>
                  <a:lnTo>
                    <a:pt x="21229" y="19306"/>
                  </a:lnTo>
                  <a:cubicBezTo>
                    <a:pt x="21476" y="19450"/>
                    <a:pt x="21600" y="19616"/>
                    <a:pt x="21600" y="19804"/>
                  </a:cubicBezTo>
                  <a:cubicBezTo>
                    <a:pt x="21600" y="19991"/>
                    <a:pt x="21476" y="20157"/>
                    <a:pt x="21229" y="20301"/>
                  </a:cubicBezTo>
                  <a:lnTo>
                    <a:pt x="19373" y="21384"/>
                  </a:lnTo>
                  <a:cubicBezTo>
                    <a:pt x="19126" y="21528"/>
                    <a:pt x="18841" y="21600"/>
                    <a:pt x="18520" y="21600"/>
                  </a:cubicBezTo>
                  <a:cubicBezTo>
                    <a:pt x="18198" y="21600"/>
                    <a:pt x="17913" y="21528"/>
                    <a:pt x="17666" y="21384"/>
                  </a:cubicBezTo>
                  <a:lnTo>
                    <a:pt x="371" y="11298"/>
                  </a:lnTo>
                  <a:cubicBezTo>
                    <a:pt x="124" y="11154"/>
                    <a:pt x="0" y="10988"/>
                    <a:pt x="0" y="10800"/>
                  </a:cubicBezTo>
                  <a:cubicBezTo>
                    <a:pt x="0" y="10612"/>
                    <a:pt x="124" y="10446"/>
                    <a:pt x="371" y="10302"/>
                  </a:cubicBezTo>
                  <a:lnTo>
                    <a:pt x="17666" y="216"/>
                  </a:lnTo>
                  <a:cubicBezTo>
                    <a:pt x="17913" y="72"/>
                    <a:pt x="18198" y="0"/>
                    <a:pt x="18520" y="0"/>
                  </a:cubicBezTo>
                  <a:cubicBezTo>
                    <a:pt x="18841" y="0"/>
                    <a:pt x="19126" y="72"/>
                    <a:pt x="19373" y="216"/>
                  </a:cubicBezTo>
                  <a:lnTo>
                    <a:pt x="21229" y="1299"/>
                  </a:lnTo>
                  <a:cubicBezTo>
                    <a:pt x="21476" y="1443"/>
                    <a:pt x="21600" y="1609"/>
                    <a:pt x="21600" y="179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lvl="0">
                <a:defRPr sz="3200"/>
              </a:pPr>
              <a:endParaRPr/>
            </a:p>
          </p:txBody>
        </p:sp>
        <p:sp>
          <p:nvSpPr>
            <p:cNvPr id="19" name="Shape 13">
              <a:hlinkClick r:id="" action="ppaction://hlinkshowjump?jump=previousslide"/>
            </p:cNvPr>
            <p:cNvSpPr/>
            <p:nvPr/>
          </p:nvSpPr>
          <p:spPr>
            <a:xfrm>
              <a:off x="8569326" y="4759004"/>
              <a:ext cx="176534" cy="1765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cap="flat">
              <a:solidFill>
                <a:schemeClr val="bg1">
                  <a:lumMod val="85000"/>
                </a:schemeClr>
              </a:solidFill>
              <a:prstDash val="solid"/>
              <a:miter lim="400000"/>
            </a:ln>
            <a:effectLst/>
          </p:spPr>
          <p:txBody>
            <a:bodyPr wrap="square" lIns="50800" tIns="50800" rIns="50800" bIns="50800" numCol="1" anchor="ctr">
              <a:noAutofit/>
            </a:bodyPr>
            <a:lstStyle/>
            <a:p>
              <a:pPr lvl="0">
                <a:defRPr sz="3200"/>
              </a:pPr>
              <a:endParaRPr/>
            </a:p>
          </p:txBody>
        </p:sp>
        <p:sp>
          <p:nvSpPr>
            <p:cNvPr id="20" name="Shape 15">
              <a:hlinkClick r:id="" action="ppaction://hlinkshowjump?jump=nextslide"/>
            </p:cNvPr>
            <p:cNvSpPr/>
            <p:nvPr/>
          </p:nvSpPr>
          <p:spPr>
            <a:xfrm rot="10800000">
              <a:off x="8868158" y="4806007"/>
              <a:ext cx="48127" cy="82526"/>
            </a:xfrm>
            <a:custGeom>
              <a:avLst/>
              <a:gdLst/>
              <a:ahLst/>
              <a:cxnLst>
                <a:cxn ang="0">
                  <a:pos x="wd2" y="hd2"/>
                </a:cxn>
                <a:cxn ang="5400000">
                  <a:pos x="wd2" y="hd2"/>
                </a:cxn>
                <a:cxn ang="10800000">
                  <a:pos x="wd2" y="hd2"/>
                </a:cxn>
                <a:cxn ang="16200000">
                  <a:pos x="wd2" y="hd2"/>
                </a:cxn>
              </a:cxnLst>
              <a:rect l="0" t="0" r="r" b="b"/>
              <a:pathLst>
                <a:path w="21600" h="21600" extrusionOk="0">
                  <a:moveTo>
                    <a:pt x="21600" y="1796"/>
                  </a:moveTo>
                  <a:cubicBezTo>
                    <a:pt x="21600" y="1984"/>
                    <a:pt x="21476" y="2150"/>
                    <a:pt x="21229" y="2294"/>
                  </a:cubicBezTo>
                  <a:lnTo>
                    <a:pt x="6643" y="10800"/>
                  </a:lnTo>
                  <a:lnTo>
                    <a:pt x="21229" y="19306"/>
                  </a:lnTo>
                  <a:cubicBezTo>
                    <a:pt x="21476" y="19450"/>
                    <a:pt x="21600" y="19616"/>
                    <a:pt x="21600" y="19804"/>
                  </a:cubicBezTo>
                  <a:cubicBezTo>
                    <a:pt x="21600" y="19991"/>
                    <a:pt x="21476" y="20157"/>
                    <a:pt x="21229" y="20301"/>
                  </a:cubicBezTo>
                  <a:lnTo>
                    <a:pt x="19373" y="21384"/>
                  </a:lnTo>
                  <a:cubicBezTo>
                    <a:pt x="19126" y="21528"/>
                    <a:pt x="18841" y="21600"/>
                    <a:pt x="18520" y="21600"/>
                  </a:cubicBezTo>
                  <a:cubicBezTo>
                    <a:pt x="18198" y="21600"/>
                    <a:pt x="17913" y="21528"/>
                    <a:pt x="17666" y="21384"/>
                  </a:cubicBezTo>
                  <a:lnTo>
                    <a:pt x="371" y="11298"/>
                  </a:lnTo>
                  <a:cubicBezTo>
                    <a:pt x="124" y="11154"/>
                    <a:pt x="0" y="10988"/>
                    <a:pt x="0" y="10800"/>
                  </a:cubicBezTo>
                  <a:cubicBezTo>
                    <a:pt x="0" y="10612"/>
                    <a:pt x="124" y="10446"/>
                    <a:pt x="371" y="10302"/>
                  </a:cubicBezTo>
                  <a:lnTo>
                    <a:pt x="17666" y="216"/>
                  </a:lnTo>
                  <a:cubicBezTo>
                    <a:pt x="17913" y="72"/>
                    <a:pt x="18198" y="0"/>
                    <a:pt x="18520" y="0"/>
                  </a:cubicBezTo>
                  <a:cubicBezTo>
                    <a:pt x="18841" y="0"/>
                    <a:pt x="19126" y="72"/>
                    <a:pt x="19373" y="216"/>
                  </a:cubicBezTo>
                  <a:lnTo>
                    <a:pt x="21229" y="1299"/>
                  </a:lnTo>
                  <a:cubicBezTo>
                    <a:pt x="21476" y="1443"/>
                    <a:pt x="21600" y="1609"/>
                    <a:pt x="21600" y="179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lvl="0">
                <a:defRPr sz="3200"/>
              </a:pPr>
              <a:endParaRPr/>
            </a:p>
          </p:txBody>
        </p:sp>
        <p:sp>
          <p:nvSpPr>
            <p:cNvPr id="21" name="Shape 16">
              <a:hlinkClick r:id="" action="ppaction://hlinkshowjump?jump=nextslide"/>
            </p:cNvPr>
            <p:cNvSpPr/>
            <p:nvPr/>
          </p:nvSpPr>
          <p:spPr>
            <a:xfrm>
              <a:off x="8797604" y="4759004"/>
              <a:ext cx="176534" cy="1765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cap="flat">
              <a:solidFill>
                <a:schemeClr val="bg1">
                  <a:lumMod val="85000"/>
                </a:schemeClr>
              </a:solidFill>
              <a:prstDash val="solid"/>
              <a:miter lim="400000"/>
            </a:ln>
            <a:effectLst/>
          </p:spPr>
          <p:txBody>
            <a:bodyPr wrap="square" lIns="0" tIns="0" rIns="0" bIns="0" numCol="1" anchor="ctr">
              <a:noAutofit/>
            </a:bodyPr>
            <a:lstStyle/>
            <a:p>
              <a:pPr lvl="0">
                <a:defRPr sz="3200"/>
              </a:pPr>
              <a:endParaRPr/>
            </a:p>
          </p:txBody>
        </p:sp>
      </p:grpSp>
    </p:spTree>
    <p:extLst>
      <p:ext uri="{BB962C8B-B14F-4D97-AF65-F5344CB8AC3E}">
        <p14:creationId xmlns:p14="http://schemas.microsoft.com/office/powerpoint/2010/main" val="2575507298"/>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extLst mod="1">
    <p:ext uri="{DCECCB84-F9BA-43D5-87BE-67443E8EF086}">
      <p15:sldGuideLst xmlns:p15="http://schemas.microsoft.com/office/powerpoint/2012/main">
        <p15:guide id="1" pos="375">
          <p15:clr>
            <a:srgbClr val="FBAE40"/>
          </p15:clr>
        </p15:guide>
        <p15:guide id="2" pos="5384">
          <p15:clr>
            <a:srgbClr val="FBAE40"/>
          </p15:clr>
        </p15:guide>
        <p15:guide id="3" orient="horz" pos="2901">
          <p15:clr>
            <a:srgbClr val="FBAE40"/>
          </p15:clr>
        </p15:guide>
        <p15:guide id="4" orient="horz" pos="10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772"/>
            <a:ext cx="6858000" cy="1790700"/>
          </a:xfrm>
        </p:spPr>
        <p:txBody>
          <a:bodyPr anchor="b"/>
          <a:lstStyle>
            <a:lvl1pPr algn="ctr">
              <a:defRPr sz="4500"/>
            </a:lvl1pPr>
          </a:lstStyle>
          <a:p>
            <a:r>
              <a:rPr lang="es-ES_tradnl"/>
              <a:t>Haga clic para modificar el estilo de título del patrón</a:t>
            </a:r>
          </a:p>
        </p:txBody>
      </p:sp>
      <p:sp>
        <p:nvSpPr>
          <p:cNvPr id="3" name="Subtítulo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_tradnl"/>
              <a:t>Haga clic para modificar el estilo de subtítulo del patrón</a:t>
            </a:r>
          </a:p>
        </p:txBody>
      </p:sp>
    </p:spTree>
    <p:extLst>
      <p:ext uri="{BB962C8B-B14F-4D97-AF65-F5344CB8AC3E}">
        <p14:creationId xmlns:p14="http://schemas.microsoft.com/office/powerpoint/2010/main" val="2344179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30186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Haga clic para modificar el estilo de título del patrón</a:t>
            </a:r>
          </a:p>
        </p:txBody>
      </p:sp>
      <p:sp>
        <p:nvSpPr>
          <p:cNvPr id="3" name="Marcador de contenido 2"/>
          <p:cNvSpPr>
            <a:spLocks noGrp="1"/>
          </p:cNvSpPr>
          <p:nvPr>
            <p:ph idx="1"/>
          </p:nvPr>
        </p:nvSpPr>
        <p:spPr/>
        <p:txBody>
          <a:bodyPr/>
          <a:lstStyle/>
          <a:p>
            <a:pPr lvl="0"/>
            <a:r>
              <a:rPr lang="es-ES_tradnl"/>
              <a:t>Haga clic para modificar los estilos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fecha 3"/>
          <p:cNvSpPr>
            <a:spLocks noGrp="1"/>
          </p:cNvSpPr>
          <p:nvPr>
            <p:ph type="dt" sz="half" idx="10"/>
          </p:nvPr>
        </p:nvSpPr>
        <p:spPr/>
        <p:txBody>
          <a:bodyPr/>
          <a:lstStyle/>
          <a:p>
            <a:fld id="{492CA3D5-05D8-754E-885B-23D15855D999}" type="datetimeFigureOut">
              <a:rPr lang="es-ES_tradnl" smtClean="0"/>
              <a:t>24/02/2018</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A7AD4FA2-720F-AD40-B870-33DEB92389E6}" type="slidenum">
              <a:rPr lang="es-ES_tradnl" smtClean="0"/>
              <a:t>‹Nº›</a:t>
            </a:fld>
            <a:endParaRPr lang="es-ES_tradnl"/>
          </a:p>
        </p:txBody>
      </p:sp>
    </p:spTree>
    <p:extLst>
      <p:ext uri="{BB962C8B-B14F-4D97-AF65-F5344CB8AC3E}">
        <p14:creationId xmlns:p14="http://schemas.microsoft.com/office/powerpoint/2010/main" val="21635111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Variant Portfolio Show Case">
    <p:spTree>
      <p:nvGrpSpPr>
        <p:cNvPr id="1" name=""/>
        <p:cNvGrpSpPr/>
        <p:nvPr/>
      </p:nvGrpSpPr>
      <p:grpSpPr>
        <a:xfrm>
          <a:off x="0" y="0"/>
          <a:ext cx="0" cy="0"/>
          <a:chOff x="0" y="0"/>
          <a:chExt cx="0" cy="0"/>
        </a:xfrm>
      </p:grpSpPr>
      <p:sp>
        <p:nvSpPr>
          <p:cNvPr id="7" name="Picture Placeholder 6"/>
          <p:cNvSpPr>
            <a:spLocks noGrp="1"/>
          </p:cNvSpPr>
          <p:nvPr>
            <p:ph type="pic" sz="quarter" idx="12"/>
          </p:nvPr>
        </p:nvSpPr>
        <p:spPr>
          <a:xfrm>
            <a:off x="0" y="0"/>
            <a:ext cx="1828800" cy="1709738"/>
          </a:xfrm>
          <a:prstGeom prst="rect">
            <a:avLst/>
          </a:prstGeom>
        </p:spPr>
        <p:txBody>
          <a:bodyPr/>
          <a:lstStyle>
            <a:lvl1pPr>
              <a:defRPr sz="1000">
                <a:solidFill>
                  <a:schemeClr val="bg1">
                    <a:lumMod val="75000"/>
                  </a:schemeClr>
                </a:solidFill>
                <a:latin typeface="Lato" panose="020F0502020204030203" pitchFamily="34" charset="0"/>
              </a:defRPr>
            </a:lvl1pPr>
          </a:lstStyle>
          <a:p>
            <a:endParaRPr lang="en-US" dirty="0"/>
          </a:p>
        </p:txBody>
      </p:sp>
      <p:sp>
        <p:nvSpPr>
          <p:cNvPr id="28" name="Picture Placeholder 6"/>
          <p:cNvSpPr>
            <a:spLocks noGrp="1"/>
          </p:cNvSpPr>
          <p:nvPr>
            <p:ph type="pic" sz="quarter" idx="13"/>
          </p:nvPr>
        </p:nvSpPr>
        <p:spPr>
          <a:xfrm>
            <a:off x="1828800" y="1709953"/>
            <a:ext cx="1828800" cy="1709738"/>
          </a:xfrm>
          <a:prstGeom prst="rect">
            <a:avLst/>
          </a:prstGeom>
        </p:spPr>
        <p:txBody>
          <a:bodyPr/>
          <a:lstStyle>
            <a:lvl1pPr>
              <a:defRPr sz="1000">
                <a:solidFill>
                  <a:schemeClr val="bg1">
                    <a:lumMod val="75000"/>
                  </a:schemeClr>
                </a:solidFill>
                <a:latin typeface="Lato" panose="020F0502020204030203" pitchFamily="34" charset="0"/>
              </a:defRPr>
            </a:lvl1pPr>
          </a:lstStyle>
          <a:p>
            <a:endParaRPr lang="en-US" dirty="0"/>
          </a:p>
        </p:txBody>
      </p:sp>
      <p:sp>
        <p:nvSpPr>
          <p:cNvPr id="29" name="Picture Placeholder 6"/>
          <p:cNvSpPr>
            <a:spLocks noGrp="1"/>
          </p:cNvSpPr>
          <p:nvPr>
            <p:ph type="pic" sz="quarter" idx="14"/>
          </p:nvPr>
        </p:nvSpPr>
        <p:spPr>
          <a:xfrm>
            <a:off x="3657600" y="0"/>
            <a:ext cx="1828800" cy="1709738"/>
          </a:xfrm>
          <a:prstGeom prst="rect">
            <a:avLst/>
          </a:prstGeom>
        </p:spPr>
        <p:txBody>
          <a:bodyPr/>
          <a:lstStyle>
            <a:lvl1pPr>
              <a:defRPr sz="1000">
                <a:solidFill>
                  <a:schemeClr val="bg1">
                    <a:lumMod val="75000"/>
                  </a:schemeClr>
                </a:solidFill>
                <a:latin typeface="Lato" panose="020F0502020204030203" pitchFamily="34" charset="0"/>
              </a:defRPr>
            </a:lvl1pPr>
          </a:lstStyle>
          <a:p>
            <a:endParaRPr lang="en-US" dirty="0"/>
          </a:p>
        </p:txBody>
      </p:sp>
      <p:sp>
        <p:nvSpPr>
          <p:cNvPr id="30" name="Picture Placeholder 6"/>
          <p:cNvSpPr>
            <a:spLocks noGrp="1"/>
          </p:cNvSpPr>
          <p:nvPr>
            <p:ph type="pic" sz="quarter" idx="15"/>
          </p:nvPr>
        </p:nvSpPr>
        <p:spPr>
          <a:xfrm>
            <a:off x="5486400" y="1709953"/>
            <a:ext cx="1828800" cy="1709738"/>
          </a:xfrm>
          <a:prstGeom prst="rect">
            <a:avLst/>
          </a:prstGeom>
        </p:spPr>
        <p:txBody>
          <a:bodyPr/>
          <a:lstStyle>
            <a:lvl1pPr>
              <a:defRPr sz="1000">
                <a:solidFill>
                  <a:schemeClr val="bg1">
                    <a:lumMod val="75000"/>
                  </a:schemeClr>
                </a:solidFill>
                <a:latin typeface="Lato" panose="020F0502020204030203" pitchFamily="34" charset="0"/>
              </a:defRPr>
            </a:lvl1pPr>
          </a:lstStyle>
          <a:p>
            <a:endParaRPr lang="en-US" dirty="0"/>
          </a:p>
        </p:txBody>
      </p:sp>
      <p:sp>
        <p:nvSpPr>
          <p:cNvPr id="31" name="Picture Placeholder 6"/>
          <p:cNvSpPr>
            <a:spLocks noGrp="1"/>
          </p:cNvSpPr>
          <p:nvPr>
            <p:ph type="pic" sz="quarter" idx="16"/>
          </p:nvPr>
        </p:nvSpPr>
        <p:spPr>
          <a:xfrm>
            <a:off x="7315200" y="0"/>
            <a:ext cx="1828800" cy="1709738"/>
          </a:xfrm>
          <a:prstGeom prst="rect">
            <a:avLst/>
          </a:prstGeom>
        </p:spPr>
        <p:txBody>
          <a:bodyPr/>
          <a:lstStyle>
            <a:lvl1pPr>
              <a:defRPr sz="1000">
                <a:solidFill>
                  <a:schemeClr val="bg1">
                    <a:lumMod val="75000"/>
                  </a:schemeClr>
                </a:solidFill>
                <a:latin typeface="Lato" panose="020F0502020204030203" pitchFamily="34" charset="0"/>
              </a:defRPr>
            </a:lvl1pPr>
          </a:lstStyle>
          <a:p>
            <a:endParaRPr lang="en-US" dirty="0"/>
          </a:p>
        </p:txBody>
      </p:sp>
      <p:sp>
        <p:nvSpPr>
          <p:cNvPr id="3" name="Text Placeholder 7"/>
          <p:cNvSpPr>
            <a:spLocks noGrp="1"/>
          </p:cNvSpPr>
          <p:nvPr>
            <p:ph type="body" sz="quarter" idx="10"/>
          </p:nvPr>
        </p:nvSpPr>
        <p:spPr>
          <a:xfrm>
            <a:off x="593387" y="3711576"/>
            <a:ext cx="7957227" cy="457200"/>
          </a:xfrm>
          <a:prstGeom prst="rect">
            <a:avLst/>
          </a:prstGeom>
        </p:spPr>
        <p:txBody>
          <a:bodyPr lIns="0" tIns="0" rIns="0" bIns="0" anchor="ctr" anchorCtr="0">
            <a:noAutofit/>
          </a:bodyPr>
          <a:lstStyle>
            <a:lvl1pPr marL="0" indent="0" algn="ctr" rtl="0">
              <a:spcBef>
                <a:spcPts val="0"/>
              </a:spcBef>
              <a:buNone/>
              <a:defRPr sz="3000" b="0" cap="none" spc="0" baseline="0">
                <a:solidFill>
                  <a:schemeClr val="tx2"/>
                </a:solidFill>
                <a:latin typeface="Lato Light" pitchFamily="34" charset="0"/>
                <a:ea typeface="Open Sans Light" pitchFamily="34" charset="0"/>
              </a:defRPr>
            </a:lvl1pPr>
          </a:lstStyle>
          <a:p>
            <a:pPr lvl="0"/>
            <a:r>
              <a:rPr lang="en-US" dirty="0"/>
              <a:t>Click to edit Master text styles</a:t>
            </a:r>
          </a:p>
        </p:txBody>
      </p:sp>
      <p:grpSp>
        <p:nvGrpSpPr>
          <p:cNvPr id="23" name="Group 22"/>
          <p:cNvGrpSpPr/>
          <p:nvPr userDrawn="1"/>
        </p:nvGrpSpPr>
        <p:grpSpPr>
          <a:xfrm>
            <a:off x="8569326" y="4759004"/>
            <a:ext cx="404812" cy="176533"/>
            <a:chOff x="8569326" y="4759004"/>
            <a:chExt cx="404812" cy="176533"/>
          </a:xfrm>
        </p:grpSpPr>
        <p:sp>
          <p:nvSpPr>
            <p:cNvPr id="18" name="Shape 12">
              <a:hlinkClick r:id="" action="ppaction://hlinkshowjump?jump=previousslide"/>
            </p:cNvPr>
            <p:cNvSpPr/>
            <p:nvPr/>
          </p:nvSpPr>
          <p:spPr>
            <a:xfrm>
              <a:off x="8627180" y="4806007"/>
              <a:ext cx="48127" cy="82526"/>
            </a:xfrm>
            <a:custGeom>
              <a:avLst/>
              <a:gdLst/>
              <a:ahLst/>
              <a:cxnLst>
                <a:cxn ang="0">
                  <a:pos x="wd2" y="hd2"/>
                </a:cxn>
                <a:cxn ang="5400000">
                  <a:pos x="wd2" y="hd2"/>
                </a:cxn>
                <a:cxn ang="10800000">
                  <a:pos x="wd2" y="hd2"/>
                </a:cxn>
                <a:cxn ang="16200000">
                  <a:pos x="wd2" y="hd2"/>
                </a:cxn>
              </a:cxnLst>
              <a:rect l="0" t="0" r="r" b="b"/>
              <a:pathLst>
                <a:path w="21600" h="21600" extrusionOk="0">
                  <a:moveTo>
                    <a:pt x="21600" y="1796"/>
                  </a:moveTo>
                  <a:cubicBezTo>
                    <a:pt x="21600" y="1984"/>
                    <a:pt x="21476" y="2150"/>
                    <a:pt x="21229" y="2294"/>
                  </a:cubicBezTo>
                  <a:lnTo>
                    <a:pt x="6643" y="10800"/>
                  </a:lnTo>
                  <a:lnTo>
                    <a:pt x="21229" y="19306"/>
                  </a:lnTo>
                  <a:cubicBezTo>
                    <a:pt x="21476" y="19450"/>
                    <a:pt x="21600" y="19616"/>
                    <a:pt x="21600" y="19804"/>
                  </a:cubicBezTo>
                  <a:cubicBezTo>
                    <a:pt x="21600" y="19991"/>
                    <a:pt x="21476" y="20157"/>
                    <a:pt x="21229" y="20301"/>
                  </a:cubicBezTo>
                  <a:lnTo>
                    <a:pt x="19373" y="21384"/>
                  </a:lnTo>
                  <a:cubicBezTo>
                    <a:pt x="19126" y="21528"/>
                    <a:pt x="18841" y="21600"/>
                    <a:pt x="18520" y="21600"/>
                  </a:cubicBezTo>
                  <a:cubicBezTo>
                    <a:pt x="18198" y="21600"/>
                    <a:pt x="17913" y="21528"/>
                    <a:pt x="17666" y="21384"/>
                  </a:cubicBezTo>
                  <a:lnTo>
                    <a:pt x="371" y="11298"/>
                  </a:lnTo>
                  <a:cubicBezTo>
                    <a:pt x="124" y="11154"/>
                    <a:pt x="0" y="10988"/>
                    <a:pt x="0" y="10800"/>
                  </a:cubicBezTo>
                  <a:cubicBezTo>
                    <a:pt x="0" y="10612"/>
                    <a:pt x="124" y="10446"/>
                    <a:pt x="371" y="10302"/>
                  </a:cubicBezTo>
                  <a:lnTo>
                    <a:pt x="17666" y="216"/>
                  </a:lnTo>
                  <a:cubicBezTo>
                    <a:pt x="17913" y="72"/>
                    <a:pt x="18198" y="0"/>
                    <a:pt x="18520" y="0"/>
                  </a:cubicBezTo>
                  <a:cubicBezTo>
                    <a:pt x="18841" y="0"/>
                    <a:pt x="19126" y="72"/>
                    <a:pt x="19373" y="216"/>
                  </a:cubicBezTo>
                  <a:lnTo>
                    <a:pt x="21229" y="1299"/>
                  </a:lnTo>
                  <a:cubicBezTo>
                    <a:pt x="21476" y="1443"/>
                    <a:pt x="21600" y="1609"/>
                    <a:pt x="21600" y="179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lvl="0">
                <a:defRPr sz="3200"/>
              </a:pPr>
              <a:endParaRPr/>
            </a:p>
          </p:txBody>
        </p:sp>
        <p:sp>
          <p:nvSpPr>
            <p:cNvPr id="19" name="Shape 13">
              <a:hlinkClick r:id="" action="ppaction://hlinkshowjump?jump=previousslide"/>
            </p:cNvPr>
            <p:cNvSpPr/>
            <p:nvPr/>
          </p:nvSpPr>
          <p:spPr>
            <a:xfrm>
              <a:off x="8569326" y="4759004"/>
              <a:ext cx="176534" cy="1765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cap="flat">
              <a:solidFill>
                <a:schemeClr val="bg1">
                  <a:lumMod val="85000"/>
                </a:schemeClr>
              </a:solidFill>
              <a:prstDash val="solid"/>
              <a:miter lim="400000"/>
            </a:ln>
            <a:effectLst/>
          </p:spPr>
          <p:txBody>
            <a:bodyPr wrap="square" lIns="50800" tIns="50800" rIns="50800" bIns="50800" numCol="1" anchor="ctr">
              <a:noAutofit/>
            </a:bodyPr>
            <a:lstStyle/>
            <a:p>
              <a:pPr lvl="0">
                <a:defRPr sz="3200"/>
              </a:pPr>
              <a:endParaRPr/>
            </a:p>
          </p:txBody>
        </p:sp>
        <p:sp>
          <p:nvSpPr>
            <p:cNvPr id="20" name="Shape 15">
              <a:hlinkClick r:id="" action="ppaction://hlinkshowjump?jump=nextslide"/>
            </p:cNvPr>
            <p:cNvSpPr/>
            <p:nvPr/>
          </p:nvSpPr>
          <p:spPr>
            <a:xfrm rot="10800000">
              <a:off x="8868158" y="4806007"/>
              <a:ext cx="48127" cy="82526"/>
            </a:xfrm>
            <a:custGeom>
              <a:avLst/>
              <a:gdLst/>
              <a:ahLst/>
              <a:cxnLst>
                <a:cxn ang="0">
                  <a:pos x="wd2" y="hd2"/>
                </a:cxn>
                <a:cxn ang="5400000">
                  <a:pos x="wd2" y="hd2"/>
                </a:cxn>
                <a:cxn ang="10800000">
                  <a:pos x="wd2" y="hd2"/>
                </a:cxn>
                <a:cxn ang="16200000">
                  <a:pos x="wd2" y="hd2"/>
                </a:cxn>
              </a:cxnLst>
              <a:rect l="0" t="0" r="r" b="b"/>
              <a:pathLst>
                <a:path w="21600" h="21600" extrusionOk="0">
                  <a:moveTo>
                    <a:pt x="21600" y="1796"/>
                  </a:moveTo>
                  <a:cubicBezTo>
                    <a:pt x="21600" y="1984"/>
                    <a:pt x="21476" y="2150"/>
                    <a:pt x="21229" y="2294"/>
                  </a:cubicBezTo>
                  <a:lnTo>
                    <a:pt x="6643" y="10800"/>
                  </a:lnTo>
                  <a:lnTo>
                    <a:pt x="21229" y="19306"/>
                  </a:lnTo>
                  <a:cubicBezTo>
                    <a:pt x="21476" y="19450"/>
                    <a:pt x="21600" y="19616"/>
                    <a:pt x="21600" y="19804"/>
                  </a:cubicBezTo>
                  <a:cubicBezTo>
                    <a:pt x="21600" y="19991"/>
                    <a:pt x="21476" y="20157"/>
                    <a:pt x="21229" y="20301"/>
                  </a:cubicBezTo>
                  <a:lnTo>
                    <a:pt x="19373" y="21384"/>
                  </a:lnTo>
                  <a:cubicBezTo>
                    <a:pt x="19126" y="21528"/>
                    <a:pt x="18841" y="21600"/>
                    <a:pt x="18520" y="21600"/>
                  </a:cubicBezTo>
                  <a:cubicBezTo>
                    <a:pt x="18198" y="21600"/>
                    <a:pt x="17913" y="21528"/>
                    <a:pt x="17666" y="21384"/>
                  </a:cubicBezTo>
                  <a:lnTo>
                    <a:pt x="371" y="11298"/>
                  </a:lnTo>
                  <a:cubicBezTo>
                    <a:pt x="124" y="11154"/>
                    <a:pt x="0" y="10988"/>
                    <a:pt x="0" y="10800"/>
                  </a:cubicBezTo>
                  <a:cubicBezTo>
                    <a:pt x="0" y="10612"/>
                    <a:pt x="124" y="10446"/>
                    <a:pt x="371" y="10302"/>
                  </a:cubicBezTo>
                  <a:lnTo>
                    <a:pt x="17666" y="216"/>
                  </a:lnTo>
                  <a:cubicBezTo>
                    <a:pt x="17913" y="72"/>
                    <a:pt x="18198" y="0"/>
                    <a:pt x="18520" y="0"/>
                  </a:cubicBezTo>
                  <a:cubicBezTo>
                    <a:pt x="18841" y="0"/>
                    <a:pt x="19126" y="72"/>
                    <a:pt x="19373" y="216"/>
                  </a:cubicBezTo>
                  <a:lnTo>
                    <a:pt x="21229" y="1299"/>
                  </a:lnTo>
                  <a:cubicBezTo>
                    <a:pt x="21476" y="1443"/>
                    <a:pt x="21600" y="1609"/>
                    <a:pt x="21600" y="179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lvl="0">
                <a:defRPr sz="3200"/>
              </a:pPr>
              <a:endParaRPr/>
            </a:p>
          </p:txBody>
        </p:sp>
        <p:sp>
          <p:nvSpPr>
            <p:cNvPr id="21" name="Shape 16">
              <a:hlinkClick r:id="" action="ppaction://hlinkshowjump?jump=nextslide"/>
            </p:cNvPr>
            <p:cNvSpPr/>
            <p:nvPr/>
          </p:nvSpPr>
          <p:spPr>
            <a:xfrm>
              <a:off x="8797604" y="4759004"/>
              <a:ext cx="176534" cy="1765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cap="flat">
              <a:solidFill>
                <a:schemeClr val="bg1">
                  <a:lumMod val="85000"/>
                </a:schemeClr>
              </a:solidFill>
              <a:prstDash val="solid"/>
              <a:miter lim="400000"/>
            </a:ln>
            <a:effectLst/>
          </p:spPr>
          <p:txBody>
            <a:bodyPr wrap="square" lIns="0" tIns="0" rIns="0" bIns="0" numCol="1" anchor="ctr">
              <a:noAutofit/>
            </a:bodyPr>
            <a:lstStyle/>
            <a:p>
              <a:pPr lvl="0">
                <a:defRPr sz="3200"/>
              </a:pPr>
              <a:endParaRPr/>
            </a:p>
          </p:txBody>
        </p:sp>
      </p:grpSp>
    </p:spTree>
    <p:extLst>
      <p:ext uri="{BB962C8B-B14F-4D97-AF65-F5344CB8AC3E}">
        <p14:creationId xmlns:p14="http://schemas.microsoft.com/office/powerpoint/2010/main" val="1656243932"/>
      </p:ext>
    </p:extLst>
  </p:cSld>
  <p:clrMapOvr>
    <a:masterClrMapping/>
  </p:clrMapOvr>
  <p:transition spd="slow" advClick="0" advTm="1000">
    <p:pull/>
  </p:transition>
  <p:extLst mod="1">
    <p:ext uri="{DCECCB84-F9BA-43D5-87BE-67443E8EF086}">
      <p15:sldGuideLst xmlns:p15="http://schemas.microsoft.com/office/powerpoint/2012/main">
        <p15:guide id="1" pos="375">
          <p15:clr>
            <a:srgbClr val="FBAE40"/>
          </p15:clr>
        </p15:guide>
        <p15:guide id="2" pos="5384">
          <p15:clr>
            <a:srgbClr val="FBAE40"/>
          </p15:clr>
        </p15:guide>
        <p15:guide id="3" orient="horz" pos="2901">
          <p15:clr>
            <a:srgbClr val="FBAE40"/>
          </p15:clr>
        </p15:guide>
        <p15:guide id="4" orient="horz" pos="10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ítulo y contenido">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762000" y="1200150"/>
            <a:ext cx="8004048" cy="34290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
          </a:p>
        </p:txBody>
      </p:sp>
      <p:sp>
        <p:nvSpPr>
          <p:cNvPr id="11" name="Title 10"/>
          <p:cNvSpPr>
            <a:spLocks noGrp="1"/>
          </p:cNvSpPr>
          <p:nvPr>
            <p:ph type="title"/>
          </p:nvPr>
        </p:nvSpPr>
        <p:spPr/>
        <p:txBody>
          <a:bodyPr/>
          <a:lstStyle/>
          <a:p>
            <a:r>
              <a:rPr lang="es-ES"/>
              <a:t>Haga clic para modificar el estilo de título del patrón</a:t>
            </a:r>
            <a:endParaRPr lang=""/>
          </a:p>
        </p:txBody>
      </p:sp>
      <p:sp>
        <p:nvSpPr>
          <p:cNvPr id="4" name="Date Placeholder 27"/>
          <p:cNvSpPr>
            <a:spLocks noGrp="1"/>
          </p:cNvSpPr>
          <p:nvPr>
            <p:ph type="dt" sz="half" idx="10"/>
          </p:nvPr>
        </p:nvSpPr>
        <p:spPr/>
        <p:txBody>
          <a:bodyPr/>
          <a:lstStyle>
            <a:lvl1pPr>
              <a:defRPr/>
            </a:lvl1pPr>
          </a:lstStyle>
          <a:p>
            <a:pPr>
              <a:defRPr/>
            </a:pPr>
            <a:fld id="{8179F7BA-D898-4C24-B040-05F28985557D}" type="datetimeFigureOut">
              <a:rPr lang="es-MX"/>
              <a:pPr>
                <a:defRPr/>
              </a:pPr>
              <a:t>24/02/2018</a:t>
            </a:fld>
            <a:endParaRPr/>
          </a:p>
        </p:txBody>
      </p:sp>
      <p:sp>
        <p:nvSpPr>
          <p:cNvPr id="5" name="Footer Placeholder 16"/>
          <p:cNvSpPr>
            <a:spLocks noGrp="1"/>
          </p:cNvSpPr>
          <p:nvPr>
            <p:ph type="ftr" sz="quarter" idx="11"/>
          </p:nvPr>
        </p:nvSpPr>
        <p:spPr/>
        <p:txBody>
          <a:bodyPr/>
          <a:lstStyle>
            <a:lvl1pPr>
              <a:defRPr/>
            </a:lvl1pPr>
          </a:lstStyle>
          <a:p>
            <a:pPr>
              <a:defRPr/>
            </a:pPr>
            <a:endParaRPr/>
          </a:p>
        </p:txBody>
      </p:sp>
      <p:sp>
        <p:nvSpPr>
          <p:cNvPr id="6" name="Slide Number Placeholder 28"/>
          <p:cNvSpPr>
            <a:spLocks noGrp="1"/>
          </p:cNvSpPr>
          <p:nvPr>
            <p:ph type="sldNum" sz="quarter" idx="12"/>
          </p:nvPr>
        </p:nvSpPr>
        <p:spPr/>
        <p:txBody>
          <a:bodyPr/>
          <a:lstStyle>
            <a:lvl1pPr>
              <a:defRPr/>
            </a:lvl1pPr>
          </a:lstStyle>
          <a:p>
            <a:pPr>
              <a:defRPr/>
            </a:pPr>
            <a:fld id="{B20E4F93-D729-464A-AF61-93EE7D6E86DF}" type="slidenum">
              <a:rPr/>
              <a:pPr>
                <a:defRPr/>
              </a:pPr>
              <a:t>‹Nº›</a:t>
            </a:fld>
            <a:endParaRPr/>
          </a:p>
        </p:txBody>
      </p:sp>
    </p:spTree>
    <p:extLst>
      <p:ext uri="{BB962C8B-B14F-4D97-AF65-F5344CB8AC3E}">
        <p14:creationId xmlns:p14="http://schemas.microsoft.com/office/powerpoint/2010/main" val="38723215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ítulo vertical y texto">
    <p:spTree>
      <p:nvGrpSpPr>
        <p:cNvPr id="1" name=""/>
        <p:cNvGrpSpPr/>
        <p:nvPr/>
      </p:nvGrpSpPr>
      <p:grpSpPr>
        <a:xfrm>
          <a:off x="0" y="0"/>
          <a:ext cx="0" cy="0"/>
          <a:chOff x="0" y="0"/>
          <a:chExt cx="0" cy="0"/>
        </a:xfrm>
      </p:grpSpPr>
      <p:pic>
        <p:nvPicPr>
          <p:cNvPr id="7" name="Imagen 6" descr="Plantilla_externa_2-01.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96630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Slide with Number">
    <p:spTree>
      <p:nvGrpSpPr>
        <p:cNvPr id="1" name=""/>
        <p:cNvGrpSpPr/>
        <p:nvPr/>
      </p:nvGrpSpPr>
      <p:grpSpPr>
        <a:xfrm>
          <a:off x="0" y="0"/>
          <a:ext cx="0" cy="0"/>
          <a:chOff x="0" y="0"/>
          <a:chExt cx="0" cy="0"/>
        </a:xfrm>
      </p:grpSpPr>
      <p:sp>
        <p:nvSpPr>
          <p:cNvPr id="6" name="Oval 5"/>
          <p:cNvSpPr/>
          <p:nvPr userDrawn="1"/>
        </p:nvSpPr>
        <p:spPr>
          <a:xfrm>
            <a:off x="8615374" y="245277"/>
            <a:ext cx="261926" cy="2619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1" name="TextBox 10"/>
          <p:cNvSpPr txBox="1"/>
          <p:nvPr userDrawn="1"/>
        </p:nvSpPr>
        <p:spPr>
          <a:xfrm>
            <a:off x="8632037" y="304802"/>
            <a:ext cx="219076" cy="130805"/>
          </a:xfrm>
          <a:prstGeom prst="rect">
            <a:avLst/>
          </a:prstGeom>
          <a:noFill/>
        </p:spPr>
        <p:txBody>
          <a:bodyPr wrap="square" lIns="0" tIns="0" rIns="0" bIns="0" rtlCol="0">
            <a:spAutoFit/>
          </a:bodyPr>
          <a:lstStyle/>
          <a:p>
            <a:pPr algn="ctr"/>
            <a:fld id="{BFB7DA9A-4347-4BB6-90C1-A2863F29E6F4}" type="slidenum">
              <a:rPr lang="en-US" sz="850" smtClean="0">
                <a:solidFill>
                  <a:schemeClr val="bg1"/>
                </a:solidFill>
                <a:latin typeface="Lato" panose="020F0502020204030203" pitchFamily="34" charset="0"/>
              </a:rPr>
              <a:pPr algn="ctr"/>
              <a:t>‹Nº›</a:t>
            </a:fld>
            <a:endParaRPr lang="en-US" sz="850" dirty="0">
              <a:solidFill>
                <a:schemeClr val="bg1"/>
              </a:solidFill>
              <a:latin typeface="Lato" panose="020F0502020204030203" pitchFamily="34" charset="0"/>
            </a:endParaRPr>
          </a:p>
        </p:txBody>
      </p:sp>
    </p:spTree>
    <p:extLst>
      <p:ext uri="{BB962C8B-B14F-4D97-AF65-F5344CB8AC3E}">
        <p14:creationId xmlns:p14="http://schemas.microsoft.com/office/powerpoint/2010/main" val="3635556117"/>
      </p:ext>
    </p:extLst>
  </p:cSld>
  <p:clrMapOvr>
    <a:masterClrMapping/>
  </p:clrMapOvr>
  <p:transition spd="slow" advClick="0" advTm="1000">
    <p:pull/>
  </p:transition>
  <p:extLst mod="1">
    <p:ext uri="{DCECCB84-F9BA-43D5-87BE-67443E8EF086}">
      <p15:sldGuideLst xmlns:p15="http://schemas.microsoft.com/office/powerpoint/2012/main">
        <p15:guide id="1" pos="375">
          <p15:clr>
            <a:srgbClr val="FBAE40"/>
          </p15:clr>
        </p15:guide>
        <p15:guide id="2" pos="5384">
          <p15:clr>
            <a:srgbClr val="FBAE40"/>
          </p15:clr>
        </p15:guide>
        <p15:guide id="3" orient="horz" pos="2901">
          <p15:clr>
            <a:srgbClr val="FBAE40"/>
          </p15:clr>
        </p15:guide>
        <p15:guide id="4" orient="horz" pos="10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7099210"/>
      </p:ext>
    </p:extLst>
  </p:cSld>
  <p:clrMapOvr>
    <a:masterClrMapping/>
  </p:clrMapOvr>
  <p:transition spd="slow" advClick="0" advTm="1000">
    <p:pull/>
  </p:transition>
  <p:extLst mod="1">
    <p:ext uri="{DCECCB84-F9BA-43D5-87BE-67443E8EF086}">
      <p15:sldGuideLst xmlns:p15="http://schemas.microsoft.com/office/powerpoint/2012/main">
        <p15:guide id="1" pos="375">
          <p15:clr>
            <a:srgbClr val="FBAE40"/>
          </p15:clr>
        </p15:guide>
        <p15:guide id="2" pos="5384">
          <p15:clr>
            <a:srgbClr val="FBAE40"/>
          </p15:clr>
        </p15:guide>
        <p15:guide id="3" orient="horz" pos="2901">
          <p15:clr>
            <a:srgbClr val="FBAE40"/>
          </p15:clr>
        </p15:guide>
        <p15:guide id="4" orient="horz" pos="10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with Full Pictu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3084607"/>
      </p:ext>
    </p:extLst>
  </p:cSld>
  <p:clrMapOvr>
    <a:masterClrMapping/>
  </p:clrMapOvr>
  <p:transition spd="slow" advClick="0" advTm="1000">
    <p:pull/>
  </p:transition>
  <p:extLst mod="1">
    <p:ext uri="{DCECCB84-F9BA-43D5-87BE-67443E8EF086}">
      <p15:sldGuideLst xmlns:p15="http://schemas.microsoft.com/office/powerpoint/2012/main">
        <p15:guide id="1" pos="375">
          <p15:clr>
            <a:srgbClr val="FBAE40"/>
          </p15:clr>
        </p15:guide>
        <p15:guide id="2" pos="5384">
          <p15:clr>
            <a:srgbClr val="FBAE40"/>
          </p15:clr>
        </p15:guide>
        <p15:guide id="3" orient="horz" pos="2901">
          <p15:clr>
            <a:srgbClr val="FBAE40"/>
          </p15:clr>
        </p15:guide>
        <p15:guide id="4" orient="horz" pos="10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ue Skye Slide">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gradFill flip="none" rotWithShape="1">
            <a:gsLst>
              <a:gs pos="0">
                <a:srgbClr val="63B7EB"/>
              </a:gs>
              <a:gs pos="50000">
                <a:srgbClr val="B1D7F1"/>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3" name="Imagen 2">
            <a:extLst>
              <a:ext uri="{FF2B5EF4-FFF2-40B4-BE49-F238E27FC236}">
                <a16:creationId xmlns:a16="http://schemas.microsoft.com/office/drawing/2014/main" xmlns="" id="{62985F41-D89F-4BA0-9D39-068011245F4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5" y="4699703"/>
            <a:ext cx="1180435" cy="440262"/>
          </a:xfrm>
          <a:prstGeom prst="rect">
            <a:avLst/>
          </a:prstGeom>
        </p:spPr>
      </p:pic>
    </p:spTree>
    <p:extLst>
      <p:ext uri="{BB962C8B-B14F-4D97-AF65-F5344CB8AC3E}">
        <p14:creationId xmlns:p14="http://schemas.microsoft.com/office/powerpoint/2010/main" val="49238268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extLst mod="1">
    <p:ext uri="{DCECCB84-F9BA-43D5-87BE-67443E8EF086}">
      <p15:sldGuideLst xmlns:p15="http://schemas.microsoft.com/office/powerpoint/2012/main">
        <p15:guide id="1" pos="375">
          <p15:clr>
            <a:srgbClr val="FBAE40"/>
          </p15:clr>
        </p15:guide>
        <p15:guide id="2" pos="5384">
          <p15:clr>
            <a:srgbClr val="FBAE40"/>
          </p15:clr>
        </p15:guide>
        <p15:guide id="3" orient="horz" pos="2901">
          <p15:clr>
            <a:srgbClr val="FBAE40"/>
          </p15:clr>
        </p15:guide>
        <p15:guide id="4" orient="horz" pos="10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Presentation Agenda">
    <p:spTree>
      <p:nvGrpSpPr>
        <p:cNvPr id="1" name=""/>
        <p:cNvGrpSpPr/>
        <p:nvPr/>
      </p:nvGrpSpPr>
      <p:grpSpPr>
        <a:xfrm>
          <a:off x="0" y="0"/>
          <a:ext cx="0" cy="0"/>
          <a:chOff x="0" y="0"/>
          <a:chExt cx="0" cy="0"/>
        </a:xfrm>
      </p:grpSpPr>
      <p:sp>
        <p:nvSpPr>
          <p:cNvPr id="3" name="Text Placeholder 7"/>
          <p:cNvSpPr>
            <a:spLocks noGrp="1"/>
          </p:cNvSpPr>
          <p:nvPr>
            <p:ph type="body" sz="quarter" idx="10"/>
          </p:nvPr>
        </p:nvSpPr>
        <p:spPr>
          <a:xfrm>
            <a:off x="593387" y="438150"/>
            <a:ext cx="7957227" cy="457200"/>
          </a:xfrm>
          <a:prstGeom prst="rect">
            <a:avLst/>
          </a:prstGeom>
        </p:spPr>
        <p:txBody>
          <a:bodyPr lIns="0" tIns="0" rIns="0" bIns="0" anchor="ctr" anchorCtr="0">
            <a:noAutofit/>
          </a:bodyPr>
          <a:lstStyle>
            <a:lvl1pPr marL="0" indent="0" algn="ctr" rtl="0">
              <a:spcBef>
                <a:spcPts val="0"/>
              </a:spcBef>
              <a:buNone/>
              <a:defRPr sz="3000" b="0" cap="none" spc="0" baseline="0">
                <a:solidFill>
                  <a:schemeClr val="tx2"/>
                </a:solidFill>
                <a:latin typeface="Lato Light" pitchFamily="34" charset="0"/>
                <a:ea typeface="Open Sans Light" pitchFamily="34" charset="0"/>
              </a:defRPr>
            </a:lvl1pPr>
          </a:lstStyle>
          <a:p>
            <a:pPr lvl="0"/>
            <a:r>
              <a:rPr lang="en-US" dirty="0"/>
              <a:t>Click to edit Master text styles</a:t>
            </a:r>
          </a:p>
        </p:txBody>
      </p:sp>
      <p:cxnSp>
        <p:nvCxnSpPr>
          <p:cNvPr id="4" name="Straight Connector 3"/>
          <p:cNvCxnSpPr/>
          <p:nvPr userDrawn="1"/>
        </p:nvCxnSpPr>
        <p:spPr>
          <a:xfrm>
            <a:off x="4114800" y="1236662"/>
            <a:ext cx="914400" cy="158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ext Placeholder 10"/>
          <p:cNvSpPr>
            <a:spLocks noGrp="1"/>
          </p:cNvSpPr>
          <p:nvPr>
            <p:ph type="body" sz="quarter" idx="11"/>
          </p:nvPr>
        </p:nvSpPr>
        <p:spPr>
          <a:xfrm>
            <a:off x="595313" y="925137"/>
            <a:ext cx="7953375" cy="228600"/>
          </a:xfrm>
          <a:prstGeom prst="rect">
            <a:avLst/>
          </a:prstGeom>
        </p:spPr>
        <p:txBody>
          <a:bodyPr lIns="0" tIns="0" rIns="0" bIns="0" anchor="ctr" anchorCtr="0">
            <a:noAutofit/>
          </a:bodyPr>
          <a:lstStyle>
            <a:lvl1pPr marL="0" indent="0" algn="ctr" rtl="0">
              <a:spcBef>
                <a:spcPts val="0"/>
              </a:spcBef>
              <a:buNone/>
              <a:defRPr sz="9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6" name="Oval 5"/>
          <p:cNvSpPr/>
          <p:nvPr userDrawn="1"/>
        </p:nvSpPr>
        <p:spPr>
          <a:xfrm>
            <a:off x="8615374" y="245277"/>
            <a:ext cx="261926" cy="2619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1" name="TextBox 10"/>
          <p:cNvSpPr txBox="1"/>
          <p:nvPr userDrawn="1"/>
        </p:nvSpPr>
        <p:spPr>
          <a:xfrm>
            <a:off x="8632037" y="304802"/>
            <a:ext cx="219076" cy="130805"/>
          </a:xfrm>
          <a:prstGeom prst="rect">
            <a:avLst/>
          </a:prstGeom>
          <a:noFill/>
        </p:spPr>
        <p:txBody>
          <a:bodyPr wrap="square" lIns="0" tIns="0" rIns="0" bIns="0" rtlCol="0">
            <a:spAutoFit/>
          </a:bodyPr>
          <a:lstStyle/>
          <a:p>
            <a:pPr algn="ctr"/>
            <a:fld id="{BFB7DA9A-4347-4BB6-90C1-A2863F29E6F4}" type="slidenum">
              <a:rPr lang="en-US" sz="850" smtClean="0">
                <a:solidFill>
                  <a:schemeClr val="bg1"/>
                </a:solidFill>
                <a:latin typeface="Lato" panose="020F0502020204030203" pitchFamily="34" charset="0"/>
              </a:rPr>
              <a:pPr algn="ctr"/>
              <a:t>‹Nº›</a:t>
            </a:fld>
            <a:endParaRPr lang="en-US" sz="850" dirty="0">
              <a:solidFill>
                <a:schemeClr val="bg1"/>
              </a:solidFill>
              <a:latin typeface="Lato" panose="020F0502020204030203" pitchFamily="34" charset="0"/>
            </a:endParaRPr>
          </a:p>
        </p:txBody>
      </p:sp>
      <p:sp>
        <p:nvSpPr>
          <p:cNvPr id="12" name="Rectangle 11"/>
          <p:cNvSpPr/>
          <p:nvPr userDrawn="1"/>
        </p:nvSpPr>
        <p:spPr>
          <a:xfrm>
            <a:off x="0" y="1649412"/>
            <a:ext cx="9144000" cy="2957513"/>
          </a:xfrm>
          <a:prstGeom prst="rect">
            <a:avLst/>
          </a:prstGeom>
          <a:solidFill>
            <a:srgbClr val="283C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2555205328"/>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extLst mod="1">
    <p:ext uri="{DCECCB84-F9BA-43D5-87BE-67443E8EF086}">
      <p15:sldGuideLst xmlns:p15="http://schemas.microsoft.com/office/powerpoint/2012/main">
        <p15:guide id="1" pos="375">
          <p15:clr>
            <a:srgbClr val="FBAE40"/>
          </p15:clr>
        </p15:guide>
        <p15:guide id="2" pos="5384">
          <p15:clr>
            <a:srgbClr val="FBAE40"/>
          </p15:clr>
        </p15:guide>
        <p15:guide id="3" orient="horz" pos="2901">
          <p15:clr>
            <a:srgbClr val="FBAE40"/>
          </p15:clr>
        </p15:guide>
        <p15:guide id="4" orient="horz" pos="10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rodcution Cycle Page 1">
    <p:spTree>
      <p:nvGrpSpPr>
        <p:cNvPr id="1" name=""/>
        <p:cNvGrpSpPr/>
        <p:nvPr/>
      </p:nvGrpSpPr>
      <p:grpSpPr>
        <a:xfrm>
          <a:off x="0" y="0"/>
          <a:ext cx="0" cy="0"/>
          <a:chOff x="0" y="0"/>
          <a:chExt cx="0" cy="0"/>
        </a:xfrm>
      </p:grpSpPr>
      <p:sp>
        <p:nvSpPr>
          <p:cNvPr id="12" name="Rectangle 11"/>
          <p:cNvSpPr/>
          <p:nvPr userDrawn="1"/>
        </p:nvSpPr>
        <p:spPr>
          <a:xfrm>
            <a:off x="0" y="1649412"/>
            <a:ext cx="9144000" cy="3494088"/>
          </a:xfrm>
          <a:prstGeom prst="rect">
            <a:avLst/>
          </a:prstGeom>
          <a:solidFill>
            <a:srgbClr val="283C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Text Placeholder 7"/>
          <p:cNvSpPr>
            <a:spLocks noGrp="1"/>
          </p:cNvSpPr>
          <p:nvPr>
            <p:ph type="body" sz="quarter" idx="10"/>
          </p:nvPr>
        </p:nvSpPr>
        <p:spPr>
          <a:xfrm>
            <a:off x="593387" y="438150"/>
            <a:ext cx="7957227" cy="457200"/>
          </a:xfrm>
          <a:prstGeom prst="rect">
            <a:avLst/>
          </a:prstGeom>
        </p:spPr>
        <p:txBody>
          <a:bodyPr lIns="0" tIns="0" rIns="0" bIns="0" anchor="ctr" anchorCtr="0">
            <a:noAutofit/>
          </a:bodyPr>
          <a:lstStyle>
            <a:lvl1pPr marL="0" indent="0" algn="ctr" rtl="0">
              <a:spcBef>
                <a:spcPts val="0"/>
              </a:spcBef>
              <a:buNone/>
              <a:defRPr sz="3000" b="0" cap="none" spc="0" baseline="0">
                <a:solidFill>
                  <a:schemeClr val="tx2"/>
                </a:solidFill>
                <a:latin typeface="Lato Light" pitchFamily="34" charset="0"/>
                <a:ea typeface="Open Sans Light" pitchFamily="34" charset="0"/>
              </a:defRPr>
            </a:lvl1pPr>
          </a:lstStyle>
          <a:p>
            <a:pPr lvl="0"/>
            <a:r>
              <a:rPr lang="en-US" dirty="0"/>
              <a:t>Click to edit Master text styles</a:t>
            </a:r>
          </a:p>
        </p:txBody>
      </p:sp>
      <p:cxnSp>
        <p:nvCxnSpPr>
          <p:cNvPr id="4" name="Straight Connector 3"/>
          <p:cNvCxnSpPr/>
          <p:nvPr userDrawn="1"/>
        </p:nvCxnSpPr>
        <p:spPr>
          <a:xfrm>
            <a:off x="4114800" y="1236662"/>
            <a:ext cx="914400" cy="158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ext Placeholder 10"/>
          <p:cNvSpPr>
            <a:spLocks noGrp="1"/>
          </p:cNvSpPr>
          <p:nvPr>
            <p:ph type="body" sz="quarter" idx="11"/>
          </p:nvPr>
        </p:nvSpPr>
        <p:spPr>
          <a:xfrm>
            <a:off x="595313" y="925137"/>
            <a:ext cx="7953375" cy="228600"/>
          </a:xfrm>
          <a:prstGeom prst="rect">
            <a:avLst/>
          </a:prstGeom>
        </p:spPr>
        <p:txBody>
          <a:bodyPr lIns="0" tIns="0" rIns="0" bIns="0" anchor="ctr" anchorCtr="0">
            <a:noAutofit/>
          </a:bodyPr>
          <a:lstStyle>
            <a:lvl1pPr marL="0" indent="0" algn="ctr" rtl="0">
              <a:spcBef>
                <a:spcPts val="0"/>
              </a:spcBef>
              <a:buNone/>
              <a:defRPr sz="9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6" name="Oval 5"/>
          <p:cNvSpPr/>
          <p:nvPr userDrawn="1"/>
        </p:nvSpPr>
        <p:spPr>
          <a:xfrm>
            <a:off x="8615374" y="245277"/>
            <a:ext cx="261926" cy="2619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1" name="TextBox 10"/>
          <p:cNvSpPr txBox="1"/>
          <p:nvPr userDrawn="1"/>
        </p:nvSpPr>
        <p:spPr>
          <a:xfrm>
            <a:off x="8632037" y="304802"/>
            <a:ext cx="219076" cy="130805"/>
          </a:xfrm>
          <a:prstGeom prst="rect">
            <a:avLst/>
          </a:prstGeom>
          <a:noFill/>
        </p:spPr>
        <p:txBody>
          <a:bodyPr wrap="square" lIns="0" tIns="0" rIns="0" bIns="0" rtlCol="0">
            <a:spAutoFit/>
          </a:bodyPr>
          <a:lstStyle/>
          <a:p>
            <a:pPr algn="ctr"/>
            <a:fld id="{BFB7DA9A-4347-4BB6-90C1-A2863F29E6F4}" type="slidenum">
              <a:rPr lang="en-US" sz="850" smtClean="0">
                <a:solidFill>
                  <a:schemeClr val="bg1"/>
                </a:solidFill>
                <a:latin typeface="Lato" panose="020F0502020204030203" pitchFamily="34" charset="0"/>
              </a:rPr>
              <a:pPr algn="ctr"/>
              <a:t>‹Nº›</a:t>
            </a:fld>
            <a:endParaRPr lang="en-US" sz="850" dirty="0">
              <a:solidFill>
                <a:schemeClr val="bg1"/>
              </a:solidFill>
              <a:latin typeface="Lato" panose="020F0502020204030203" pitchFamily="34" charset="0"/>
            </a:endParaRPr>
          </a:p>
        </p:txBody>
      </p:sp>
    </p:spTree>
    <p:extLst>
      <p:ext uri="{BB962C8B-B14F-4D97-AF65-F5344CB8AC3E}">
        <p14:creationId xmlns:p14="http://schemas.microsoft.com/office/powerpoint/2010/main" val="142827541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extLst mod="1">
    <p:ext uri="{DCECCB84-F9BA-43D5-87BE-67443E8EF086}">
      <p15:sldGuideLst xmlns:p15="http://schemas.microsoft.com/office/powerpoint/2012/main">
        <p15:guide id="1" pos="375">
          <p15:clr>
            <a:srgbClr val="FBAE40"/>
          </p15:clr>
        </p15:guide>
        <p15:guide id="2" pos="5384">
          <p15:clr>
            <a:srgbClr val="FBAE40"/>
          </p15:clr>
        </p15:guide>
        <p15:guide id="3" orient="horz" pos="2901">
          <p15:clr>
            <a:srgbClr val="FBAE40"/>
          </p15:clr>
        </p15:guide>
        <p15:guide id="4" orient="horz" pos="10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Prodcution Cycle Page 2">
    <p:spTree>
      <p:nvGrpSpPr>
        <p:cNvPr id="1" name=""/>
        <p:cNvGrpSpPr/>
        <p:nvPr/>
      </p:nvGrpSpPr>
      <p:grpSpPr>
        <a:xfrm>
          <a:off x="0" y="0"/>
          <a:ext cx="0" cy="0"/>
          <a:chOff x="0" y="0"/>
          <a:chExt cx="0" cy="0"/>
        </a:xfrm>
      </p:grpSpPr>
      <p:sp>
        <p:nvSpPr>
          <p:cNvPr id="12" name="Rectangle 11"/>
          <p:cNvSpPr/>
          <p:nvPr userDrawn="1"/>
        </p:nvSpPr>
        <p:spPr>
          <a:xfrm>
            <a:off x="0" y="0"/>
            <a:ext cx="9144000" cy="3494088"/>
          </a:xfrm>
          <a:prstGeom prst="rect">
            <a:avLst/>
          </a:prstGeom>
          <a:solidFill>
            <a:srgbClr val="283C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nvGrpSpPr>
          <p:cNvPr id="8" name="Group 7"/>
          <p:cNvGrpSpPr/>
          <p:nvPr userDrawn="1"/>
        </p:nvGrpSpPr>
        <p:grpSpPr>
          <a:xfrm>
            <a:off x="8569326" y="4759004"/>
            <a:ext cx="404812" cy="176533"/>
            <a:chOff x="8569326" y="4759004"/>
            <a:chExt cx="404812" cy="176533"/>
          </a:xfrm>
        </p:grpSpPr>
        <p:sp>
          <p:nvSpPr>
            <p:cNvPr id="9" name="Shape 12">
              <a:hlinkClick r:id="" action="ppaction://hlinkshowjump?jump=previousslide"/>
            </p:cNvPr>
            <p:cNvSpPr/>
            <p:nvPr/>
          </p:nvSpPr>
          <p:spPr>
            <a:xfrm>
              <a:off x="8627180" y="4806007"/>
              <a:ext cx="48127" cy="82526"/>
            </a:xfrm>
            <a:custGeom>
              <a:avLst/>
              <a:gdLst/>
              <a:ahLst/>
              <a:cxnLst>
                <a:cxn ang="0">
                  <a:pos x="wd2" y="hd2"/>
                </a:cxn>
                <a:cxn ang="5400000">
                  <a:pos x="wd2" y="hd2"/>
                </a:cxn>
                <a:cxn ang="10800000">
                  <a:pos x="wd2" y="hd2"/>
                </a:cxn>
                <a:cxn ang="16200000">
                  <a:pos x="wd2" y="hd2"/>
                </a:cxn>
              </a:cxnLst>
              <a:rect l="0" t="0" r="r" b="b"/>
              <a:pathLst>
                <a:path w="21600" h="21600" extrusionOk="0">
                  <a:moveTo>
                    <a:pt x="21600" y="1796"/>
                  </a:moveTo>
                  <a:cubicBezTo>
                    <a:pt x="21600" y="1984"/>
                    <a:pt x="21476" y="2150"/>
                    <a:pt x="21229" y="2294"/>
                  </a:cubicBezTo>
                  <a:lnTo>
                    <a:pt x="6643" y="10800"/>
                  </a:lnTo>
                  <a:lnTo>
                    <a:pt x="21229" y="19306"/>
                  </a:lnTo>
                  <a:cubicBezTo>
                    <a:pt x="21476" y="19450"/>
                    <a:pt x="21600" y="19616"/>
                    <a:pt x="21600" y="19804"/>
                  </a:cubicBezTo>
                  <a:cubicBezTo>
                    <a:pt x="21600" y="19991"/>
                    <a:pt x="21476" y="20157"/>
                    <a:pt x="21229" y="20301"/>
                  </a:cubicBezTo>
                  <a:lnTo>
                    <a:pt x="19373" y="21384"/>
                  </a:lnTo>
                  <a:cubicBezTo>
                    <a:pt x="19126" y="21528"/>
                    <a:pt x="18841" y="21600"/>
                    <a:pt x="18520" y="21600"/>
                  </a:cubicBezTo>
                  <a:cubicBezTo>
                    <a:pt x="18198" y="21600"/>
                    <a:pt x="17913" y="21528"/>
                    <a:pt x="17666" y="21384"/>
                  </a:cubicBezTo>
                  <a:lnTo>
                    <a:pt x="371" y="11298"/>
                  </a:lnTo>
                  <a:cubicBezTo>
                    <a:pt x="124" y="11154"/>
                    <a:pt x="0" y="10988"/>
                    <a:pt x="0" y="10800"/>
                  </a:cubicBezTo>
                  <a:cubicBezTo>
                    <a:pt x="0" y="10612"/>
                    <a:pt x="124" y="10446"/>
                    <a:pt x="371" y="10302"/>
                  </a:cubicBezTo>
                  <a:lnTo>
                    <a:pt x="17666" y="216"/>
                  </a:lnTo>
                  <a:cubicBezTo>
                    <a:pt x="17913" y="72"/>
                    <a:pt x="18198" y="0"/>
                    <a:pt x="18520" y="0"/>
                  </a:cubicBezTo>
                  <a:cubicBezTo>
                    <a:pt x="18841" y="0"/>
                    <a:pt x="19126" y="72"/>
                    <a:pt x="19373" y="216"/>
                  </a:cubicBezTo>
                  <a:lnTo>
                    <a:pt x="21229" y="1299"/>
                  </a:lnTo>
                  <a:cubicBezTo>
                    <a:pt x="21476" y="1443"/>
                    <a:pt x="21600" y="1609"/>
                    <a:pt x="21600" y="179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lvl="0">
                <a:defRPr sz="3200"/>
              </a:pPr>
              <a:endParaRPr/>
            </a:p>
          </p:txBody>
        </p:sp>
        <p:sp>
          <p:nvSpPr>
            <p:cNvPr id="10" name="Shape 13">
              <a:hlinkClick r:id="" action="ppaction://hlinkshowjump?jump=previousslide"/>
            </p:cNvPr>
            <p:cNvSpPr/>
            <p:nvPr/>
          </p:nvSpPr>
          <p:spPr>
            <a:xfrm>
              <a:off x="8569326" y="4759004"/>
              <a:ext cx="176534" cy="1765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cap="flat">
              <a:solidFill>
                <a:schemeClr val="bg1">
                  <a:lumMod val="85000"/>
                </a:schemeClr>
              </a:solidFill>
              <a:prstDash val="solid"/>
              <a:miter lim="400000"/>
            </a:ln>
            <a:effectLst/>
          </p:spPr>
          <p:txBody>
            <a:bodyPr wrap="square" lIns="50800" tIns="50800" rIns="50800" bIns="50800" numCol="1" anchor="ctr">
              <a:noAutofit/>
            </a:bodyPr>
            <a:lstStyle/>
            <a:p>
              <a:pPr lvl="0">
                <a:defRPr sz="3200"/>
              </a:pPr>
              <a:endParaRPr/>
            </a:p>
          </p:txBody>
        </p:sp>
        <p:sp>
          <p:nvSpPr>
            <p:cNvPr id="13" name="Shape 15">
              <a:hlinkClick r:id="" action="ppaction://hlinkshowjump?jump=nextslide"/>
            </p:cNvPr>
            <p:cNvSpPr/>
            <p:nvPr/>
          </p:nvSpPr>
          <p:spPr>
            <a:xfrm rot="10800000">
              <a:off x="8868158" y="4806007"/>
              <a:ext cx="48127" cy="82526"/>
            </a:xfrm>
            <a:custGeom>
              <a:avLst/>
              <a:gdLst/>
              <a:ahLst/>
              <a:cxnLst>
                <a:cxn ang="0">
                  <a:pos x="wd2" y="hd2"/>
                </a:cxn>
                <a:cxn ang="5400000">
                  <a:pos x="wd2" y="hd2"/>
                </a:cxn>
                <a:cxn ang="10800000">
                  <a:pos x="wd2" y="hd2"/>
                </a:cxn>
                <a:cxn ang="16200000">
                  <a:pos x="wd2" y="hd2"/>
                </a:cxn>
              </a:cxnLst>
              <a:rect l="0" t="0" r="r" b="b"/>
              <a:pathLst>
                <a:path w="21600" h="21600" extrusionOk="0">
                  <a:moveTo>
                    <a:pt x="21600" y="1796"/>
                  </a:moveTo>
                  <a:cubicBezTo>
                    <a:pt x="21600" y="1984"/>
                    <a:pt x="21476" y="2150"/>
                    <a:pt x="21229" y="2294"/>
                  </a:cubicBezTo>
                  <a:lnTo>
                    <a:pt x="6643" y="10800"/>
                  </a:lnTo>
                  <a:lnTo>
                    <a:pt x="21229" y="19306"/>
                  </a:lnTo>
                  <a:cubicBezTo>
                    <a:pt x="21476" y="19450"/>
                    <a:pt x="21600" y="19616"/>
                    <a:pt x="21600" y="19804"/>
                  </a:cubicBezTo>
                  <a:cubicBezTo>
                    <a:pt x="21600" y="19991"/>
                    <a:pt x="21476" y="20157"/>
                    <a:pt x="21229" y="20301"/>
                  </a:cubicBezTo>
                  <a:lnTo>
                    <a:pt x="19373" y="21384"/>
                  </a:lnTo>
                  <a:cubicBezTo>
                    <a:pt x="19126" y="21528"/>
                    <a:pt x="18841" y="21600"/>
                    <a:pt x="18520" y="21600"/>
                  </a:cubicBezTo>
                  <a:cubicBezTo>
                    <a:pt x="18198" y="21600"/>
                    <a:pt x="17913" y="21528"/>
                    <a:pt x="17666" y="21384"/>
                  </a:cubicBezTo>
                  <a:lnTo>
                    <a:pt x="371" y="11298"/>
                  </a:lnTo>
                  <a:cubicBezTo>
                    <a:pt x="124" y="11154"/>
                    <a:pt x="0" y="10988"/>
                    <a:pt x="0" y="10800"/>
                  </a:cubicBezTo>
                  <a:cubicBezTo>
                    <a:pt x="0" y="10612"/>
                    <a:pt x="124" y="10446"/>
                    <a:pt x="371" y="10302"/>
                  </a:cubicBezTo>
                  <a:lnTo>
                    <a:pt x="17666" y="216"/>
                  </a:lnTo>
                  <a:cubicBezTo>
                    <a:pt x="17913" y="72"/>
                    <a:pt x="18198" y="0"/>
                    <a:pt x="18520" y="0"/>
                  </a:cubicBezTo>
                  <a:cubicBezTo>
                    <a:pt x="18841" y="0"/>
                    <a:pt x="19126" y="72"/>
                    <a:pt x="19373" y="216"/>
                  </a:cubicBezTo>
                  <a:lnTo>
                    <a:pt x="21229" y="1299"/>
                  </a:lnTo>
                  <a:cubicBezTo>
                    <a:pt x="21476" y="1443"/>
                    <a:pt x="21600" y="1609"/>
                    <a:pt x="21600" y="179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lvl="0">
                <a:defRPr sz="3200"/>
              </a:pPr>
              <a:endParaRPr/>
            </a:p>
          </p:txBody>
        </p:sp>
        <p:sp>
          <p:nvSpPr>
            <p:cNvPr id="14" name="Shape 16">
              <a:hlinkClick r:id="" action="ppaction://hlinkshowjump?jump=nextslide"/>
            </p:cNvPr>
            <p:cNvSpPr/>
            <p:nvPr/>
          </p:nvSpPr>
          <p:spPr>
            <a:xfrm>
              <a:off x="8797604" y="4759004"/>
              <a:ext cx="176534" cy="1765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cap="flat">
              <a:solidFill>
                <a:schemeClr val="bg1">
                  <a:lumMod val="85000"/>
                </a:schemeClr>
              </a:solidFill>
              <a:prstDash val="solid"/>
              <a:miter lim="400000"/>
            </a:ln>
            <a:effectLst/>
          </p:spPr>
          <p:txBody>
            <a:bodyPr wrap="square" lIns="0" tIns="0" rIns="0" bIns="0" numCol="1" anchor="ctr">
              <a:noAutofit/>
            </a:bodyPr>
            <a:lstStyle/>
            <a:p>
              <a:pPr lvl="0">
                <a:defRPr sz="3200"/>
              </a:pPr>
              <a:endParaRPr/>
            </a:p>
          </p:txBody>
        </p:sp>
      </p:grpSp>
    </p:spTree>
    <p:extLst>
      <p:ext uri="{BB962C8B-B14F-4D97-AF65-F5344CB8AC3E}">
        <p14:creationId xmlns:p14="http://schemas.microsoft.com/office/powerpoint/2010/main" val="1763222865"/>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extLst mod="1">
    <p:ext uri="{DCECCB84-F9BA-43D5-87BE-67443E8EF086}">
      <p15:sldGuideLst xmlns:p15="http://schemas.microsoft.com/office/powerpoint/2012/main">
        <p15:guide id="1" pos="375">
          <p15:clr>
            <a:srgbClr val="FBAE40"/>
          </p15:clr>
        </p15:guide>
        <p15:guide id="2" pos="5384">
          <p15:clr>
            <a:srgbClr val="FBAE40"/>
          </p15:clr>
        </p15:guide>
        <p15:guide id="3" orient="horz" pos="2901">
          <p15:clr>
            <a:srgbClr val="FBAE40"/>
          </p15:clr>
        </p15:guide>
        <p15:guide id="4" orient="horz" pos="10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Slide with Full Pictur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5143500"/>
          </a:xfrm>
          <a:prstGeom prst="rect">
            <a:avLst/>
          </a:prstGeom>
        </p:spPr>
        <p:txBody>
          <a:bodyPr/>
          <a:lstStyle>
            <a:lvl1pPr>
              <a:defRPr sz="1800">
                <a:solidFill>
                  <a:schemeClr val="bg1">
                    <a:lumMod val="50000"/>
                  </a:schemeClr>
                </a:solidFill>
                <a:latin typeface="Lato" panose="020F0502020204030203" pitchFamily="34" charset="0"/>
              </a:defRPr>
            </a:lvl1pPr>
          </a:lstStyle>
          <a:p>
            <a:endParaRPr lang="en-US"/>
          </a:p>
        </p:txBody>
      </p:sp>
    </p:spTree>
    <p:extLst>
      <p:ext uri="{BB962C8B-B14F-4D97-AF65-F5344CB8AC3E}">
        <p14:creationId xmlns:p14="http://schemas.microsoft.com/office/powerpoint/2010/main" val="680931200"/>
      </p:ext>
    </p:extLst>
  </p:cSld>
  <p:clrMapOvr>
    <a:masterClrMapping/>
  </p:clrMapOvr>
  <p:transition spd="slow" advClick="0" advTm="1000">
    <p:pull/>
  </p:transition>
  <p:extLst mod="1">
    <p:ext uri="{DCECCB84-F9BA-43D5-87BE-67443E8EF086}">
      <p15:sldGuideLst xmlns:p15="http://schemas.microsoft.com/office/powerpoint/2012/main">
        <p15:guide id="1" pos="375">
          <p15:clr>
            <a:srgbClr val="FBAE40"/>
          </p15:clr>
        </p15:guide>
        <p15:guide id="2" pos="5384">
          <p15:clr>
            <a:srgbClr val="FBAE40"/>
          </p15:clr>
        </p15:guide>
        <p15:guide id="3" orient="horz" pos="2901">
          <p15:clr>
            <a:srgbClr val="FBAE40"/>
          </p15:clr>
        </p15:guide>
        <p15:guide id="4" orient="horz" pos="10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xmlns="" id="{3597A48F-01F9-4CF2-A21F-E5DC2CAF38AA}"/>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7753647" y="4624946"/>
            <a:ext cx="1390353" cy="518554"/>
          </a:xfrm>
          <a:prstGeom prst="rect">
            <a:avLst/>
          </a:prstGeom>
        </p:spPr>
      </p:pic>
    </p:spTree>
    <p:extLst>
      <p:ext uri="{BB962C8B-B14F-4D97-AF65-F5344CB8AC3E}">
        <p14:creationId xmlns:p14="http://schemas.microsoft.com/office/powerpoint/2010/main" val="1482094702"/>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3" r:id="rId3"/>
    <p:sldLayoutId id="2147483671" r:id="rId4"/>
    <p:sldLayoutId id="2147483662" r:id="rId5"/>
    <p:sldLayoutId id="2147483672" r:id="rId6"/>
    <p:sldLayoutId id="2147483673" r:id="rId7"/>
    <p:sldLayoutId id="2147483674" r:id="rId8"/>
    <p:sldLayoutId id="2147483676" r:id="rId9"/>
    <p:sldLayoutId id="2147483677" r:id="rId10"/>
    <p:sldLayoutId id="2147483678" r:id="rId11"/>
    <p:sldLayoutId id="2147483679" r:id="rId12"/>
    <p:sldLayoutId id="2147483680" r:id="rId13"/>
    <p:sldLayoutId id="2147483683" r:id="rId14"/>
    <p:sldLayoutId id="2147483684" r:id="rId15"/>
    <p:sldLayoutId id="2147483685" r:id="rId16"/>
  </p:sldLayoutIdLst>
  <p:transition spd="slow" advClick="0" advTm="1000">
    <p:pull/>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png"/><Relationship Id="rId7" Type="http://schemas.microsoft.com/office/2007/relationships/hdphoto" Target="../media/hdphoto2.wdp"/><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27.png"/><Relationship Id="rId5" Type="http://schemas.microsoft.com/office/2007/relationships/hdphoto" Target="../media/hdphoto1.wdp"/><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slide" Target="slide8.xml"/><Relationship Id="rId3" Type="http://schemas.openxmlformats.org/officeDocument/2006/relationships/image" Target="../media/image32.png"/><Relationship Id="rId7" Type="http://schemas.microsoft.com/office/2007/relationships/hdphoto" Target="../media/hdphoto3.wdp"/><Relationship Id="rId12" Type="http://schemas.openxmlformats.org/officeDocument/2006/relationships/image" Target="../media/image40.png"/><Relationship Id="rId2" Type="http://schemas.openxmlformats.org/officeDocument/2006/relationships/image" Target="../media/image31.png"/><Relationship Id="rId1" Type="http://schemas.openxmlformats.org/officeDocument/2006/relationships/slideLayout" Target="../slideLayouts/slideLayout16.xml"/><Relationship Id="rId6" Type="http://schemas.openxmlformats.org/officeDocument/2006/relationships/image" Target="../media/image35.png"/><Relationship Id="rId11" Type="http://schemas.openxmlformats.org/officeDocument/2006/relationships/image" Target="../media/image39.png"/><Relationship Id="rId5" Type="http://schemas.openxmlformats.org/officeDocument/2006/relationships/image" Target="../media/image34.png"/><Relationship Id="rId10" Type="http://schemas.openxmlformats.org/officeDocument/2006/relationships/image" Target="../media/image38.png"/><Relationship Id="rId4" Type="http://schemas.openxmlformats.org/officeDocument/2006/relationships/image" Target="../media/image33.png"/><Relationship Id="rId9"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openxmlformats.org/officeDocument/2006/relationships/image" Target="../media/image42.png"/><Relationship Id="rId4" Type="http://schemas.openxmlformats.org/officeDocument/2006/relationships/image" Target="../media/image41.emf"/></Relationships>
</file>

<file path=ppt/slides/_rels/slide18.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slide" Target="slide14.xml"/><Relationship Id="rId5" Type="http://schemas.openxmlformats.org/officeDocument/2006/relationships/image" Target="../media/image45.png"/><Relationship Id="rId4" Type="http://schemas.openxmlformats.org/officeDocument/2006/relationships/image" Target="../media/image44.emf"/></Relationships>
</file>

<file path=ppt/slides/_rels/slide1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image" Target="../media/image51.png"/></Relationships>
</file>

<file path=ppt/slides/_rels/slide3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53.png"/><Relationship Id="rId7" Type="http://schemas.openxmlformats.org/officeDocument/2006/relationships/diagramQuickStyle" Target="../diagrams/quickStyle2.xml"/><Relationship Id="rId2" Type="http://schemas.openxmlformats.org/officeDocument/2006/relationships/image" Target="../media/image51.png"/><Relationship Id="rId1" Type="http://schemas.openxmlformats.org/officeDocument/2006/relationships/slideLayout" Target="../slideLayouts/slideLayout1.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54.png"/><Relationship Id="rId9" Type="http://schemas.microsoft.com/office/2007/relationships/diagramDrawing" Target="../diagrams/drawing2.xml"/></Relationships>
</file>

<file path=ppt/slides/_rels/slide3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63.png"/></Relationships>
</file>

<file path=ppt/slides/_rels/slide4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68.png"/><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3.png"/></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5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xml"/><Relationship Id="rId5" Type="http://schemas.openxmlformats.org/officeDocument/2006/relationships/image" Target="../media/image81.png"/><Relationship Id="rId4" Type="http://schemas.openxmlformats.org/officeDocument/2006/relationships/image" Target="../media/image80.png"/></Relationships>
</file>

<file path=ppt/slides/_rels/slide5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xml"/><Relationship Id="rId5" Type="http://schemas.openxmlformats.org/officeDocument/2006/relationships/image" Target="../media/image79.png"/><Relationship Id="rId4" Type="http://schemas.openxmlformats.org/officeDocument/2006/relationships/image" Target="../media/image84.png"/></Relationships>
</file>

<file path=ppt/slides/_rels/slide5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xml"/><Relationship Id="rId4" Type="http://schemas.openxmlformats.org/officeDocument/2006/relationships/image" Target="../media/image8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xml"/><Relationship Id="rId6" Type="http://schemas.openxmlformats.org/officeDocument/2006/relationships/image" Target="../media/image93.png"/><Relationship Id="rId5" Type="http://schemas.openxmlformats.org/officeDocument/2006/relationships/image" Target="../media/image92.png"/><Relationship Id="rId4" Type="http://schemas.microsoft.com/office/2007/relationships/hdphoto" Target="../media/hdphoto4.wdp"/></Relationships>
</file>

<file path=ppt/slides/_rels/slide59.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3.png"/><Relationship Id="rId7" Type="http://schemas.openxmlformats.org/officeDocument/2006/relationships/image" Target="../media/image95.png"/><Relationship Id="rId2" Type="http://schemas.openxmlformats.org/officeDocument/2006/relationships/image" Target="../media/image90.png"/><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94.png"/><Relationship Id="rId4" Type="http://schemas.microsoft.com/office/2007/relationships/hdphoto" Target="../media/hdphoto4.wdp"/></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0.png"/><Relationship Id="rId1" Type="http://schemas.openxmlformats.org/officeDocument/2006/relationships/slideLayout" Target="../slideLayouts/slideLayout1.xml"/><Relationship Id="rId4" Type="http://schemas.microsoft.com/office/2007/relationships/hdphoto" Target="../media/hdphoto5.wdp"/></Relationships>
</file>

<file path=ppt/slides/_rels/slide61.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98.png"/><Relationship Id="rId2" Type="http://schemas.openxmlformats.org/officeDocument/2006/relationships/image" Target="../media/image90.png"/><Relationship Id="rId1" Type="http://schemas.openxmlformats.org/officeDocument/2006/relationships/slideLayout" Target="../slideLayouts/slideLayout1.xml"/><Relationship Id="rId6" Type="http://schemas.openxmlformats.org/officeDocument/2006/relationships/image" Target="../media/image97.png"/><Relationship Id="rId5" Type="http://schemas.openxmlformats.org/officeDocument/2006/relationships/image" Target="../media/image95.png"/><Relationship Id="rId4" Type="http://schemas.microsoft.com/office/2007/relationships/hdphoto" Target="../media/hdphoto4.wdp"/></Relationships>
</file>

<file path=ppt/slides/_rels/slide6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3.png"/><Relationship Id="rId1" Type="http://schemas.openxmlformats.org/officeDocument/2006/relationships/slideLayout" Target="../slideLayouts/slideLayout1.xml"/><Relationship Id="rId4" Type="http://schemas.openxmlformats.org/officeDocument/2006/relationships/image" Target="../media/image99.png"/></Relationships>
</file>

<file path=ppt/slides/_rels/slide63.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101.png"/><Relationship Id="rId7" Type="http://schemas.openxmlformats.org/officeDocument/2006/relationships/image" Target="../media/image102.png"/><Relationship Id="rId2" Type="http://schemas.openxmlformats.org/officeDocument/2006/relationships/image" Target="../media/image100.png"/><Relationship Id="rId1" Type="http://schemas.openxmlformats.org/officeDocument/2006/relationships/slideLayout" Target="../slideLayouts/slideLayout1.xml"/><Relationship Id="rId6" Type="http://schemas.openxmlformats.org/officeDocument/2006/relationships/image" Target="../media/image95.png"/><Relationship Id="rId5" Type="http://schemas.microsoft.com/office/2007/relationships/hdphoto" Target="../media/hdphoto5.wdp"/><Relationship Id="rId4" Type="http://schemas.openxmlformats.org/officeDocument/2006/relationships/image" Target="../media/image94.png"/><Relationship Id="rId9" Type="http://schemas.openxmlformats.org/officeDocument/2006/relationships/image" Target="../media/image104.png"/></Relationships>
</file>

<file path=ppt/slides/_rels/slide64.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94.png"/><Relationship Id="rId7" Type="http://schemas.openxmlformats.org/officeDocument/2006/relationships/image" Target="../media/image95.png"/><Relationship Id="rId2" Type="http://schemas.openxmlformats.org/officeDocument/2006/relationships/image" Target="../media/image100.png"/><Relationship Id="rId1" Type="http://schemas.openxmlformats.org/officeDocument/2006/relationships/slideLayout" Target="../slideLayouts/slideLayout1.xml"/><Relationship Id="rId6" Type="http://schemas.openxmlformats.org/officeDocument/2006/relationships/image" Target="../media/image101.png"/><Relationship Id="rId5" Type="http://schemas.openxmlformats.org/officeDocument/2006/relationships/image" Target="../media/image104.png"/><Relationship Id="rId10" Type="http://schemas.openxmlformats.org/officeDocument/2006/relationships/image" Target="../media/image99.png"/><Relationship Id="rId4" Type="http://schemas.microsoft.com/office/2007/relationships/hdphoto" Target="../media/hdphoto5.wdp"/><Relationship Id="rId9" Type="http://schemas.openxmlformats.org/officeDocument/2006/relationships/image" Target="../media/image106.png"/></Relationships>
</file>

<file path=ppt/slides/_rels/slide65.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109.png"/><Relationship Id="rId2" Type="http://schemas.openxmlformats.org/officeDocument/2006/relationships/image" Target="../media/image100.png"/><Relationship Id="rId1" Type="http://schemas.openxmlformats.org/officeDocument/2006/relationships/slideLayout" Target="../slideLayouts/slideLayout1.xml"/><Relationship Id="rId6" Type="http://schemas.openxmlformats.org/officeDocument/2006/relationships/image" Target="../media/image95.png"/><Relationship Id="rId5" Type="http://schemas.openxmlformats.org/officeDocument/2006/relationships/image" Target="../media/image106.png"/><Relationship Id="rId4" Type="http://schemas.openxmlformats.org/officeDocument/2006/relationships/image" Target="../media/image108.png"/></Relationships>
</file>

<file path=ppt/slides/_rels/slide6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0.png"/><Relationship Id="rId1" Type="http://schemas.openxmlformats.org/officeDocument/2006/relationships/slideLayout" Target="../slideLayouts/slideLayout1.xml"/><Relationship Id="rId6" Type="http://schemas.openxmlformats.org/officeDocument/2006/relationships/image" Target="../media/image111.png"/><Relationship Id="rId5" Type="http://schemas.openxmlformats.org/officeDocument/2006/relationships/image" Target="../media/image106.png"/><Relationship Id="rId4" Type="http://schemas.openxmlformats.org/officeDocument/2006/relationships/image" Target="../media/image95.png"/></Relationships>
</file>

<file path=ppt/slides/_rels/slide67.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00.png"/><Relationship Id="rId7" Type="http://schemas.openxmlformats.org/officeDocument/2006/relationships/image" Target="../media/image116.png"/><Relationship Id="rId2" Type="http://schemas.openxmlformats.org/officeDocument/2006/relationships/image" Target="../media/image112.png"/><Relationship Id="rId1" Type="http://schemas.openxmlformats.org/officeDocument/2006/relationships/slideLayout" Target="../slideLayouts/slideLayout1.xml"/><Relationship Id="rId6" Type="http://schemas.openxmlformats.org/officeDocument/2006/relationships/image" Target="../media/image115.png"/><Relationship Id="rId5" Type="http://schemas.openxmlformats.org/officeDocument/2006/relationships/image" Target="../media/image114.png"/><Relationship Id="rId10" Type="http://schemas.openxmlformats.org/officeDocument/2006/relationships/image" Target="../media/image119.png"/><Relationship Id="rId4" Type="http://schemas.openxmlformats.org/officeDocument/2006/relationships/image" Target="../media/image113.png"/><Relationship Id="rId9" Type="http://schemas.openxmlformats.org/officeDocument/2006/relationships/image" Target="../media/image118.png"/></Relationships>
</file>

<file path=ppt/slides/_rels/slide6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hyperlink" Target="http://contpaqi.com/CRP" TargetMode="External"/><Relationship Id="rId1" Type="http://schemas.openxmlformats.org/officeDocument/2006/relationships/slideLayout" Target="../slideLayouts/slideLayout1.xml"/><Relationship Id="rId4" Type="http://schemas.openxmlformats.org/officeDocument/2006/relationships/image" Target="../media/image121.png"/></Relationships>
</file>

<file path=ppt/slides/_rels/slide6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11.xml"/><Relationship Id="rId6" Type="http://schemas.openxmlformats.org/officeDocument/2006/relationships/image" Target="../media/image128.tiff"/><Relationship Id="rId5" Type="http://schemas.openxmlformats.org/officeDocument/2006/relationships/image" Target="../media/image127.png"/><Relationship Id="rId4" Type="http://schemas.openxmlformats.org/officeDocument/2006/relationships/image" Target="../media/image126.png"/></Relationships>
</file>

<file path=ppt/slides/_rels/slide7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11.xml"/><Relationship Id="rId5" Type="http://schemas.openxmlformats.org/officeDocument/2006/relationships/image" Target="../media/image130.png"/><Relationship Id="rId4" Type="http://schemas.openxmlformats.org/officeDocument/2006/relationships/image" Target="../media/image129.tiff"/></Relationships>
</file>

<file path=ppt/slides/_rels/slide7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131.png"/><Relationship Id="rId1" Type="http://schemas.openxmlformats.org/officeDocument/2006/relationships/slideLayout" Target="../slideLayouts/slideLayout11.xml"/><Relationship Id="rId6" Type="http://schemas.openxmlformats.org/officeDocument/2006/relationships/image" Target="../media/image133.png"/><Relationship Id="rId5" Type="http://schemas.openxmlformats.org/officeDocument/2006/relationships/image" Target="../media/image132.png"/><Relationship Id="rId4" Type="http://schemas.microsoft.com/office/2007/relationships/hdphoto" Target="../media/hdphoto5.wdp"/></Relationships>
</file>

<file path=ppt/slides/_rels/slide7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hyperlink" Target="https://ceportalvalidacionprod.clouda.sat.gob.mx/" TargetMode="External"/><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6.tiff"/><Relationship Id="rId7" Type="http://schemas.openxmlformats.org/officeDocument/2006/relationships/image" Target="../media/image140.tiff"/><Relationship Id="rId2" Type="http://schemas.openxmlformats.org/officeDocument/2006/relationships/image" Target="../media/image135.tiff"/><Relationship Id="rId1" Type="http://schemas.openxmlformats.org/officeDocument/2006/relationships/slideLayout" Target="../slideLayouts/slideLayout12.xml"/><Relationship Id="rId6" Type="http://schemas.openxmlformats.org/officeDocument/2006/relationships/image" Target="../media/image139.tiff"/><Relationship Id="rId5" Type="http://schemas.openxmlformats.org/officeDocument/2006/relationships/image" Target="../media/image138.tiff"/><Relationship Id="rId4" Type="http://schemas.openxmlformats.org/officeDocument/2006/relationships/image" Target="../media/image137.tiff"/><Relationship Id="rId9" Type="http://schemas.openxmlformats.org/officeDocument/2006/relationships/image" Target="../media/image142.png"/></Relationships>
</file>

<file path=ppt/slides/_rels/slide79.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6.tiff"/><Relationship Id="rId7" Type="http://schemas.openxmlformats.org/officeDocument/2006/relationships/image" Target="../media/image140.tiff"/><Relationship Id="rId2" Type="http://schemas.openxmlformats.org/officeDocument/2006/relationships/image" Target="../media/image135.tiff"/><Relationship Id="rId1" Type="http://schemas.openxmlformats.org/officeDocument/2006/relationships/slideLayout" Target="../slideLayouts/slideLayout12.xml"/><Relationship Id="rId6" Type="http://schemas.openxmlformats.org/officeDocument/2006/relationships/image" Target="../media/image139.tiff"/><Relationship Id="rId5" Type="http://schemas.openxmlformats.org/officeDocument/2006/relationships/image" Target="../media/image138.tiff"/><Relationship Id="rId4" Type="http://schemas.openxmlformats.org/officeDocument/2006/relationships/image" Target="../media/image137.tiff"/><Relationship Id="rId9" Type="http://schemas.openxmlformats.org/officeDocument/2006/relationships/image" Target="../media/image142.png"/></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12.xml"/><Relationship Id="rId6" Type="http://schemas.openxmlformats.org/officeDocument/2006/relationships/image" Target="../media/image147.jpeg"/><Relationship Id="rId5" Type="http://schemas.openxmlformats.org/officeDocument/2006/relationships/image" Target="../media/image146.png"/><Relationship Id="rId4" Type="http://schemas.openxmlformats.org/officeDocument/2006/relationships/image" Target="../media/image145.png"/></Relationships>
</file>

<file path=ppt/slides/_rels/slide81.xml.rels><?xml version="1.0" encoding="UTF-8" standalone="yes"?>
<Relationships xmlns="http://schemas.openxmlformats.org/package/2006/relationships"><Relationship Id="rId3" Type="http://schemas.openxmlformats.org/officeDocument/2006/relationships/image" Target="../media/image147.jpeg"/><Relationship Id="rId7" Type="http://schemas.openxmlformats.org/officeDocument/2006/relationships/image" Target="../media/image146.png"/><Relationship Id="rId2" Type="http://schemas.openxmlformats.org/officeDocument/2006/relationships/image" Target="../media/image148.png"/><Relationship Id="rId1" Type="http://schemas.openxmlformats.org/officeDocument/2006/relationships/slideLayout" Target="../slideLayouts/slideLayout12.xml"/><Relationship Id="rId6" Type="http://schemas.openxmlformats.org/officeDocument/2006/relationships/image" Target="../media/image143.png"/><Relationship Id="rId5" Type="http://schemas.openxmlformats.org/officeDocument/2006/relationships/image" Target="../media/image124.png"/><Relationship Id="rId4" Type="http://schemas.openxmlformats.org/officeDocument/2006/relationships/image" Target="../media/image145.png"/></Relationships>
</file>

<file path=ppt/slides/_rels/slide8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12.xml"/><Relationship Id="rId5" Type="http://schemas.openxmlformats.org/officeDocument/2006/relationships/image" Target="../media/image146.png"/><Relationship Id="rId4" Type="http://schemas.openxmlformats.org/officeDocument/2006/relationships/image" Target="../media/image124.png"/></Relationships>
</file>

<file path=ppt/slides/_rels/slide83.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24.png"/><Relationship Id="rId1" Type="http://schemas.openxmlformats.org/officeDocument/2006/relationships/slideLayout" Target="../slideLayouts/slideLayout12.xml"/><Relationship Id="rId5" Type="http://schemas.openxmlformats.org/officeDocument/2006/relationships/image" Target="../media/image146.png"/><Relationship Id="rId4" Type="http://schemas.openxmlformats.org/officeDocument/2006/relationships/image" Target="../media/image143.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152.tiff"/><Relationship Id="rId2" Type="http://schemas.openxmlformats.org/officeDocument/2006/relationships/image" Target="../media/image151.tiff"/><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54.tiff"/><Relationship Id="rId2" Type="http://schemas.openxmlformats.org/officeDocument/2006/relationships/image" Target="../media/image153.tiff"/><Relationship Id="rId1" Type="http://schemas.openxmlformats.org/officeDocument/2006/relationships/slideLayout" Target="../slideLayouts/slideLayout13.xml"/><Relationship Id="rId4" Type="http://schemas.openxmlformats.org/officeDocument/2006/relationships/image" Target="../media/image145.png"/></Relationships>
</file>

<file path=ppt/slides/_rels/slide88.xml.rels><?xml version="1.0" encoding="UTF-8" standalone="yes"?>
<Relationships xmlns="http://schemas.openxmlformats.org/package/2006/relationships"><Relationship Id="rId3" Type="http://schemas.openxmlformats.org/officeDocument/2006/relationships/hyperlink" Target="https://www.gob.mx/conasami/articulos/nuevo-salario-minimo-general-88-36-pesos-diarios?idiom=es" TargetMode="External"/><Relationship Id="rId2" Type="http://schemas.openxmlformats.org/officeDocument/2006/relationships/image" Target="../media/image155.png"/><Relationship Id="rId1" Type="http://schemas.openxmlformats.org/officeDocument/2006/relationships/slideLayout" Target="../slideLayouts/slideLayout13.xml"/><Relationship Id="rId4" Type="http://schemas.openxmlformats.org/officeDocument/2006/relationships/hyperlink" Target="http://www.beta.inegi.org.mx/temas/uma/" TargetMode="Externa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13.xml"/><Relationship Id="rId4" Type="http://schemas.openxmlformats.org/officeDocument/2006/relationships/image" Target="../media/image158.png"/></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9.png"/><Relationship Id="rId1" Type="http://schemas.openxmlformats.org/officeDocument/2006/relationships/slideLayout" Target="../slideLayouts/slideLayout5.xml"/><Relationship Id="rId4" Type="http://schemas.openxmlformats.org/officeDocument/2006/relationships/image" Target="../media/image16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28"/>
          <p:cNvSpPr>
            <a:spLocks/>
          </p:cNvSpPr>
          <p:nvPr/>
        </p:nvSpPr>
        <p:spPr bwMode="auto">
          <a:xfrm>
            <a:off x="2714625" y="2365375"/>
            <a:ext cx="3709988" cy="1155700"/>
          </a:xfrm>
          <a:custGeom>
            <a:avLst/>
            <a:gdLst>
              <a:gd name="T0" fmla="*/ 7472 w 8521"/>
              <a:gd name="T1" fmla="*/ 365 h 2656"/>
              <a:gd name="T2" fmla="*/ 6909 w 8521"/>
              <a:gd name="T3" fmla="*/ 528 h 2656"/>
              <a:gd name="T4" fmla="*/ 6003 w 8521"/>
              <a:gd name="T5" fmla="*/ 7 h 2656"/>
              <a:gd name="T6" fmla="*/ 5079 w 8521"/>
              <a:gd name="T7" fmla="*/ 559 h 2656"/>
              <a:gd name="T8" fmla="*/ 4881 w 8521"/>
              <a:gd name="T9" fmla="*/ 582 h 2656"/>
              <a:gd name="T10" fmla="*/ 4417 w 8521"/>
              <a:gd name="T11" fmla="*/ 474 h 2656"/>
              <a:gd name="T12" fmla="*/ 4261 w 8521"/>
              <a:gd name="T13" fmla="*/ 486 h 2656"/>
              <a:gd name="T14" fmla="*/ 4106 w 8521"/>
              <a:gd name="T15" fmla="*/ 474 h 2656"/>
              <a:gd name="T16" fmla="*/ 3645 w 8521"/>
              <a:gd name="T17" fmla="*/ 580 h 2656"/>
              <a:gd name="T18" fmla="*/ 3441 w 8521"/>
              <a:gd name="T19" fmla="*/ 558 h 2656"/>
              <a:gd name="T20" fmla="*/ 2513 w 8521"/>
              <a:gd name="T21" fmla="*/ 0 h 2656"/>
              <a:gd name="T22" fmla="*/ 1604 w 8521"/>
              <a:gd name="T23" fmla="*/ 524 h 2656"/>
              <a:gd name="T24" fmla="*/ 1049 w 8521"/>
              <a:gd name="T25" fmla="*/ 365 h 2656"/>
              <a:gd name="T26" fmla="*/ 0 w 8521"/>
              <a:gd name="T27" fmla="*/ 1414 h 2656"/>
              <a:gd name="T28" fmla="*/ 1049 w 8521"/>
              <a:gd name="T29" fmla="*/ 2463 h 2656"/>
              <a:gd name="T30" fmla="*/ 1958 w 8521"/>
              <a:gd name="T31" fmla="*/ 1939 h 2656"/>
              <a:gd name="T32" fmla="*/ 2504 w 8521"/>
              <a:gd name="T33" fmla="*/ 2097 h 2656"/>
              <a:gd name="T34" fmla="*/ 3431 w 8521"/>
              <a:gd name="T35" fmla="*/ 2656 h 2656"/>
              <a:gd name="T36" fmla="*/ 3891 w 8521"/>
              <a:gd name="T37" fmla="*/ 2550 h 2656"/>
              <a:gd name="T38" fmla="*/ 4106 w 8521"/>
              <a:gd name="T39" fmla="*/ 2572 h 2656"/>
              <a:gd name="T40" fmla="*/ 4261 w 8521"/>
              <a:gd name="T41" fmla="*/ 2560 h 2656"/>
              <a:gd name="T42" fmla="*/ 4417 w 8521"/>
              <a:gd name="T43" fmla="*/ 2572 h 2656"/>
              <a:gd name="T44" fmla="*/ 4639 w 8521"/>
              <a:gd name="T45" fmla="*/ 2548 h 2656"/>
              <a:gd name="T46" fmla="*/ 5104 w 8521"/>
              <a:gd name="T47" fmla="*/ 2656 h 2656"/>
              <a:gd name="T48" fmla="*/ 6027 w 8521"/>
              <a:gd name="T49" fmla="*/ 2105 h 2656"/>
              <a:gd name="T50" fmla="*/ 6566 w 8521"/>
              <a:gd name="T51" fmla="*/ 1941 h 2656"/>
              <a:gd name="T52" fmla="*/ 7472 w 8521"/>
              <a:gd name="T53" fmla="*/ 2462 h 2656"/>
              <a:gd name="T54" fmla="*/ 8521 w 8521"/>
              <a:gd name="T55" fmla="*/ 1414 h 2656"/>
              <a:gd name="T56" fmla="*/ 7472 w 8521"/>
              <a:gd name="T57" fmla="*/ 365 h 2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21" h="2656">
                <a:moveTo>
                  <a:pt x="7472" y="365"/>
                </a:moveTo>
                <a:cubicBezTo>
                  <a:pt x="7265" y="365"/>
                  <a:pt x="7072" y="425"/>
                  <a:pt x="6909" y="528"/>
                </a:cubicBezTo>
                <a:cubicBezTo>
                  <a:pt x="6728" y="217"/>
                  <a:pt x="6390" y="7"/>
                  <a:pt x="6003" y="7"/>
                </a:cubicBezTo>
                <a:cubicBezTo>
                  <a:pt x="5603" y="7"/>
                  <a:pt x="5256" y="230"/>
                  <a:pt x="5079" y="559"/>
                </a:cubicBezTo>
                <a:cubicBezTo>
                  <a:pt x="5011" y="560"/>
                  <a:pt x="4945" y="568"/>
                  <a:pt x="4881" y="582"/>
                </a:cubicBezTo>
                <a:cubicBezTo>
                  <a:pt x="4741" y="513"/>
                  <a:pt x="4584" y="474"/>
                  <a:pt x="4417" y="474"/>
                </a:cubicBezTo>
                <a:cubicBezTo>
                  <a:pt x="4364" y="474"/>
                  <a:pt x="4312" y="478"/>
                  <a:pt x="4261" y="486"/>
                </a:cubicBezTo>
                <a:cubicBezTo>
                  <a:pt x="4210" y="478"/>
                  <a:pt x="4158" y="474"/>
                  <a:pt x="4106" y="474"/>
                </a:cubicBezTo>
                <a:cubicBezTo>
                  <a:pt x="3940" y="474"/>
                  <a:pt x="3784" y="512"/>
                  <a:pt x="3645" y="580"/>
                </a:cubicBezTo>
                <a:cubicBezTo>
                  <a:pt x="3579" y="567"/>
                  <a:pt x="3511" y="559"/>
                  <a:pt x="3441" y="558"/>
                </a:cubicBezTo>
                <a:cubicBezTo>
                  <a:pt x="3265" y="226"/>
                  <a:pt x="2915" y="0"/>
                  <a:pt x="2513" y="0"/>
                </a:cubicBezTo>
                <a:cubicBezTo>
                  <a:pt x="2125" y="0"/>
                  <a:pt x="1786" y="211"/>
                  <a:pt x="1604" y="524"/>
                </a:cubicBezTo>
                <a:cubicBezTo>
                  <a:pt x="1443" y="424"/>
                  <a:pt x="1253" y="365"/>
                  <a:pt x="1049" y="365"/>
                </a:cubicBezTo>
                <a:cubicBezTo>
                  <a:pt x="470" y="365"/>
                  <a:pt x="0" y="835"/>
                  <a:pt x="0" y="1414"/>
                </a:cubicBezTo>
                <a:cubicBezTo>
                  <a:pt x="0" y="1994"/>
                  <a:pt x="470" y="2463"/>
                  <a:pt x="1049" y="2463"/>
                </a:cubicBezTo>
                <a:cubicBezTo>
                  <a:pt x="1437" y="2463"/>
                  <a:pt x="1776" y="2252"/>
                  <a:pt x="1958" y="1939"/>
                </a:cubicBezTo>
                <a:cubicBezTo>
                  <a:pt x="2116" y="2038"/>
                  <a:pt x="2303" y="2096"/>
                  <a:pt x="2504" y="2097"/>
                </a:cubicBezTo>
                <a:cubicBezTo>
                  <a:pt x="2680" y="2430"/>
                  <a:pt x="3029" y="2656"/>
                  <a:pt x="3431" y="2656"/>
                </a:cubicBezTo>
                <a:cubicBezTo>
                  <a:pt x="3596" y="2656"/>
                  <a:pt x="3752" y="2618"/>
                  <a:pt x="3891" y="2550"/>
                </a:cubicBezTo>
                <a:cubicBezTo>
                  <a:pt x="3961" y="2564"/>
                  <a:pt x="4032" y="2572"/>
                  <a:pt x="4106" y="2572"/>
                </a:cubicBezTo>
                <a:cubicBezTo>
                  <a:pt x="4158" y="2572"/>
                  <a:pt x="4210" y="2568"/>
                  <a:pt x="4261" y="2560"/>
                </a:cubicBezTo>
                <a:cubicBezTo>
                  <a:pt x="4312" y="2568"/>
                  <a:pt x="4364" y="2572"/>
                  <a:pt x="4417" y="2572"/>
                </a:cubicBezTo>
                <a:cubicBezTo>
                  <a:pt x="4493" y="2572"/>
                  <a:pt x="4568" y="2564"/>
                  <a:pt x="4639" y="2548"/>
                </a:cubicBezTo>
                <a:cubicBezTo>
                  <a:pt x="4779" y="2617"/>
                  <a:pt x="4937" y="2656"/>
                  <a:pt x="5104" y="2656"/>
                </a:cubicBezTo>
                <a:cubicBezTo>
                  <a:pt x="5503" y="2656"/>
                  <a:pt x="5850" y="2433"/>
                  <a:pt x="6027" y="2105"/>
                </a:cubicBezTo>
                <a:cubicBezTo>
                  <a:pt x="6225" y="2100"/>
                  <a:pt x="6410" y="2041"/>
                  <a:pt x="6566" y="1941"/>
                </a:cubicBezTo>
                <a:cubicBezTo>
                  <a:pt x="6748" y="2253"/>
                  <a:pt x="7085" y="2462"/>
                  <a:pt x="7472" y="2462"/>
                </a:cubicBezTo>
                <a:cubicBezTo>
                  <a:pt x="8052" y="2462"/>
                  <a:pt x="8521" y="1993"/>
                  <a:pt x="8521" y="1414"/>
                </a:cubicBezTo>
                <a:cubicBezTo>
                  <a:pt x="8521" y="834"/>
                  <a:pt x="8052" y="365"/>
                  <a:pt x="7472" y="36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s-MX"/>
          </a:p>
        </p:txBody>
      </p:sp>
      <p:sp>
        <p:nvSpPr>
          <p:cNvPr id="29" name="Freeform 29"/>
          <p:cNvSpPr>
            <a:spLocks/>
          </p:cNvSpPr>
          <p:nvPr/>
        </p:nvSpPr>
        <p:spPr bwMode="auto">
          <a:xfrm>
            <a:off x="176213" y="2211388"/>
            <a:ext cx="2568575" cy="1492250"/>
          </a:xfrm>
          <a:custGeom>
            <a:avLst/>
            <a:gdLst>
              <a:gd name="T0" fmla="*/ 4851 w 5900"/>
              <a:gd name="T1" fmla="*/ 1331 h 3429"/>
              <a:gd name="T2" fmla="*/ 4640 w 5900"/>
              <a:gd name="T3" fmla="*/ 1352 h 3429"/>
              <a:gd name="T4" fmla="*/ 3651 w 5900"/>
              <a:gd name="T5" fmla="*/ 653 h 3429"/>
              <a:gd name="T6" fmla="*/ 2946 w 5900"/>
              <a:gd name="T7" fmla="*/ 926 h 3429"/>
              <a:gd name="T8" fmla="*/ 2251 w 5900"/>
              <a:gd name="T9" fmla="*/ 663 h 3429"/>
              <a:gd name="T10" fmla="*/ 2033 w 5900"/>
              <a:gd name="T11" fmla="*/ 686 h 3429"/>
              <a:gd name="T12" fmla="*/ 1049 w 5900"/>
              <a:gd name="T13" fmla="*/ 0 h 3429"/>
              <a:gd name="T14" fmla="*/ 0 w 5900"/>
              <a:gd name="T15" fmla="*/ 1049 h 3429"/>
              <a:gd name="T16" fmla="*/ 1049 w 5900"/>
              <a:gd name="T17" fmla="*/ 2098 h 3429"/>
              <a:gd name="T18" fmla="*/ 1267 w 5900"/>
              <a:gd name="T19" fmla="*/ 2075 h 3429"/>
              <a:gd name="T20" fmla="*/ 2251 w 5900"/>
              <a:gd name="T21" fmla="*/ 2761 h 3429"/>
              <a:gd name="T22" fmla="*/ 2956 w 5900"/>
              <a:gd name="T23" fmla="*/ 2488 h 3429"/>
              <a:gd name="T24" fmla="*/ 3651 w 5900"/>
              <a:gd name="T25" fmla="*/ 2751 h 3429"/>
              <a:gd name="T26" fmla="*/ 3862 w 5900"/>
              <a:gd name="T27" fmla="*/ 2730 h 3429"/>
              <a:gd name="T28" fmla="*/ 4851 w 5900"/>
              <a:gd name="T29" fmla="*/ 3429 h 3429"/>
              <a:gd name="T30" fmla="*/ 5900 w 5900"/>
              <a:gd name="T31" fmla="*/ 2380 h 3429"/>
              <a:gd name="T32" fmla="*/ 4851 w 5900"/>
              <a:gd name="T33" fmla="*/ 1331 h 3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00" h="3429">
                <a:moveTo>
                  <a:pt x="4851" y="1331"/>
                </a:moveTo>
                <a:cubicBezTo>
                  <a:pt x="4778" y="1331"/>
                  <a:pt x="4708" y="1338"/>
                  <a:pt x="4640" y="1352"/>
                </a:cubicBezTo>
                <a:cubicBezTo>
                  <a:pt x="4495" y="945"/>
                  <a:pt x="4107" y="653"/>
                  <a:pt x="3651" y="653"/>
                </a:cubicBezTo>
                <a:cubicBezTo>
                  <a:pt x="3379" y="653"/>
                  <a:pt x="3132" y="756"/>
                  <a:pt x="2946" y="926"/>
                </a:cubicBezTo>
                <a:cubicBezTo>
                  <a:pt x="2761" y="762"/>
                  <a:pt x="2518" y="663"/>
                  <a:pt x="2251" y="663"/>
                </a:cubicBezTo>
                <a:cubicBezTo>
                  <a:pt x="2177" y="663"/>
                  <a:pt x="2104" y="671"/>
                  <a:pt x="2033" y="686"/>
                </a:cubicBezTo>
                <a:cubicBezTo>
                  <a:pt x="1886" y="286"/>
                  <a:pt x="1501" y="0"/>
                  <a:pt x="1049" y="0"/>
                </a:cubicBezTo>
                <a:cubicBezTo>
                  <a:pt x="470" y="0"/>
                  <a:pt x="0" y="470"/>
                  <a:pt x="0" y="1049"/>
                </a:cubicBezTo>
                <a:cubicBezTo>
                  <a:pt x="0" y="1628"/>
                  <a:pt x="470" y="2098"/>
                  <a:pt x="1049" y="2098"/>
                </a:cubicBezTo>
                <a:cubicBezTo>
                  <a:pt x="1124" y="2098"/>
                  <a:pt x="1197" y="2090"/>
                  <a:pt x="1267" y="2075"/>
                </a:cubicBezTo>
                <a:cubicBezTo>
                  <a:pt x="1415" y="2475"/>
                  <a:pt x="1800" y="2761"/>
                  <a:pt x="2251" y="2761"/>
                </a:cubicBezTo>
                <a:cubicBezTo>
                  <a:pt x="2523" y="2761"/>
                  <a:pt x="2770" y="2658"/>
                  <a:pt x="2956" y="2488"/>
                </a:cubicBezTo>
                <a:cubicBezTo>
                  <a:pt x="3141" y="2652"/>
                  <a:pt x="3384" y="2751"/>
                  <a:pt x="3651" y="2751"/>
                </a:cubicBezTo>
                <a:cubicBezTo>
                  <a:pt x="3723" y="2751"/>
                  <a:pt x="3794" y="2744"/>
                  <a:pt x="3862" y="2730"/>
                </a:cubicBezTo>
                <a:cubicBezTo>
                  <a:pt x="4006" y="3137"/>
                  <a:pt x="4394" y="3429"/>
                  <a:pt x="4851" y="3429"/>
                </a:cubicBezTo>
                <a:cubicBezTo>
                  <a:pt x="5430" y="3429"/>
                  <a:pt x="5900" y="2959"/>
                  <a:pt x="5900" y="2380"/>
                </a:cubicBezTo>
                <a:cubicBezTo>
                  <a:pt x="5900" y="1801"/>
                  <a:pt x="5430" y="1331"/>
                  <a:pt x="4851" y="133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s-MX"/>
          </a:p>
        </p:txBody>
      </p:sp>
      <p:sp>
        <p:nvSpPr>
          <p:cNvPr id="30" name="Freeform 30"/>
          <p:cNvSpPr>
            <a:spLocks/>
          </p:cNvSpPr>
          <p:nvPr/>
        </p:nvSpPr>
        <p:spPr bwMode="auto">
          <a:xfrm>
            <a:off x="6396038" y="2211388"/>
            <a:ext cx="2566988" cy="1492250"/>
          </a:xfrm>
          <a:custGeom>
            <a:avLst/>
            <a:gdLst>
              <a:gd name="T0" fmla="*/ 1049 w 5899"/>
              <a:gd name="T1" fmla="*/ 1331 h 3429"/>
              <a:gd name="T2" fmla="*/ 1260 w 5899"/>
              <a:gd name="T3" fmla="*/ 1352 h 3429"/>
              <a:gd name="T4" fmla="*/ 2249 w 5899"/>
              <a:gd name="T5" fmla="*/ 653 h 3429"/>
              <a:gd name="T6" fmla="*/ 2954 w 5899"/>
              <a:gd name="T7" fmla="*/ 926 h 3429"/>
              <a:gd name="T8" fmla="*/ 3648 w 5899"/>
              <a:gd name="T9" fmla="*/ 663 h 3429"/>
              <a:gd name="T10" fmla="*/ 3866 w 5899"/>
              <a:gd name="T11" fmla="*/ 686 h 3429"/>
              <a:gd name="T12" fmla="*/ 4850 w 5899"/>
              <a:gd name="T13" fmla="*/ 0 h 3429"/>
              <a:gd name="T14" fmla="*/ 5899 w 5899"/>
              <a:gd name="T15" fmla="*/ 1049 h 3429"/>
              <a:gd name="T16" fmla="*/ 4850 w 5899"/>
              <a:gd name="T17" fmla="*/ 2098 h 3429"/>
              <a:gd name="T18" fmla="*/ 4632 w 5899"/>
              <a:gd name="T19" fmla="*/ 2075 h 3429"/>
              <a:gd name="T20" fmla="*/ 3648 w 5899"/>
              <a:gd name="T21" fmla="*/ 2761 h 3429"/>
              <a:gd name="T22" fmla="*/ 2943 w 5899"/>
              <a:gd name="T23" fmla="*/ 2488 h 3429"/>
              <a:gd name="T24" fmla="*/ 2249 w 5899"/>
              <a:gd name="T25" fmla="*/ 2751 h 3429"/>
              <a:gd name="T26" fmla="*/ 2038 w 5899"/>
              <a:gd name="T27" fmla="*/ 2730 h 3429"/>
              <a:gd name="T28" fmla="*/ 1049 w 5899"/>
              <a:gd name="T29" fmla="*/ 3429 h 3429"/>
              <a:gd name="T30" fmla="*/ 0 w 5899"/>
              <a:gd name="T31" fmla="*/ 2380 h 3429"/>
              <a:gd name="T32" fmla="*/ 1049 w 5899"/>
              <a:gd name="T33" fmla="*/ 1331 h 3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99" h="3429">
                <a:moveTo>
                  <a:pt x="1049" y="1331"/>
                </a:moveTo>
                <a:cubicBezTo>
                  <a:pt x="1121" y="1331"/>
                  <a:pt x="1192" y="1338"/>
                  <a:pt x="1260" y="1352"/>
                </a:cubicBezTo>
                <a:cubicBezTo>
                  <a:pt x="1404" y="945"/>
                  <a:pt x="1792" y="653"/>
                  <a:pt x="2249" y="653"/>
                </a:cubicBezTo>
                <a:cubicBezTo>
                  <a:pt x="2520" y="653"/>
                  <a:pt x="2768" y="756"/>
                  <a:pt x="2954" y="926"/>
                </a:cubicBezTo>
                <a:cubicBezTo>
                  <a:pt x="3139" y="762"/>
                  <a:pt x="3382" y="663"/>
                  <a:pt x="3648" y="663"/>
                </a:cubicBezTo>
                <a:cubicBezTo>
                  <a:pt x="3723" y="663"/>
                  <a:pt x="3796" y="671"/>
                  <a:pt x="3866" y="686"/>
                </a:cubicBezTo>
                <a:cubicBezTo>
                  <a:pt x="4014" y="286"/>
                  <a:pt x="4399" y="0"/>
                  <a:pt x="4850" y="0"/>
                </a:cubicBezTo>
                <a:cubicBezTo>
                  <a:pt x="5430" y="0"/>
                  <a:pt x="5899" y="470"/>
                  <a:pt x="5899" y="1049"/>
                </a:cubicBezTo>
                <a:cubicBezTo>
                  <a:pt x="5899" y="1628"/>
                  <a:pt x="5430" y="2098"/>
                  <a:pt x="4850" y="2098"/>
                </a:cubicBezTo>
                <a:cubicBezTo>
                  <a:pt x="4775" y="2098"/>
                  <a:pt x="4703" y="2090"/>
                  <a:pt x="4632" y="2075"/>
                </a:cubicBezTo>
                <a:cubicBezTo>
                  <a:pt x="4484" y="2475"/>
                  <a:pt x="4100" y="2761"/>
                  <a:pt x="3648" y="2761"/>
                </a:cubicBezTo>
                <a:cubicBezTo>
                  <a:pt x="3377" y="2761"/>
                  <a:pt x="3129" y="2658"/>
                  <a:pt x="2943" y="2488"/>
                </a:cubicBezTo>
                <a:cubicBezTo>
                  <a:pt x="2758" y="2652"/>
                  <a:pt x="2515" y="2751"/>
                  <a:pt x="2249" y="2751"/>
                </a:cubicBezTo>
                <a:cubicBezTo>
                  <a:pt x="2177" y="2751"/>
                  <a:pt x="2106" y="2744"/>
                  <a:pt x="2038" y="2730"/>
                </a:cubicBezTo>
                <a:cubicBezTo>
                  <a:pt x="1894" y="3137"/>
                  <a:pt x="1505" y="3429"/>
                  <a:pt x="1049" y="3429"/>
                </a:cubicBezTo>
                <a:cubicBezTo>
                  <a:pt x="470" y="3429"/>
                  <a:pt x="0" y="2959"/>
                  <a:pt x="0" y="2380"/>
                </a:cubicBezTo>
                <a:cubicBezTo>
                  <a:pt x="0" y="1801"/>
                  <a:pt x="470" y="1331"/>
                  <a:pt x="1049" y="133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s-MX"/>
          </a:p>
        </p:txBody>
      </p:sp>
      <p:sp>
        <p:nvSpPr>
          <p:cNvPr id="31" name="Freeform 31"/>
          <p:cNvSpPr>
            <a:spLocks/>
          </p:cNvSpPr>
          <p:nvPr/>
        </p:nvSpPr>
        <p:spPr bwMode="auto">
          <a:xfrm>
            <a:off x="0" y="1652588"/>
            <a:ext cx="9142413" cy="3490913"/>
          </a:xfrm>
          <a:custGeom>
            <a:avLst/>
            <a:gdLst>
              <a:gd name="T0" fmla="*/ 20666 w 20998"/>
              <a:gd name="T1" fmla="*/ 771 h 8016"/>
              <a:gd name="T2" fmla="*/ 20684 w 20998"/>
              <a:gd name="T3" fmla="*/ 964 h 8016"/>
              <a:gd name="T4" fmla="*/ 20317 w 20998"/>
              <a:gd name="T5" fmla="*/ 898 h 8016"/>
              <a:gd name="T6" fmla="*/ 19281 w 20998"/>
              <a:gd name="T7" fmla="*/ 1780 h 8016"/>
              <a:gd name="T8" fmla="*/ 19171 w 20998"/>
              <a:gd name="T9" fmla="*/ 1775 h 8016"/>
              <a:gd name="T10" fmla="*/ 18160 w 20998"/>
              <a:gd name="T11" fmla="*/ 2542 h 8016"/>
              <a:gd name="T12" fmla="*/ 17784 w 20998"/>
              <a:gd name="T13" fmla="*/ 2473 h 8016"/>
              <a:gd name="T14" fmla="*/ 16824 w 20998"/>
              <a:gd name="T15" fmla="*/ 3098 h 8016"/>
              <a:gd name="T16" fmla="*/ 16323 w 20998"/>
              <a:gd name="T17" fmla="*/ 2970 h 8016"/>
              <a:gd name="T18" fmla="*/ 15939 w 20998"/>
              <a:gd name="T19" fmla="*/ 3043 h 8016"/>
              <a:gd name="T20" fmla="*/ 14974 w 20998"/>
              <a:gd name="T21" fmla="*/ 2405 h 8016"/>
              <a:gd name="T22" fmla="*/ 14077 w 20998"/>
              <a:gd name="T23" fmla="*/ 2910 h 8016"/>
              <a:gd name="T24" fmla="*/ 13399 w 20998"/>
              <a:gd name="T25" fmla="*/ 2661 h 8016"/>
              <a:gd name="T26" fmla="*/ 12465 w 20998"/>
              <a:gd name="T27" fmla="*/ 3232 h 8016"/>
              <a:gd name="T28" fmla="*/ 12259 w 20998"/>
              <a:gd name="T29" fmla="*/ 3212 h 8016"/>
              <a:gd name="T30" fmla="*/ 11526 w 20998"/>
              <a:gd name="T31" fmla="*/ 3510 h 8016"/>
              <a:gd name="T32" fmla="*/ 10499 w 20998"/>
              <a:gd name="T33" fmla="*/ 2677 h 8016"/>
              <a:gd name="T34" fmla="*/ 9468 w 20998"/>
              <a:gd name="T35" fmla="*/ 3531 h 8016"/>
              <a:gd name="T36" fmla="*/ 8715 w 20998"/>
              <a:gd name="T37" fmla="*/ 3212 h 8016"/>
              <a:gd name="T38" fmla="*/ 8529 w 20998"/>
              <a:gd name="T39" fmla="*/ 3228 h 8016"/>
              <a:gd name="T40" fmla="*/ 7598 w 20998"/>
              <a:gd name="T41" fmla="*/ 2661 h 8016"/>
              <a:gd name="T42" fmla="*/ 6907 w 20998"/>
              <a:gd name="T43" fmla="*/ 2921 h 8016"/>
              <a:gd name="T44" fmla="*/ 6003 w 20998"/>
              <a:gd name="T45" fmla="*/ 2405 h 8016"/>
              <a:gd name="T46" fmla="*/ 5036 w 20998"/>
              <a:gd name="T47" fmla="*/ 3049 h 8016"/>
              <a:gd name="T48" fmla="*/ 4655 w 20998"/>
              <a:gd name="T49" fmla="*/ 2978 h 8016"/>
              <a:gd name="T50" fmla="*/ 4149 w 20998"/>
              <a:gd name="T51" fmla="*/ 3108 h 8016"/>
              <a:gd name="T52" fmla="*/ 3185 w 20998"/>
              <a:gd name="T53" fmla="*/ 2473 h 8016"/>
              <a:gd name="T54" fmla="*/ 2833 w 20998"/>
              <a:gd name="T55" fmla="*/ 2534 h 8016"/>
              <a:gd name="T56" fmla="*/ 1831 w 20998"/>
              <a:gd name="T57" fmla="*/ 1797 h 8016"/>
              <a:gd name="T58" fmla="*/ 1704 w 20998"/>
              <a:gd name="T59" fmla="*/ 1805 h 8016"/>
              <a:gd name="T60" fmla="*/ 666 w 20998"/>
              <a:gd name="T61" fmla="*/ 905 h 8016"/>
              <a:gd name="T62" fmla="*/ 312 w 20998"/>
              <a:gd name="T63" fmla="*/ 966 h 8016"/>
              <a:gd name="T64" fmla="*/ 332 w 20998"/>
              <a:gd name="T65" fmla="*/ 766 h 8016"/>
              <a:gd name="T66" fmla="*/ 0 w 20998"/>
              <a:gd name="T67" fmla="*/ 0 h 8016"/>
              <a:gd name="T68" fmla="*/ 0 w 20998"/>
              <a:gd name="T69" fmla="*/ 8016 h 8016"/>
              <a:gd name="T70" fmla="*/ 20998 w 20998"/>
              <a:gd name="T71" fmla="*/ 8016 h 8016"/>
              <a:gd name="T72" fmla="*/ 20998 w 20998"/>
              <a:gd name="T73" fmla="*/ 5 h 8016"/>
              <a:gd name="T74" fmla="*/ 20666 w 20998"/>
              <a:gd name="T75" fmla="*/ 771 h 8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998" h="8016">
                <a:moveTo>
                  <a:pt x="20666" y="771"/>
                </a:moveTo>
                <a:cubicBezTo>
                  <a:pt x="20666" y="837"/>
                  <a:pt x="20673" y="901"/>
                  <a:pt x="20684" y="964"/>
                </a:cubicBezTo>
                <a:cubicBezTo>
                  <a:pt x="20570" y="921"/>
                  <a:pt x="20446" y="898"/>
                  <a:pt x="20317" y="898"/>
                </a:cubicBezTo>
                <a:cubicBezTo>
                  <a:pt x="19794" y="898"/>
                  <a:pt x="19360" y="1280"/>
                  <a:pt x="19281" y="1780"/>
                </a:cubicBezTo>
                <a:cubicBezTo>
                  <a:pt x="19245" y="1777"/>
                  <a:pt x="19208" y="1775"/>
                  <a:pt x="19171" y="1775"/>
                </a:cubicBezTo>
                <a:cubicBezTo>
                  <a:pt x="18689" y="1775"/>
                  <a:pt x="18283" y="2100"/>
                  <a:pt x="18160" y="2542"/>
                </a:cubicBezTo>
                <a:cubicBezTo>
                  <a:pt x="18043" y="2498"/>
                  <a:pt x="17917" y="2473"/>
                  <a:pt x="17784" y="2473"/>
                </a:cubicBezTo>
                <a:cubicBezTo>
                  <a:pt x="17356" y="2473"/>
                  <a:pt x="16987" y="2730"/>
                  <a:pt x="16824" y="3098"/>
                </a:cubicBezTo>
                <a:cubicBezTo>
                  <a:pt x="16675" y="3016"/>
                  <a:pt x="16505" y="2970"/>
                  <a:pt x="16323" y="2970"/>
                </a:cubicBezTo>
                <a:cubicBezTo>
                  <a:pt x="16187" y="2970"/>
                  <a:pt x="16058" y="2996"/>
                  <a:pt x="15939" y="3043"/>
                </a:cubicBezTo>
                <a:cubicBezTo>
                  <a:pt x="15779" y="2668"/>
                  <a:pt x="15407" y="2405"/>
                  <a:pt x="14974" y="2405"/>
                </a:cubicBezTo>
                <a:cubicBezTo>
                  <a:pt x="14594" y="2405"/>
                  <a:pt x="14261" y="2607"/>
                  <a:pt x="14077" y="2910"/>
                </a:cubicBezTo>
                <a:cubicBezTo>
                  <a:pt x="13894" y="2755"/>
                  <a:pt x="13657" y="2661"/>
                  <a:pt x="13399" y="2661"/>
                </a:cubicBezTo>
                <a:cubicBezTo>
                  <a:pt x="12992" y="2661"/>
                  <a:pt x="12639" y="2893"/>
                  <a:pt x="12465" y="3232"/>
                </a:cubicBezTo>
                <a:cubicBezTo>
                  <a:pt x="12398" y="3219"/>
                  <a:pt x="12329" y="3212"/>
                  <a:pt x="12259" y="3212"/>
                </a:cubicBezTo>
                <a:cubicBezTo>
                  <a:pt x="11973" y="3212"/>
                  <a:pt x="11715" y="3326"/>
                  <a:pt x="11526" y="3510"/>
                </a:cubicBezTo>
                <a:cubicBezTo>
                  <a:pt x="11426" y="3034"/>
                  <a:pt x="11004" y="2677"/>
                  <a:pt x="10499" y="2677"/>
                </a:cubicBezTo>
                <a:cubicBezTo>
                  <a:pt x="9986" y="2677"/>
                  <a:pt x="9560" y="3045"/>
                  <a:pt x="9468" y="3531"/>
                </a:cubicBezTo>
                <a:cubicBezTo>
                  <a:pt x="9278" y="3334"/>
                  <a:pt x="9011" y="3212"/>
                  <a:pt x="8715" y="3212"/>
                </a:cubicBezTo>
                <a:cubicBezTo>
                  <a:pt x="8652" y="3212"/>
                  <a:pt x="8590" y="3217"/>
                  <a:pt x="8529" y="3228"/>
                </a:cubicBezTo>
                <a:cubicBezTo>
                  <a:pt x="8355" y="2891"/>
                  <a:pt x="8003" y="2661"/>
                  <a:pt x="7598" y="2661"/>
                </a:cubicBezTo>
                <a:cubicBezTo>
                  <a:pt x="7333" y="2661"/>
                  <a:pt x="7091" y="2759"/>
                  <a:pt x="6907" y="2921"/>
                </a:cubicBezTo>
                <a:cubicBezTo>
                  <a:pt x="6724" y="2612"/>
                  <a:pt x="6388" y="2405"/>
                  <a:pt x="6003" y="2405"/>
                </a:cubicBezTo>
                <a:cubicBezTo>
                  <a:pt x="5568" y="2405"/>
                  <a:pt x="5194" y="2671"/>
                  <a:pt x="5036" y="3049"/>
                </a:cubicBezTo>
                <a:cubicBezTo>
                  <a:pt x="4918" y="3003"/>
                  <a:pt x="4789" y="2978"/>
                  <a:pt x="4655" y="2978"/>
                </a:cubicBezTo>
                <a:cubicBezTo>
                  <a:pt x="4472" y="2978"/>
                  <a:pt x="4299" y="3025"/>
                  <a:pt x="4149" y="3108"/>
                </a:cubicBezTo>
                <a:cubicBezTo>
                  <a:pt x="3989" y="2735"/>
                  <a:pt x="3618" y="2473"/>
                  <a:pt x="3185" y="2473"/>
                </a:cubicBezTo>
                <a:cubicBezTo>
                  <a:pt x="3062" y="2473"/>
                  <a:pt x="2943" y="2495"/>
                  <a:pt x="2833" y="2534"/>
                </a:cubicBezTo>
                <a:cubicBezTo>
                  <a:pt x="2700" y="2107"/>
                  <a:pt x="2302" y="1797"/>
                  <a:pt x="1831" y="1797"/>
                </a:cubicBezTo>
                <a:cubicBezTo>
                  <a:pt x="1788" y="1797"/>
                  <a:pt x="1746" y="1800"/>
                  <a:pt x="1704" y="1805"/>
                </a:cubicBezTo>
                <a:cubicBezTo>
                  <a:pt x="1632" y="1296"/>
                  <a:pt x="1195" y="905"/>
                  <a:pt x="666" y="905"/>
                </a:cubicBezTo>
                <a:cubicBezTo>
                  <a:pt x="542" y="905"/>
                  <a:pt x="423" y="927"/>
                  <a:pt x="312" y="966"/>
                </a:cubicBezTo>
                <a:cubicBezTo>
                  <a:pt x="325" y="902"/>
                  <a:pt x="332" y="834"/>
                  <a:pt x="332" y="766"/>
                </a:cubicBezTo>
                <a:cubicBezTo>
                  <a:pt x="332" y="464"/>
                  <a:pt x="204" y="192"/>
                  <a:pt x="0" y="0"/>
                </a:cubicBezTo>
                <a:cubicBezTo>
                  <a:pt x="0" y="8016"/>
                  <a:pt x="0" y="8016"/>
                  <a:pt x="0" y="8016"/>
                </a:cubicBezTo>
                <a:cubicBezTo>
                  <a:pt x="20998" y="8016"/>
                  <a:pt x="20998" y="8016"/>
                  <a:pt x="20998" y="8016"/>
                </a:cubicBezTo>
                <a:cubicBezTo>
                  <a:pt x="20998" y="5"/>
                  <a:pt x="20998" y="5"/>
                  <a:pt x="20998" y="5"/>
                </a:cubicBezTo>
                <a:cubicBezTo>
                  <a:pt x="20794" y="197"/>
                  <a:pt x="20666" y="469"/>
                  <a:pt x="20666" y="771"/>
                </a:cubicBezTo>
                <a:close/>
              </a:path>
            </a:pathLst>
          </a:custGeom>
          <a:solidFill>
            <a:srgbClr val="F9F9F9"/>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Text Placeholder 7"/>
          <p:cNvSpPr txBox="1">
            <a:spLocks/>
          </p:cNvSpPr>
          <p:nvPr/>
        </p:nvSpPr>
        <p:spPr>
          <a:xfrm>
            <a:off x="591800" y="3521075"/>
            <a:ext cx="7957227" cy="457200"/>
          </a:xfrm>
          <a:prstGeom prst="rect">
            <a:avLst/>
          </a:prstGeom>
        </p:spPr>
        <p:txBody>
          <a:bodyPr lIns="0" tIns="0" rIns="0" bIns="0" anchor="ctr" anchorCtr="0">
            <a:noAutofit/>
          </a:bodyPr>
          <a:lstStyle>
            <a:lvl1pPr marL="0" indent="0" algn="ctr" rtl="0">
              <a:spcBef>
                <a:spcPts val="0"/>
              </a:spcBef>
              <a:buNone/>
              <a:defRPr sz="3000" b="0" cap="none" spc="0" baseline="0">
                <a:solidFill>
                  <a:schemeClr val="tx2"/>
                </a:solidFill>
                <a:latin typeface="Lato Light" pitchFamily="34" charset="0"/>
                <a:ea typeface="Open Sans Light"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s-MX" sz="3200" b="0" i="0" u="none" strike="noStrike" kern="1200" cap="none" spc="0" normalizeH="0" baseline="0" dirty="0">
                <a:ln>
                  <a:noFill/>
                </a:ln>
                <a:effectLst/>
                <a:uLnTx/>
                <a:uFillTx/>
                <a:latin typeface="Lato Light" pitchFamily="34" charset="0"/>
                <a:ea typeface="Open Sans Light" pitchFamily="34" charset="0"/>
                <a:cs typeface="+mn-cs"/>
              </a:rPr>
              <a:t>Los cambios fiscales para hacer crecer tu empresa en</a:t>
            </a:r>
          </a:p>
        </p:txBody>
      </p:sp>
      <p:grpSp>
        <p:nvGrpSpPr>
          <p:cNvPr id="10" name="Grupo 9">
            <a:extLst>
              <a:ext uri="{FF2B5EF4-FFF2-40B4-BE49-F238E27FC236}">
                <a16:creationId xmlns:a16="http://schemas.microsoft.com/office/drawing/2014/main" xmlns="" id="{6FBF5C15-E7AC-4B22-864D-F7519C212E8F}"/>
              </a:ext>
            </a:extLst>
          </p:cNvPr>
          <p:cNvGrpSpPr/>
          <p:nvPr/>
        </p:nvGrpSpPr>
        <p:grpSpPr>
          <a:xfrm>
            <a:off x="4048125" y="660400"/>
            <a:ext cx="1046163" cy="2151063"/>
            <a:chOff x="4048125" y="660400"/>
            <a:chExt cx="1046163" cy="2151063"/>
          </a:xfrm>
        </p:grpSpPr>
        <p:grpSp>
          <p:nvGrpSpPr>
            <p:cNvPr id="2" name="Group 1"/>
            <p:cNvGrpSpPr/>
            <p:nvPr/>
          </p:nvGrpSpPr>
          <p:grpSpPr>
            <a:xfrm>
              <a:off x="4048125" y="660400"/>
              <a:ext cx="1046163" cy="2151063"/>
              <a:chOff x="4048125" y="660400"/>
              <a:chExt cx="1046163" cy="2151063"/>
            </a:xfrm>
          </p:grpSpPr>
          <p:grpSp>
            <p:nvGrpSpPr>
              <p:cNvPr id="60" name="Group 59"/>
              <p:cNvGrpSpPr/>
              <p:nvPr/>
            </p:nvGrpSpPr>
            <p:grpSpPr>
              <a:xfrm>
                <a:off x="4328741" y="2203315"/>
                <a:ext cx="486519" cy="608148"/>
                <a:chOff x="3215110" y="1690552"/>
                <a:chExt cx="486519" cy="608148"/>
              </a:xfrm>
            </p:grpSpPr>
            <p:sp>
              <p:nvSpPr>
                <p:cNvPr id="55" name="Freeform 16"/>
                <p:cNvSpPr>
                  <a:spLocks/>
                </p:cNvSpPr>
                <p:nvPr/>
              </p:nvSpPr>
              <p:spPr bwMode="auto">
                <a:xfrm>
                  <a:off x="3215110" y="1724105"/>
                  <a:ext cx="97514" cy="574595"/>
                </a:xfrm>
                <a:custGeom>
                  <a:avLst/>
                  <a:gdLst/>
                  <a:ahLst/>
                  <a:cxnLst>
                    <a:cxn ang="0">
                      <a:pos x="0" y="2192"/>
                    </a:cxn>
                    <a:cxn ang="0">
                      <a:pos x="189" y="0"/>
                    </a:cxn>
                    <a:cxn ang="0">
                      <a:pos x="372" y="0"/>
                    </a:cxn>
                    <a:cxn ang="0">
                      <a:pos x="221" y="2192"/>
                    </a:cxn>
                    <a:cxn ang="0">
                      <a:pos x="0" y="2192"/>
                    </a:cxn>
                  </a:cxnLst>
                  <a:rect l="0" t="0" r="r" b="b"/>
                  <a:pathLst>
                    <a:path w="372" h="2192">
                      <a:moveTo>
                        <a:pt x="0" y="2192"/>
                      </a:moveTo>
                      <a:lnTo>
                        <a:pt x="189" y="0"/>
                      </a:lnTo>
                      <a:lnTo>
                        <a:pt x="372" y="0"/>
                      </a:lnTo>
                      <a:lnTo>
                        <a:pt x="221" y="2192"/>
                      </a:lnTo>
                      <a:lnTo>
                        <a:pt x="0" y="2192"/>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91440" tIns="45720" rIns="91440" bIns="45720" numCol="1" anchor="t" anchorCtr="0" compatLnSpc="1">
                  <a:prstTxWarp prst="textNoShape">
                    <a:avLst/>
                  </a:prstTxWarp>
                </a:bodyPr>
                <a:lstStyle/>
                <a:p>
                  <a:endParaRPr lang="ar-SA"/>
                </a:p>
              </p:txBody>
            </p:sp>
            <p:sp>
              <p:nvSpPr>
                <p:cNvPr id="56" name="Freeform 17"/>
                <p:cNvSpPr>
                  <a:spLocks/>
                </p:cNvSpPr>
                <p:nvPr/>
              </p:nvSpPr>
              <p:spPr bwMode="auto">
                <a:xfrm>
                  <a:off x="3585242" y="1690552"/>
                  <a:ext cx="116387" cy="608148"/>
                </a:xfrm>
                <a:custGeom>
                  <a:avLst/>
                  <a:gdLst/>
                  <a:ahLst/>
                  <a:cxnLst>
                    <a:cxn ang="0">
                      <a:pos x="242" y="0"/>
                    </a:cxn>
                    <a:cxn ang="0">
                      <a:pos x="447" y="2320"/>
                    </a:cxn>
                    <a:cxn ang="0">
                      <a:pos x="101" y="2320"/>
                    </a:cxn>
                    <a:cxn ang="0">
                      <a:pos x="0" y="116"/>
                    </a:cxn>
                    <a:cxn ang="0">
                      <a:pos x="106" y="0"/>
                    </a:cxn>
                    <a:cxn ang="0">
                      <a:pos x="242" y="0"/>
                    </a:cxn>
                  </a:cxnLst>
                  <a:rect l="0" t="0" r="r" b="b"/>
                  <a:pathLst>
                    <a:path w="447" h="2320">
                      <a:moveTo>
                        <a:pt x="242" y="0"/>
                      </a:moveTo>
                      <a:lnTo>
                        <a:pt x="447" y="2320"/>
                      </a:lnTo>
                      <a:lnTo>
                        <a:pt x="101" y="2320"/>
                      </a:lnTo>
                      <a:lnTo>
                        <a:pt x="0" y="116"/>
                      </a:lnTo>
                      <a:lnTo>
                        <a:pt x="106" y="0"/>
                      </a:lnTo>
                      <a:lnTo>
                        <a:pt x="242"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91440" tIns="45720" rIns="91440" bIns="45720" numCol="1" anchor="t" anchorCtr="0" compatLnSpc="1">
                  <a:prstTxWarp prst="textNoShape">
                    <a:avLst/>
                  </a:prstTxWarp>
                </a:bodyPr>
                <a:lstStyle/>
                <a:p>
                  <a:endParaRPr lang="ar-SA"/>
                </a:p>
              </p:txBody>
            </p:sp>
            <p:sp>
              <p:nvSpPr>
                <p:cNvPr id="57" name="Freeform 18"/>
                <p:cNvSpPr>
                  <a:spLocks/>
                </p:cNvSpPr>
                <p:nvPr/>
              </p:nvSpPr>
              <p:spPr bwMode="auto">
                <a:xfrm>
                  <a:off x="3520233" y="1783627"/>
                  <a:ext cx="91223" cy="515073"/>
                </a:xfrm>
                <a:custGeom>
                  <a:avLst/>
                  <a:gdLst/>
                  <a:ahLst/>
                  <a:cxnLst>
                    <a:cxn ang="0">
                      <a:pos x="45" y="1711"/>
                    </a:cxn>
                    <a:cxn ang="0">
                      <a:pos x="0" y="0"/>
                    </a:cxn>
                    <a:cxn ang="0">
                      <a:pos x="266" y="0"/>
                    </a:cxn>
                    <a:cxn ang="0">
                      <a:pos x="349" y="1711"/>
                    </a:cxn>
                    <a:cxn ang="0">
                      <a:pos x="45" y="1711"/>
                    </a:cxn>
                  </a:cxnLst>
                  <a:rect l="0" t="0" r="r" b="b"/>
                  <a:pathLst>
                    <a:path w="349" h="1711">
                      <a:moveTo>
                        <a:pt x="45" y="1711"/>
                      </a:moveTo>
                      <a:lnTo>
                        <a:pt x="0" y="0"/>
                      </a:lnTo>
                      <a:lnTo>
                        <a:pt x="266" y="0"/>
                      </a:lnTo>
                      <a:lnTo>
                        <a:pt x="349" y="1711"/>
                      </a:lnTo>
                      <a:lnTo>
                        <a:pt x="45" y="1711"/>
                      </a:ln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100000" b="100000"/>
                  </a:path>
                  <a:tileRect t="-100000" r="-100000"/>
                </a:gradFill>
                <a:ln w="1">
                  <a:noFill/>
                  <a:prstDash val="solid"/>
                  <a:round/>
                  <a:headEnd/>
                  <a:tailEnd/>
                </a:ln>
              </p:spPr>
              <p:txBody>
                <a:bodyPr vert="horz" wrap="square" lIns="91440" tIns="45720" rIns="91440" bIns="45720" numCol="1" anchor="t" anchorCtr="0" compatLnSpc="1">
                  <a:prstTxWarp prst="textNoShape">
                    <a:avLst/>
                  </a:prstTxWarp>
                </a:bodyPr>
                <a:lstStyle/>
                <a:p>
                  <a:endParaRPr lang="ar-SA"/>
                </a:p>
              </p:txBody>
            </p:sp>
            <p:sp>
              <p:nvSpPr>
                <p:cNvPr id="58" name="Freeform 19"/>
                <p:cNvSpPr>
                  <a:spLocks/>
                </p:cNvSpPr>
                <p:nvPr/>
              </p:nvSpPr>
              <p:spPr bwMode="auto">
                <a:xfrm>
                  <a:off x="3374487" y="1849928"/>
                  <a:ext cx="157280" cy="448772"/>
                </a:xfrm>
                <a:custGeom>
                  <a:avLst/>
                  <a:gdLst/>
                  <a:ahLst/>
                  <a:cxnLst>
                    <a:cxn ang="0">
                      <a:pos x="555" y="0"/>
                    </a:cxn>
                    <a:cxn ang="0">
                      <a:pos x="600" y="1711"/>
                    </a:cxn>
                    <a:cxn ang="0">
                      <a:pos x="0" y="1711"/>
                    </a:cxn>
                    <a:cxn ang="0">
                      <a:pos x="41" y="0"/>
                    </a:cxn>
                    <a:cxn ang="0">
                      <a:pos x="555" y="0"/>
                    </a:cxn>
                  </a:cxnLst>
                  <a:rect l="0" t="0" r="r" b="b"/>
                  <a:pathLst>
                    <a:path w="600" h="1711">
                      <a:moveTo>
                        <a:pt x="555" y="0"/>
                      </a:moveTo>
                      <a:lnTo>
                        <a:pt x="600" y="1711"/>
                      </a:lnTo>
                      <a:lnTo>
                        <a:pt x="0" y="1711"/>
                      </a:lnTo>
                      <a:lnTo>
                        <a:pt x="41" y="0"/>
                      </a:lnTo>
                      <a:lnTo>
                        <a:pt x="555"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91440" tIns="45720" rIns="91440" bIns="45720" numCol="1" anchor="t" anchorCtr="0" compatLnSpc="1">
                  <a:prstTxWarp prst="textNoShape">
                    <a:avLst/>
                  </a:prstTxWarp>
                </a:bodyPr>
                <a:lstStyle/>
                <a:p>
                  <a:endParaRPr lang="ar-SA"/>
                </a:p>
              </p:txBody>
            </p:sp>
            <p:sp>
              <p:nvSpPr>
                <p:cNvPr id="59" name="Freeform 20"/>
                <p:cNvSpPr>
                  <a:spLocks/>
                </p:cNvSpPr>
                <p:nvPr/>
              </p:nvSpPr>
              <p:spPr bwMode="auto">
                <a:xfrm>
                  <a:off x="3272779" y="1783627"/>
                  <a:ext cx="112193" cy="515073"/>
                </a:xfrm>
                <a:custGeom>
                  <a:avLst/>
                  <a:gdLst/>
                  <a:ahLst/>
                  <a:cxnLst>
                    <a:cxn ang="0">
                      <a:pos x="386" y="1711"/>
                    </a:cxn>
                    <a:cxn ang="0">
                      <a:pos x="427" y="0"/>
                    </a:cxn>
                    <a:cxn ang="0">
                      <a:pos x="118" y="0"/>
                    </a:cxn>
                    <a:cxn ang="0">
                      <a:pos x="0" y="1711"/>
                    </a:cxn>
                    <a:cxn ang="0">
                      <a:pos x="386" y="1711"/>
                    </a:cxn>
                  </a:cxnLst>
                  <a:rect l="0" t="0" r="r" b="b"/>
                  <a:pathLst>
                    <a:path w="427" h="1711">
                      <a:moveTo>
                        <a:pt x="386" y="1711"/>
                      </a:moveTo>
                      <a:lnTo>
                        <a:pt x="427" y="0"/>
                      </a:lnTo>
                      <a:lnTo>
                        <a:pt x="118" y="0"/>
                      </a:lnTo>
                      <a:lnTo>
                        <a:pt x="0" y="1711"/>
                      </a:lnTo>
                      <a:lnTo>
                        <a:pt x="386" y="1711"/>
                      </a:ln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100000" b="100000"/>
                  </a:path>
                  <a:tileRect t="-100000" r="-100000"/>
                </a:gradFill>
                <a:ln w="1">
                  <a:noFill/>
                  <a:prstDash val="solid"/>
                  <a:round/>
                  <a:headEnd/>
                  <a:tailEnd/>
                </a:ln>
              </p:spPr>
              <p:txBody>
                <a:bodyPr vert="horz" wrap="square" lIns="91440" tIns="45720" rIns="91440" bIns="45720" numCol="1" anchor="t" anchorCtr="0" compatLnSpc="1">
                  <a:prstTxWarp prst="textNoShape">
                    <a:avLst/>
                  </a:prstTxWarp>
                </a:bodyPr>
                <a:lstStyle/>
                <a:p>
                  <a:endParaRPr lang="ar-SA"/>
                </a:p>
              </p:txBody>
            </p:sp>
          </p:grpSp>
          <p:grpSp>
            <p:nvGrpSpPr>
              <p:cNvPr id="78" name="Group 77"/>
              <p:cNvGrpSpPr/>
              <p:nvPr/>
            </p:nvGrpSpPr>
            <p:grpSpPr>
              <a:xfrm>
                <a:off x="4048125" y="660400"/>
                <a:ext cx="1046163" cy="1893888"/>
                <a:chOff x="4048125" y="660400"/>
                <a:chExt cx="1046163" cy="1893888"/>
              </a:xfrm>
            </p:grpSpPr>
            <p:sp>
              <p:nvSpPr>
                <p:cNvPr id="61" name="Freeform 8"/>
                <p:cNvSpPr>
                  <a:spLocks/>
                </p:cNvSpPr>
                <p:nvPr/>
              </p:nvSpPr>
              <p:spPr bwMode="auto">
                <a:xfrm>
                  <a:off x="4048125" y="1368425"/>
                  <a:ext cx="201613" cy="447675"/>
                </a:xfrm>
                <a:custGeom>
                  <a:avLst/>
                  <a:gdLst>
                    <a:gd name="T0" fmla="*/ 0 w 464"/>
                    <a:gd name="T1" fmla="*/ 279 h 1029"/>
                    <a:gd name="T2" fmla="*/ 464 w 464"/>
                    <a:gd name="T3" fmla="*/ 0 h 1029"/>
                    <a:gd name="T4" fmla="*/ 444 w 464"/>
                    <a:gd name="T5" fmla="*/ 641 h 1029"/>
                    <a:gd name="T6" fmla="*/ 319 w 464"/>
                    <a:gd name="T7" fmla="*/ 802 h 1029"/>
                    <a:gd name="T8" fmla="*/ 205 w 464"/>
                    <a:gd name="T9" fmla="*/ 1029 h 1029"/>
                    <a:gd name="T10" fmla="*/ 59 w 464"/>
                    <a:gd name="T11" fmla="*/ 966 h 1029"/>
                    <a:gd name="T12" fmla="*/ 0 w 464"/>
                    <a:gd name="T13" fmla="*/ 279 h 1029"/>
                  </a:gdLst>
                  <a:ahLst/>
                  <a:cxnLst>
                    <a:cxn ang="0">
                      <a:pos x="T0" y="T1"/>
                    </a:cxn>
                    <a:cxn ang="0">
                      <a:pos x="T2" y="T3"/>
                    </a:cxn>
                    <a:cxn ang="0">
                      <a:pos x="T4" y="T5"/>
                    </a:cxn>
                    <a:cxn ang="0">
                      <a:pos x="T6" y="T7"/>
                    </a:cxn>
                    <a:cxn ang="0">
                      <a:pos x="T8" y="T9"/>
                    </a:cxn>
                    <a:cxn ang="0">
                      <a:pos x="T10" y="T11"/>
                    </a:cxn>
                    <a:cxn ang="0">
                      <a:pos x="T12" y="T13"/>
                    </a:cxn>
                  </a:cxnLst>
                  <a:rect l="0" t="0" r="r" b="b"/>
                  <a:pathLst>
                    <a:path w="464" h="1029">
                      <a:moveTo>
                        <a:pt x="0" y="279"/>
                      </a:moveTo>
                      <a:cubicBezTo>
                        <a:pt x="464" y="0"/>
                        <a:pt x="464" y="0"/>
                        <a:pt x="464" y="0"/>
                      </a:cubicBezTo>
                      <a:cubicBezTo>
                        <a:pt x="444" y="641"/>
                        <a:pt x="444" y="641"/>
                        <a:pt x="444" y="641"/>
                      </a:cubicBezTo>
                      <a:cubicBezTo>
                        <a:pt x="444" y="641"/>
                        <a:pt x="379" y="713"/>
                        <a:pt x="319" y="802"/>
                      </a:cubicBezTo>
                      <a:cubicBezTo>
                        <a:pt x="266" y="881"/>
                        <a:pt x="205" y="1029"/>
                        <a:pt x="205" y="1029"/>
                      </a:cubicBezTo>
                      <a:cubicBezTo>
                        <a:pt x="59" y="966"/>
                        <a:pt x="59" y="966"/>
                        <a:pt x="59" y="966"/>
                      </a:cubicBezTo>
                      <a:lnTo>
                        <a:pt x="0" y="2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2" name="Freeform 9"/>
                <p:cNvSpPr>
                  <a:spLocks/>
                </p:cNvSpPr>
                <p:nvPr/>
              </p:nvSpPr>
              <p:spPr bwMode="auto">
                <a:xfrm>
                  <a:off x="4892675" y="1368425"/>
                  <a:ext cx="201613" cy="447675"/>
                </a:xfrm>
                <a:custGeom>
                  <a:avLst/>
                  <a:gdLst>
                    <a:gd name="T0" fmla="*/ 464 w 464"/>
                    <a:gd name="T1" fmla="*/ 279 h 1029"/>
                    <a:gd name="T2" fmla="*/ 0 w 464"/>
                    <a:gd name="T3" fmla="*/ 0 h 1029"/>
                    <a:gd name="T4" fmla="*/ 20 w 464"/>
                    <a:gd name="T5" fmla="*/ 641 h 1029"/>
                    <a:gd name="T6" fmla="*/ 145 w 464"/>
                    <a:gd name="T7" fmla="*/ 802 h 1029"/>
                    <a:gd name="T8" fmla="*/ 259 w 464"/>
                    <a:gd name="T9" fmla="*/ 1029 h 1029"/>
                    <a:gd name="T10" fmla="*/ 405 w 464"/>
                    <a:gd name="T11" fmla="*/ 966 h 1029"/>
                    <a:gd name="T12" fmla="*/ 464 w 464"/>
                    <a:gd name="T13" fmla="*/ 279 h 1029"/>
                  </a:gdLst>
                  <a:ahLst/>
                  <a:cxnLst>
                    <a:cxn ang="0">
                      <a:pos x="T0" y="T1"/>
                    </a:cxn>
                    <a:cxn ang="0">
                      <a:pos x="T2" y="T3"/>
                    </a:cxn>
                    <a:cxn ang="0">
                      <a:pos x="T4" y="T5"/>
                    </a:cxn>
                    <a:cxn ang="0">
                      <a:pos x="T6" y="T7"/>
                    </a:cxn>
                    <a:cxn ang="0">
                      <a:pos x="T8" y="T9"/>
                    </a:cxn>
                    <a:cxn ang="0">
                      <a:pos x="T10" y="T11"/>
                    </a:cxn>
                    <a:cxn ang="0">
                      <a:pos x="T12" y="T13"/>
                    </a:cxn>
                  </a:cxnLst>
                  <a:rect l="0" t="0" r="r" b="b"/>
                  <a:pathLst>
                    <a:path w="464" h="1029">
                      <a:moveTo>
                        <a:pt x="464" y="279"/>
                      </a:moveTo>
                      <a:cubicBezTo>
                        <a:pt x="0" y="0"/>
                        <a:pt x="0" y="0"/>
                        <a:pt x="0" y="0"/>
                      </a:cubicBezTo>
                      <a:cubicBezTo>
                        <a:pt x="20" y="641"/>
                        <a:pt x="20" y="641"/>
                        <a:pt x="20" y="641"/>
                      </a:cubicBezTo>
                      <a:cubicBezTo>
                        <a:pt x="20" y="641"/>
                        <a:pt x="85" y="713"/>
                        <a:pt x="145" y="802"/>
                      </a:cubicBezTo>
                      <a:cubicBezTo>
                        <a:pt x="198" y="881"/>
                        <a:pt x="259" y="1029"/>
                        <a:pt x="259" y="1029"/>
                      </a:cubicBezTo>
                      <a:cubicBezTo>
                        <a:pt x="405" y="966"/>
                        <a:pt x="405" y="966"/>
                        <a:pt x="405" y="966"/>
                      </a:cubicBezTo>
                      <a:lnTo>
                        <a:pt x="464" y="2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3" name="Freeform 10"/>
                <p:cNvSpPr>
                  <a:spLocks/>
                </p:cNvSpPr>
                <p:nvPr/>
              </p:nvSpPr>
              <p:spPr bwMode="auto">
                <a:xfrm>
                  <a:off x="4249738" y="1679575"/>
                  <a:ext cx="322263" cy="106363"/>
                </a:xfrm>
                <a:custGeom>
                  <a:avLst/>
                  <a:gdLst>
                    <a:gd name="T0" fmla="*/ 209 w 738"/>
                    <a:gd name="T1" fmla="*/ 185 h 246"/>
                    <a:gd name="T2" fmla="*/ 738 w 738"/>
                    <a:gd name="T3" fmla="*/ 213 h 246"/>
                    <a:gd name="T4" fmla="*/ 738 w 738"/>
                    <a:gd name="T5" fmla="*/ 102 h 246"/>
                    <a:gd name="T6" fmla="*/ 323 w 738"/>
                    <a:gd name="T7" fmla="*/ 74 h 246"/>
                    <a:gd name="T8" fmla="*/ 21 w 738"/>
                    <a:gd name="T9" fmla="*/ 0 h 246"/>
                    <a:gd name="T10" fmla="*/ 209 w 738"/>
                    <a:gd name="T11" fmla="*/ 185 h 246"/>
                  </a:gdLst>
                  <a:ahLst/>
                  <a:cxnLst>
                    <a:cxn ang="0">
                      <a:pos x="T0" y="T1"/>
                    </a:cxn>
                    <a:cxn ang="0">
                      <a:pos x="T2" y="T3"/>
                    </a:cxn>
                    <a:cxn ang="0">
                      <a:pos x="T4" y="T5"/>
                    </a:cxn>
                    <a:cxn ang="0">
                      <a:pos x="T6" y="T7"/>
                    </a:cxn>
                    <a:cxn ang="0">
                      <a:pos x="T8" y="T9"/>
                    </a:cxn>
                    <a:cxn ang="0">
                      <a:pos x="T10" y="T11"/>
                    </a:cxn>
                  </a:cxnLst>
                  <a:rect l="0" t="0" r="r" b="b"/>
                  <a:pathLst>
                    <a:path w="738" h="246">
                      <a:moveTo>
                        <a:pt x="209" y="185"/>
                      </a:moveTo>
                      <a:cubicBezTo>
                        <a:pt x="416" y="246"/>
                        <a:pt x="738" y="213"/>
                        <a:pt x="738" y="213"/>
                      </a:cubicBezTo>
                      <a:cubicBezTo>
                        <a:pt x="738" y="102"/>
                        <a:pt x="738" y="102"/>
                        <a:pt x="738" y="102"/>
                      </a:cubicBezTo>
                      <a:cubicBezTo>
                        <a:pt x="738" y="102"/>
                        <a:pt x="477" y="91"/>
                        <a:pt x="323" y="74"/>
                      </a:cubicBezTo>
                      <a:cubicBezTo>
                        <a:pt x="142" y="54"/>
                        <a:pt x="21" y="0"/>
                        <a:pt x="21" y="0"/>
                      </a:cubicBezTo>
                      <a:cubicBezTo>
                        <a:pt x="21" y="0"/>
                        <a:pt x="0" y="123"/>
                        <a:pt x="209" y="18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4" name="Freeform 11"/>
                <p:cNvSpPr>
                  <a:spLocks/>
                </p:cNvSpPr>
                <p:nvPr/>
              </p:nvSpPr>
              <p:spPr bwMode="auto">
                <a:xfrm>
                  <a:off x="4572000" y="1679575"/>
                  <a:ext cx="320675" cy="106363"/>
                </a:xfrm>
                <a:custGeom>
                  <a:avLst/>
                  <a:gdLst>
                    <a:gd name="T0" fmla="*/ 529 w 738"/>
                    <a:gd name="T1" fmla="*/ 185 h 246"/>
                    <a:gd name="T2" fmla="*/ 0 w 738"/>
                    <a:gd name="T3" fmla="*/ 213 h 246"/>
                    <a:gd name="T4" fmla="*/ 0 w 738"/>
                    <a:gd name="T5" fmla="*/ 102 h 246"/>
                    <a:gd name="T6" fmla="*/ 415 w 738"/>
                    <a:gd name="T7" fmla="*/ 74 h 246"/>
                    <a:gd name="T8" fmla="*/ 717 w 738"/>
                    <a:gd name="T9" fmla="*/ 0 h 246"/>
                    <a:gd name="T10" fmla="*/ 529 w 738"/>
                    <a:gd name="T11" fmla="*/ 185 h 246"/>
                  </a:gdLst>
                  <a:ahLst/>
                  <a:cxnLst>
                    <a:cxn ang="0">
                      <a:pos x="T0" y="T1"/>
                    </a:cxn>
                    <a:cxn ang="0">
                      <a:pos x="T2" y="T3"/>
                    </a:cxn>
                    <a:cxn ang="0">
                      <a:pos x="T4" y="T5"/>
                    </a:cxn>
                    <a:cxn ang="0">
                      <a:pos x="T6" y="T7"/>
                    </a:cxn>
                    <a:cxn ang="0">
                      <a:pos x="T8" y="T9"/>
                    </a:cxn>
                    <a:cxn ang="0">
                      <a:pos x="T10" y="T11"/>
                    </a:cxn>
                  </a:cxnLst>
                  <a:rect l="0" t="0" r="r" b="b"/>
                  <a:pathLst>
                    <a:path w="738" h="246">
                      <a:moveTo>
                        <a:pt x="529" y="185"/>
                      </a:moveTo>
                      <a:cubicBezTo>
                        <a:pt x="322" y="246"/>
                        <a:pt x="0" y="213"/>
                        <a:pt x="0" y="213"/>
                      </a:cubicBezTo>
                      <a:cubicBezTo>
                        <a:pt x="0" y="102"/>
                        <a:pt x="0" y="102"/>
                        <a:pt x="0" y="102"/>
                      </a:cubicBezTo>
                      <a:cubicBezTo>
                        <a:pt x="0" y="102"/>
                        <a:pt x="261" y="91"/>
                        <a:pt x="415" y="74"/>
                      </a:cubicBezTo>
                      <a:cubicBezTo>
                        <a:pt x="596" y="54"/>
                        <a:pt x="717" y="0"/>
                        <a:pt x="717" y="0"/>
                      </a:cubicBezTo>
                      <a:cubicBezTo>
                        <a:pt x="717" y="0"/>
                        <a:pt x="738" y="123"/>
                        <a:pt x="529" y="185"/>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5" name="Freeform 20"/>
                <p:cNvSpPr>
                  <a:spLocks/>
                </p:cNvSpPr>
                <p:nvPr/>
              </p:nvSpPr>
              <p:spPr bwMode="auto">
                <a:xfrm>
                  <a:off x="4572000" y="1787525"/>
                  <a:ext cx="300038" cy="766763"/>
                </a:xfrm>
                <a:custGeom>
                  <a:avLst/>
                  <a:gdLst>
                    <a:gd name="T0" fmla="*/ 603 w 690"/>
                    <a:gd name="T1" fmla="*/ 908 h 1762"/>
                    <a:gd name="T2" fmla="*/ 485 w 690"/>
                    <a:gd name="T3" fmla="*/ 686 h 1762"/>
                    <a:gd name="T4" fmla="*/ 434 w 690"/>
                    <a:gd name="T5" fmla="*/ 1060 h 1762"/>
                    <a:gd name="T6" fmla="*/ 0 w 690"/>
                    <a:gd name="T7" fmla="*/ 1762 h 1762"/>
                    <a:gd name="T8" fmla="*/ 0 w 690"/>
                    <a:gd name="T9" fmla="*/ 0 h 1762"/>
                    <a:gd name="T10" fmla="*/ 391 w 690"/>
                    <a:gd name="T11" fmla="*/ 0 h 1762"/>
                    <a:gd name="T12" fmla="*/ 608 w 690"/>
                    <a:gd name="T13" fmla="*/ 416 h 1762"/>
                    <a:gd name="T14" fmla="*/ 603 w 690"/>
                    <a:gd name="T15" fmla="*/ 908 h 1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0" h="1762">
                      <a:moveTo>
                        <a:pt x="603" y="908"/>
                      </a:moveTo>
                      <a:cubicBezTo>
                        <a:pt x="485" y="686"/>
                        <a:pt x="485" y="686"/>
                        <a:pt x="485" y="686"/>
                      </a:cubicBezTo>
                      <a:cubicBezTo>
                        <a:pt x="485" y="686"/>
                        <a:pt x="506" y="858"/>
                        <a:pt x="434" y="1060"/>
                      </a:cubicBezTo>
                      <a:cubicBezTo>
                        <a:pt x="343" y="1316"/>
                        <a:pt x="0" y="1762"/>
                        <a:pt x="0" y="1762"/>
                      </a:cubicBezTo>
                      <a:cubicBezTo>
                        <a:pt x="0" y="0"/>
                        <a:pt x="0" y="0"/>
                        <a:pt x="0" y="0"/>
                      </a:cubicBezTo>
                      <a:cubicBezTo>
                        <a:pt x="391" y="0"/>
                        <a:pt x="391" y="0"/>
                        <a:pt x="391" y="0"/>
                      </a:cubicBezTo>
                      <a:cubicBezTo>
                        <a:pt x="391" y="0"/>
                        <a:pt x="541" y="213"/>
                        <a:pt x="608" y="416"/>
                      </a:cubicBezTo>
                      <a:cubicBezTo>
                        <a:pt x="690" y="664"/>
                        <a:pt x="603" y="908"/>
                        <a:pt x="603" y="908"/>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Freeform 21"/>
                <p:cNvSpPr>
                  <a:spLocks/>
                </p:cNvSpPr>
                <p:nvPr/>
              </p:nvSpPr>
              <p:spPr bwMode="auto">
                <a:xfrm>
                  <a:off x="4270375" y="1787525"/>
                  <a:ext cx="301625" cy="766763"/>
                </a:xfrm>
                <a:custGeom>
                  <a:avLst/>
                  <a:gdLst>
                    <a:gd name="T0" fmla="*/ 87 w 690"/>
                    <a:gd name="T1" fmla="*/ 908 h 1762"/>
                    <a:gd name="T2" fmla="*/ 205 w 690"/>
                    <a:gd name="T3" fmla="*/ 686 h 1762"/>
                    <a:gd name="T4" fmla="*/ 256 w 690"/>
                    <a:gd name="T5" fmla="*/ 1060 h 1762"/>
                    <a:gd name="T6" fmla="*/ 690 w 690"/>
                    <a:gd name="T7" fmla="*/ 1762 h 1762"/>
                    <a:gd name="T8" fmla="*/ 690 w 690"/>
                    <a:gd name="T9" fmla="*/ 0 h 1762"/>
                    <a:gd name="T10" fmla="*/ 299 w 690"/>
                    <a:gd name="T11" fmla="*/ 0 h 1762"/>
                    <a:gd name="T12" fmla="*/ 82 w 690"/>
                    <a:gd name="T13" fmla="*/ 416 h 1762"/>
                    <a:gd name="T14" fmla="*/ 87 w 690"/>
                    <a:gd name="T15" fmla="*/ 908 h 1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0" h="1762">
                      <a:moveTo>
                        <a:pt x="87" y="908"/>
                      </a:moveTo>
                      <a:cubicBezTo>
                        <a:pt x="205" y="686"/>
                        <a:pt x="205" y="686"/>
                        <a:pt x="205" y="686"/>
                      </a:cubicBezTo>
                      <a:cubicBezTo>
                        <a:pt x="205" y="686"/>
                        <a:pt x="184" y="858"/>
                        <a:pt x="256" y="1060"/>
                      </a:cubicBezTo>
                      <a:cubicBezTo>
                        <a:pt x="347" y="1316"/>
                        <a:pt x="690" y="1762"/>
                        <a:pt x="690" y="1762"/>
                      </a:cubicBezTo>
                      <a:cubicBezTo>
                        <a:pt x="690" y="0"/>
                        <a:pt x="690" y="0"/>
                        <a:pt x="690" y="0"/>
                      </a:cubicBezTo>
                      <a:cubicBezTo>
                        <a:pt x="299" y="0"/>
                        <a:pt x="299" y="0"/>
                        <a:pt x="299" y="0"/>
                      </a:cubicBezTo>
                      <a:cubicBezTo>
                        <a:pt x="299" y="0"/>
                        <a:pt x="149" y="213"/>
                        <a:pt x="82" y="416"/>
                      </a:cubicBezTo>
                      <a:cubicBezTo>
                        <a:pt x="0" y="664"/>
                        <a:pt x="87" y="908"/>
                        <a:pt x="87" y="90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7" name="Freeform 22"/>
                <p:cNvSpPr>
                  <a:spLocks/>
                </p:cNvSpPr>
                <p:nvPr/>
              </p:nvSpPr>
              <p:spPr bwMode="auto">
                <a:xfrm>
                  <a:off x="4572000" y="1787525"/>
                  <a:ext cx="200025" cy="520700"/>
                </a:xfrm>
                <a:custGeom>
                  <a:avLst/>
                  <a:gdLst>
                    <a:gd name="T0" fmla="*/ 403 w 462"/>
                    <a:gd name="T1" fmla="*/ 616 h 1196"/>
                    <a:gd name="T2" fmla="*/ 325 w 462"/>
                    <a:gd name="T3" fmla="*/ 465 h 1196"/>
                    <a:gd name="T4" fmla="*/ 290 w 462"/>
                    <a:gd name="T5" fmla="*/ 719 h 1196"/>
                    <a:gd name="T6" fmla="*/ 0 w 462"/>
                    <a:gd name="T7" fmla="*/ 1196 h 1196"/>
                    <a:gd name="T8" fmla="*/ 0 w 462"/>
                    <a:gd name="T9" fmla="*/ 0 h 1196"/>
                    <a:gd name="T10" fmla="*/ 262 w 462"/>
                    <a:gd name="T11" fmla="*/ 0 h 1196"/>
                    <a:gd name="T12" fmla="*/ 407 w 462"/>
                    <a:gd name="T13" fmla="*/ 282 h 1196"/>
                    <a:gd name="T14" fmla="*/ 403 w 462"/>
                    <a:gd name="T15" fmla="*/ 616 h 1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2" h="1196">
                      <a:moveTo>
                        <a:pt x="403" y="616"/>
                      </a:moveTo>
                      <a:cubicBezTo>
                        <a:pt x="325" y="465"/>
                        <a:pt x="325" y="465"/>
                        <a:pt x="325" y="465"/>
                      </a:cubicBezTo>
                      <a:cubicBezTo>
                        <a:pt x="325" y="465"/>
                        <a:pt x="339" y="582"/>
                        <a:pt x="290" y="719"/>
                      </a:cubicBezTo>
                      <a:cubicBezTo>
                        <a:pt x="230" y="893"/>
                        <a:pt x="0" y="1196"/>
                        <a:pt x="0" y="1196"/>
                      </a:cubicBezTo>
                      <a:cubicBezTo>
                        <a:pt x="0" y="0"/>
                        <a:pt x="0" y="0"/>
                        <a:pt x="0" y="0"/>
                      </a:cubicBezTo>
                      <a:cubicBezTo>
                        <a:pt x="262" y="0"/>
                        <a:pt x="262" y="0"/>
                        <a:pt x="262" y="0"/>
                      </a:cubicBezTo>
                      <a:cubicBezTo>
                        <a:pt x="262" y="0"/>
                        <a:pt x="362" y="145"/>
                        <a:pt x="407" y="282"/>
                      </a:cubicBezTo>
                      <a:cubicBezTo>
                        <a:pt x="462" y="450"/>
                        <a:pt x="403" y="616"/>
                        <a:pt x="403" y="616"/>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8" name="Freeform 23"/>
                <p:cNvSpPr>
                  <a:spLocks/>
                </p:cNvSpPr>
                <p:nvPr/>
              </p:nvSpPr>
              <p:spPr bwMode="auto">
                <a:xfrm>
                  <a:off x="4370388" y="1787525"/>
                  <a:ext cx="201613" cy="520700"/>
                </a:xfrm>
                <a:custGeom>
                  <a:avLst/>
                  <a:gdLst>
                    <a:gd name="T0" fmla="*/ 59 w 462"/>
                    <a:gd name="T1" fmla="*/ 616 h 1196"/>
                    <a:gd name="T2" fmla="*/ 137 w 462"/>
                    <a:gd name="T3" fmla="*/ 465 h 1196"/>
                    <a:gd name="T4" fmla="*/ 172 w 462"/>
                    <a:gd name="T5" fmla="*/ 719 h 1196"/>
                    <a:gd name="T6" fmla="*/ 462 w 462"/>
                    <a:gd name="T7" fmla="*/ 1196 h 1196"/>
                    <a:gd name="T8" fmla="*/ 462 w 462"/>
                    <a:gd name="T9" fmla="*/ 0 h 1196"/>
                    <a:gd name="T10" fmla="*/ 200 w 462"/>
                    <a:gd name="T11" fmla="*/ 0 h 1196"/>
                    <a:gd name="T12" fmla="*/ 55 w 462"/>
                    <a:gd name="T13" fmla="*/ 282 h 1196"/>
                    <a:gd name="T14" fmla="*/ 59 w 462"/>
                    <a:gd name="T15" fmla="*/ 616 h 1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2" h="1196">
                      <a:moveTo>
                        <a:pt x="59" y="616"/>
                      </a:moveTo>
                      <a:cubicBezTo>
                        <a:pt x="137" y="465"/>
                        <a:pt x="137" y="465"/>
                        <a:pt x="137" y="465"/>
                      </a:cubicBezTo>
                      <a:cubicBezTo>
                        <a:pt x="137" y="465"/>
                        <a:pt x="123" y="582"/>
                        <a:pt x="172" y="719"/>
                      </a:cubicBezTo>
                      <a:cubicBezTo>
                        <a:pt x="232" y="893"/>
                        <a:pt x="462" y="1196"/>
                        <a:pt x="462" y="1196"/>
                      </a:cubicBezTo>
                      <a:cubicBezTo>
                        <a:pt x="462" y="0"/>
                        <a:pt x="462" y="0"/>
                        <a:pt x="462" y="0"/>
                      </a:cubicBezTo>
                      <a:cubicBezTo>
                        <a:pt x="200" y="0"/>
                        <a:pt x="200" y="0"/>
                        <a:pt x="200" y="0"/>
                      </a:cubicBezTo>
                      <a:cubicBezTo>
                        <a:pt x="200" y="0"/>
                        <a:pt x="100" y="145"/>
                        <a:pt x="55" y="282"/>
                      </a:cubicBezTo>
                      <a:cubicBezTo>
                        <a:pt x="0" y="450"/>
                        <a:pt x="59" y="616"/>
                        <a:pt x="59" y="61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9" name="Freeform 26"/>
                <p:cNvSpPr>
                  <a:spLocks/>
                </p:cNvSpPr>
                <p:nvPr/>
              </p:nvSpPr>
              <p:spPr bwMode="auto">
                <a:xfrm>
                  <a:off x="4278313" y="1725613"/>
                  <a:ext cx="293688" cy="109538"/>
                </a:xfrm>
                <a:custGeom>
                  <a:avLst/>
                  <a:gdLst>
                    <a:gd name="T0" fmla="*/ 207 w 674"/>
                    <a:gd name="T1" fmla="*/ 200 h 253"/>
                    <a:gd name="T2" fmla="*/ 674 w 674"/>
                    <a:gd name="T3" fmla="*/ 245 h 253"/>
                    <a:gd name="T4" fmla="*/ 674 w 674"/>
                    <a:gd name="T5" fmla="*/ 102 h 253"/>
                    <a:gd name="T6" fmla="*/ 280 w 674"/>
                    <a:gd name="T7" fmla="*/ 83 h 253"/>
                    <a:gd name="T8" fmla="*/ 0 w 674"/>
                    <a:gd name="T9" fmla="*/ 0 h 253"/>
                    <a:gd name="T10" fmla="*/ 207 w 674"/>
                    <a:gd name="T11" fmla="*/ 200 h 253"/>
                  </a:gdLst>
                  <a:ahLst/>
                  <a:cxnLst>
                    <a:cxn ang="0">
                      <a:pos x="T0" y="T1"/>
                    </a:cxn>
                    <a:cxn ang="0">
                      <a:pos x="T2" y="T3"/>
                    </a:cxn>
                    <a:cxn ang="0">
                      <a:pos x="T4" y="T5"/>
                    </a:cxn>
                    <a:cxn ang="0">
                      <a:pos x="T6" y="T7"/>
                    </a:cxn>
                    <a:cxn ang="0">
                      <a:pos x="T8" y="T9"/>
                    </a:cxn>
                    <a:cxn ang="0">
                      <a:pos x="T10" y="T11"/>
                    </a:cxn>
                  </a:cxnLst>
                  <a:rect l="0" t="0" r="r" b="b"/>
                  <a:pathLst>
                    <a:path w="674" h="253">
                      <a:moveTo>
                        <a:pt x="207" y="200"/>
                      </a:moveTo>
                      <a:cubicBezTo>
                        <a:pt x="405" y="253"/>
                        <a:pt x="674" y="245"/>
                        <a:pt x="674" y="245"/>
                      </a:cubicBezTo>
                      <a:cubicBezTo>
                        <a:pt x="674" y="102"/>
                        <a:pt x="674" y="102"/>
                        <a:pt x="674" y="102"/>
                      </a:cubicBezTo>
                      <a:cubicBezTo>
                        <a:pt x="674" y="102"/>
                        <a:pt x="425" y="100"/>
                        <a:pt x="280" y="83"/>
                      </a:cubicBezTo>
                      <a:cubicBezTo>
                        <a:pt x="110" y="63"/>
                        <a:pt x="0" y="0"/>
                        <a:pt x="0" y="0"/>
                      </a:cubicBezTo>
                      <a:cubicBezTo>
                        <a:pt x="0" y="0"/>
                        <a:pt x="7" y="146"/>
                        <a:pt x="207" y="20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0" name="Freeform 27"/>
                <p:cNvSpPr>
                  <a:spLocks/>
                </p:cNvSpPr>
                <p:nvPr/>
              </p:nvSpPr>
              <p:spPr bwMode="auto">
                <a:xfrm>
                  <a:off x="4572000" y="1725613"/>
                  <a:ext cx="292100" cy="109538"/>
                </a:xfrm>
                <a:custGeom>
                  <a:avLst/>
                  <a:gdLst>
                    <a:gd name="T0" fmla="*/ 467 w 674"/>
                    <a:gd name="T1" fmla="*/ 200 h 253"/>
                    <a:gd name="T2" fmla="*/ 0 w 674"/>
                    <a:gd name="T3" fmla="*/ 245 h 253"/>
                    <a:gd name="T4" fmla="*/ 0 w 674"/>
                    <a:gd name="T5" fmla="*/ 102 h 253"/>
                    <a:gd name="T6" fmla="*/ 394 w 674"/>
                    <a:gd name="T7" fmla="*/ 83 h 253"/>
                    <a:gd name="T8" fmla="*/ 674 w 674"/>
                    <a:gd name="T9" fmla="*/ 0 h 253"/>
                    <a:gd name="T10" fmla="*/ 467 w 674"/>
                    <a:gd name="T11" fmla="*/ 200 h 253"/>
                  </a:gdLst>
                  <a:ahLst/>
                  <a:cxnLst>
                    <a:cxn ang="0">
                      <a:pos x="T0" y="T1"/>
                    </a:cxn>
                    <a:cxn ang="0">
                      <a:pos x="T2" y="T3"/>
                    </a:cxn>
                    <a:cxn ang="0">
                      <a:pos x="T4" y="T5"/>
                    </a:cxn>
                    <a:cxn ang="0">
                      <a:pos x="T6" y="T7"/>
                    </a:cxn>
                    <a:cxn ang="0">
                      <a:pos x="T8" y="T9"/>
                    </a:cxn>
                    <a:cxn ang="0">
                      <a:pos x="T10" y="T11"/>
                    </a:cxn>
                  </a:cxnLst>
                  <a:rect l="0" t="0" r="r" b="b"/>
                  <a:pathLst>
                    <a:path w="674" h="253">
                      <a:moveTo>
                        <a:pt x="467" y="200"/>
                      </a:moveTo>
                      <a:cubicBezTo>
                        <a:pt x="269" y="253"/>
                        <a:pt x="0" y="245"/>
                        <a:pt x="0" y="245"/>
                      </a:cubicBezTo>
                      <a:cubicBezTo>
                        <a:pt x="0" y="102"/>
                        <a:pt x="0" y="102"/>
                        <a:pt x="0" y="102"/>
                      </a:cubicBezTo>
                      <a:cubicBezTo>
                        <a:pt x="0" y="102"/>
                        <a:pt x="249" y="100"/>
                        <a:pt x="394" y="83"/>
                      </a:cubicBezTo>
                      <a:cubicBezTo>
                        <a:pt x="564" y="63"/>
                        <a:pt x="674" y="0"/>
                        <a:pt x="674" y="0"/>
                      </a:cubicBezTo>
                      <a:cubicBezTo>
                        <a:pt x="674" y="0"/>
                        <a:pt x="667" y="146"/>
                        <a:pt x="467" y="20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1" name="Freeform 6"/>
                <p:cNvSpPr>
                  <a:spLocks/>
                </p:cNvSpPr>
                <p:nvPr/>
              </p:nvSpPr>
              <p:spPr bwMode="auto">
                <a:xfrm>
                  <a:off x="4235450" y="660400"/>
                  <a:ext cx="336550" cy="1074738"/>
                </a:xfrm>
                <a:custGeom>
                  <a:avLst/>
                  <a:gdLst>
                    <a:gd name="T0" fmla="*/ 23 w 773"/>
                    <a:gd name="T1" fmla="*/ 1745 h 2468"/>
                    <a:gd name="T2" fmla="*/ 6 w 773"/>
                    <a:gd name="T3" fmla="*/ 1987 h 2468"/>
                    <a:gd name="T4" fmla="*/ 0 w 773"/>
                    <a:gd name="T5" fmla="*/ 2264 h 2468"/>
                    <a:gd name="T6" fmla="*/ 773 w 773"/>
                    <a:gd name="T7" fmla="*/ 2451 h 2468"/>
                    <a:gd name="T8" fmla="*/ 773 w 773"/>
                    <a:gd name="T9" fmla="*/ 0 h 2468"/>
                    <a:gd name="T10" fmla="*/ 194 w 773"/>
                    <a:gd name="T11" fmla="*/ 900 h 2468"/>
                    <a:gd name="T12" fmla="*/ 23 w 773"/>
                    <a:gd name="T13" fmla="*/ 1745 h 2468"/>
                  </a:gdLst>
                  <a:ahLst/>
                  <a:cxnLst>
                    <a:cxn ang="0">
                      <a:pos x="T0" y="T1"/>
                    </a:cxn>
                    <a:cxn ang="0">
                      <a:pos x="T2" y="T3"/>
                    </a:cxn>
                    <a:cxn ang="0">
                      <a:pos x="T4" y="T5"/>
                    </a:cxn>
                    <a:cxn ang="0">
                      <a:pos x="T6" y="T7"/>
                    </a:cxn>
                    <a:cxn ang="0">
                      <a:pos x="T8" y="T9"/>
                    </a:cxn>
                    <a:cxn ang="0">
                      <a:pos x="T10" y="T11"/>
                    </a:cxn>
                    <a:cxn ang="0">
                      <a:pos x="T12" y="T13"/>
                    </a:cxn>
                  </a:cxnLst>
                  <a:rect l="0" t="0" r="r" b="b"/>
                  <a:pathLst>
                    <a:path w="773" h="2468">
                      <a:moveTo>
                        <a:pt x="23" y="1745"/>
                      </a:moveTo>
                      <a:cubicBezTo>
                        <a:pt x="21" y="1786"/>
                        <a:pt x="11" y="1882"/>
                        <a:pt x="6" y="1987"/>
                      </a:cubicBezTo>
                      <a:cubicBezTo>
                        <a:pt x="1" y="2093"/>
                        <a:pt x="0" y="2207"/>
                        <a:pt x="0" y="2264"/>
                      </a:cubicBezTo>
                      <a:cubicBezTo>
                        <a:pt x="0" y="2468"/>
                        <a:pt x="773" y="2451"/>
                        <a:pt x="773" y="2451"/>
                      </a:cubicBezTo>
                      <a:cubicBezTo>
                        <a:pt x="773" y="0"/>
                        <a:pt x="773" y="0"/>
                        <a:pt x="773" y="0"/>
                      </a:cubicBezTo>
                      <a:cubicBezTo>
                        <a:pt x="773" y="0"/>
                        <a:pt x="414" y="245"/>
                        <a:pt x="194" y="900"/>
                      </a:cubicBezTo>
                      <a:cubicBezTo>
                        <a:pt x="85" y="1222"/>
                        <a:pt x="33" y="1557"/>
                        <a:pt x="23" y="174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2" name="Freeform 7"/>
                <p:cNvSpPr>
                  <a:spLocks/>
                </p:cNvSpPr>
                <p:nvPr/>
              </p:nvSpPr>
              <p:spPr bwMode="auto">
                <a:xfrm>
                  <a:off x="4572000" y="660400"/>
                  <a:ext cx="334963" cy="1074738"/>
                </a:xfrm>
                <a:custGeom>
                  <a:avLst/>
                  <a:gdLst>
                    <a:gd name="T0" fmla="*/ 750 w 773"/>
                    <a:gd name="T1" fmla="*/ 1745 h 2468"/>
                    <a:gd name="T2" fmla="*/ 767 w 773"/>
                    <a:gd name="T3" fmla="*/ 1987 h 2468"/>
                    <a:gd name="T4" fmla="*/ 773 w 773"/>
                    <a:gd name="T5" fmla="*/ 2264 h 2468"/>
                    <a:gd name="T6" fmla="*/ 0 w 773"/>
                    <a:gd name="T7" fmla="*/ 2451 h 2468"/>
                    <a:gd name="T8" fmla="*/ 0 w 773"/>
                    <a:gd name="T9" fmla="*/ 0 h 2468"/>
                    <a:gd name="T10" fmla="*/ 579 w 773"/>
                    <a:gd name="T11" fmla="*/ 900 h 2468"/>
                    <a:gd name="T12" fmla="*/ 750 w 773"/>
                    <a:gd name="T13" fmla="*/ 1745 h 2468"/>
                  </a:gdLst>
                  <a:ahLst/>
                  <a:cxnLst>
                    <a:cxn ang="0">
                      <a:pos x="T0" y="T1"/>
                    </a:cxn>
                    <a:cxn ang="0">
                      <a:pos x="T2" y="T3"/>
                    </a:cxn>
                    <a:cxn ang="0">
                      <a:pos x="T4" y="T5"/>
                    </a:cxn>
                    <a:cxn ang="0">
                      <a:pos x="T6" y="T7"/>
                    </a:cxn>
                    <a:cxn ang="0">
                      <a:pos x="T8" y="T9"/>
                    </a:cxn>
                    <a:cxn ang="0">
                      <a:pos x="T10" y="T11"/>
                    </a:cxn>
                    <a:cxn ang="0">
                      <a:pos x="T12" y="T13"/>
                    </a:cxn>
                  </a:cxnLst>
                  <a:rect l="0" t="0" r="r" b="b"/>
                  <a:pathLst>
                    <a:path w="773" h="2468">
                      <a:moveTo>
                        <a:pt x="750" y="1745"/>
                      </a:moveTo>
                      <a:cubicBezTo>
                        <a:pt x="752" y="1786"/>
                        <a:pt x="762" y="1882"/>
                        <a:pt x="767" y="1987"/>
                      </a:cubicBezTo>
                      <a:cubicBezTo>
                        <a:pt x="772" y="2093"/>
                        <a:pt x="773" y="2207"/>
                        <a:pt x="773" y="2264"/>
                      </a:cubicBezTo>
                      <a:cubicBezTo>
                        <a:pt x="773" y="2468"/>
                        <a:pt x="0" y="2451"/>
                        <a:pt x="0" y="2451"/>
                      </a:cubicBezTo>
                      <a:cubicBezTo>
                        <a:pt x="0" y="0"/>
                        <a:pt x="0" y="0"/>
                        <a:pt x="0" y="0"/>
                      </a:cubicBezTo>
                      <a:cubicBezTo>
                        <a:pt x="0" y="0"/>
                        <a:pt x="359" y="245"/>
                        <a:pt x="579" y="900"/>
                      </a:cubicBezTo>
                      <a:cubicBezTo>
                        <a:pt x="688" y="1222"/>
                        <a:pt x="740" y="1557"/>
                        <a:pt x="750" y="17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3" name="Oval 17"/>
                <p:cNvSpPr>
                  <a:spLocks noChangeArrowheads="1"/>
                </p:cNvSpPr>
                <p:nvPr/>
              </p:nvSpPr>
              <p:spPr bwMode="auto">
                <a:xfrm>
                  <a:off x="4435475" y="1114425"/>
                  <a:ext cx="271463" cy="273050"/>
                </a:xfrm>
                <a:prstGeom prst="ellipse">
                  <a:avLst/>
                </a:prstGeom>
                <a:gradFill flip="none" rotWithShape="1">
                  <a:gsLst>
                    <a:gs pos="0">
                      <a:schemeClr val="bg1"/>
                    </a:gs>
                    <a:gs pos="50000">
                      <a:schemeClr val="bg1">
                        <a:lumMod val="85000"/>
                      </a:schemeClr>
                    </a:gs>
                    <a:gs pos="100000">
                      <a:schemeClr val="bg1">
                        <a:lumMod val="75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4" name="Freeform 24"/>
                <p:cNvSpPr>
                  <a:spLocks/>
                </p:cNvSpPr>
                <p:nvPr/>
              </p:nvSpPr>
              <p:spPr bwMode="auto">
                <a:xfrm>
                  <a:off x="4383088" y="855663"/>
                  <a:ext cx="188913" cy="77788"/>
                </a:xfrm>
                <a:custGeom>
                  <a:avLst/>
                  <a:gdLst>
                    <a:gd name="T0" fmla="*/ 56 w 431"/>
                    <a:gd name="T1" fmla="*/ 0 h 178"/>
                    <a:gd name="T2" fmla="*/ 0 w 431"/>
                    <a:gd name="T3" fmla="*/ 101 h 178"/>
                    <a:gd name="T4" fmla="*/ 431 w 431"/>
                    <a:gd name="T5" fmla="*/ 178 h 178"/>
                    <a:gd name="T6" fmla="*/ 431 w 431"/>
                    <a:gd name="T7" fmla="*/ 178 h 178"/>
                    <a:gd name="T8" fmla="*/ 431 w 431"/>
                    <a:gd name="T9" fmla="*/ 56 h 178"/>
                    <a:gd name="T10" fmla="*/ 431 w 431"/>
                    <a:gd name="T11" fmla="*/ 56 h 178"/>
                    <a:gd name="T12" fmla="*/ 56 w 431"/>
                    <a:gd name="T13" fmla="*/ 0 h 178"/>
                  </a:gdLst>
                  <a:ahLst/>
                  <a:cxnLst>
                    <a:cxn ang="0">
                      <a:pos x="T0" y="T1"/>
                    </a:cxn>
                    <a:cxn ang="0">
                      <a:pos x="T2" y="T3"/>
                    </a:cxn>
                    <a:cxn ang="0">
                      <a:pos x="T4" y="T5"/>
                    </a:cxn>
                    <a:cxn ang="0">
                      <a:pos x="T6" y="T7"/>
                    </a:cxn>
                    <a:cxn ang="0">
                      <a:pos x="T8" y="T9"/>
                    </a:cxn>
                    <a:cxn ang="0">
                      <a:pos x="T10" y="T11"/>
                    </a:cxn>
                    <a:cxn ang="0">
                      <a:pos x="T12" y="T13"/>
                    </a:cxn>
                  </a:cxnLst>
                  <a:rect l="0" t="0" r="r" b="b"/>
                  <a:pathLst>
                    <a:path w="431" h="178">
                      <a:moveTo>
                        <a:pt x="56" y="0"/>
                      </a:moveTo>
                      <a:cubicBezTo>
                        <a:pt x="37" y="32"/>
                        <a:pt x="18" y="65"/>
                        <a:pt x="0" y="101"/>
                      </a:cubicBezTo>
                      <a:cubicBezTo>
                        <a:pt x="119" y="149"/>
                        <a:pt x="268" y="178"/>
                        <a:pt x="431" y="178"/>
                      </a:cubicBezTo>
                      <a:cubicBezTo>
                        <a:pt x="431" y="178"/>
                        <a:pt x="431" y="178"/>
                        <a:pt x="431" y="178"/>
                      </a:cubicBezTo>
                      <a:cubicBezTo>
                        <a:pt x="431" y="56"/>
                        <a:pt x="431" y="56"/>
                        <a:pt x="431" y="56"/>
                      </a:cubicBezTo>
                      <a:cubicBezTo>
                        <a:pt x="431" y="56"/>
                        <a:pt x="431" y="56"/>
                        <a:pt x="431" y="56"/>
                      </a:cubicBezTo>
                      <a:cubicBezTo>
                        <a:pt x="293" y="56"/>
                        <a:pt x="164" y="36"/>
                        <a:pt x="5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25"/>
                <p:cNvSpPr>
                  <a:spLocks/>
                </p:cNvSpPr>
                <p:nvPr/>
              </p:nvSpPr>
              <p:spPr bwMode="auto">
                <a:xfrm>
                  <a:off x="4572000" y="855663"/>
                  <a:ext cx="187325" cy="77788"/>
                </a:xfrm>
                <a:custGeom>
                  <a:avLst/>
                  <a:gdLst>
                    <a:gd name="T0" fmla="*/ 0 w 431"/>
                    <a:gd name="T1" fmla="*/ 56 h 178"/>
                    <a:gd name="T2" fmla="*/ 0 w 431"/>
                    <a:gd name="T3" fmla="*/ 178 h 178"/>
                    <a:gd name="T4" fmla="*/ 431 w 431"/>
                    <a:gd name="T5" fmla="*/ 101 h 178"/>
                    <a:gd name="T6" fmla="*/ 375 w 431"/>
                    <a:gd name="T7" fmla="*/ 0 h 178"/>
                    <a:gd name="T8" fmla="*/ 0 w 431"/>
                    <a:gd name="T9" fmla="*/ 56 h 178"/>
                  </a:gdLst>
                  <a:ahLst/>
                  <a:cxnLst>
                    <a:cxn ang="0">
                      <a:pos x="T0" y="T1"/>
                    </a:cxn>
                    <a:cxn ang="0">
                      <a:pos x="T2" y="T3"/>
                    </a:cxn>
                    <a:cxn ang="0">
                      <a:pos x="T4" y="T5"/>
                    </a:cxn>
                    <a:cxn ang="0">
                      <a:pos x="T6" y="T7"/>
                    </a:cxn>
                    <a:cxn ang="0">
                      <a:pos x="T8" y="T9"/>
                    </a:cxn>
                  </a:cxnLst>
                  <a:rect l="0" t="0" r="r" b="b"/>
                  <a:pathLst>
                    <a:path w="431" h="178">
                      <a:moveTo>
                        <a:pt x="0" y="56"/>
                      </a:moveTo>
                      <a:cubicBezTo>
                        <a:pt x="0" y="178"/>
                        <a:pt x="0" y="178"/>
                        <a:pt x="0" y="178"/>
                      </a:cubicBezTo>
                      <a:cubicBezTo>
                        <a:pt x="163" y="178"/>
                        <a:pt x="312" y="149"/>
                        <a:pt x="431" y="101"/>
                      </a:cubicBezTo>
                      <a:cubicBezTo>
                        <a:pt x="413" y="65"/>
                        <a:pt x="394" y="32"/>
                        <a:pt x="375" y="0"/>
                      </a:cubicBezTo>
                      <a:cubicBezTo>
                        <a:pt x="267" y="36"/>
                        <a:pt x="138" y="56"/>
                        <a:pt x="0" y="5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Freeform 18"/>
                <p:cNvSpPr>
                  <a:spLocks/>
                </p:cNvSpPr>
                <p:nvPr/>
              </p:nvSpPr>
              <p:spPr bwMode="auto">
                <a:xfrm>
                  <a:off x="4572000" y="1093788"/>
                  <a:ext cx="155575" cy="312738"/>
                </a:xfrm>
                <a:custGeom>
                  <a:avLst/>
                  <a:gdLst>
                    <a:gd name="T0" fmla="*/ 0 w 359"/>
                    <a:gd name="T1" fmla="*/ 0 h 717"/>
                    <a:gd name="T2" fmla="*/ 0 w 359"/>
                    <a:gd name="T3" fmla="*/ 0 h 717"/>
                    <a:gd name="T4" fmla="*/ 0 w 359"/>
                    <a:gd name="T5" fmla="*/ 62 h 717"/>
                    <a:gd name="T6" fmla="*/ 0 w 359"/>
                    <a:gd name="T7" fmla="*/ 62 h 717"/>
                    <a:gd name="T8" fmla="*/ 296 w 359"/>
                    <a:gd name="T9" fmla="*/ 359 h 717"/>
                    <a:gd name="T10" fmla="*/ 0 w 359"/>
                    <a:gd name="T11" fmla="*/ 655 h 717"/>
                    <a:gd name="T12" fmla="*/ 0 w 359"/>
                    <a:gd name="T13" fmla="*/ 655 h 717"/>
                    <a:gd name="T14" fmla="*/ 0 w 359"/>
                    <a:gd name="T15" fmla="*/ 717 h 717"/>
                    <a:gd name="T16" fmla="*/ 0 w 359"/>
                    <a:gd name="T17" fmla="*/ 717 h 717"/>
                    <a:gd name="T18" fmla="*/ 359 w 359"/>
                    <a:gd name="T19" fmla="*/ 359 h 717"/>
                    <a:gd name="T20" fmla="*/ 0 w 359"/>
                    <a:gd name="T21"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9" h="717">
                      <a:moveTo>
                        <a:pt x="0" y="0"/>
                      </a:moveTo>
                      <a:cubicBezTo>
                        <a:pt x="0" y="0"/>
                        <a:pt x="0" y="0"/>
                        <a:pt x="0" y="0"/>
                      </a:cubicBezTo>
                      <a:cubicBezTo>
                        <a:pt x="0" y="62"/>
                        <a:pt x="0" y="62"/>
                        <a:pt x="0" y="62"/>
                      </a:cubicBezTo>
                      <a:cubicBezTo>
                        <a:pt x="0" y="62"/>
                        <a:pt x="0" y="62"/>
                        <a:pt x="0" y="62"/>
                      </a:cubicBezTo>
                      <a:cubicBezTo>
                        <a:pt x="164" y="62"/>
                        <a:pt x="296" y="195"/>
                        <a:pt x="296" y="359"/>
                      </a:cubicBezTo>
                      <a:cubicBezTo>
                        <a:pt x="296" y="522"/>
                        <a:pt x="164" y="655"/>
                        <a:pt x="0" y="655"/>
                      </a:cubicBezTo>
                      <a:cubicBezTo>
                        <a:pt x="0" y="655"/>
                        <a:pt x="0" y="655"/>
                        <a:pt x="0" y="655"/>
                      </a:cubicBezTo>
                      <a:cubicBezTo>
                        <a:pt x="0" y="717"/>
                        <a:pt x="0" y="717"/>
                        <a:pt x="0" y="717"/>
                      </a:cubicBezTo>
                      <a:cubicBezTo>
                        <a:pt x="0" y="717"/>
                        <a:pt x="0" y="717"/>
                        <a:pt x="0" y="717"/>
                      </a:cubicBezTo>
                      <a:cubicBezTo>
                        <a:pt x="198" y="717"/>
                        <a:pt x="359" y="557"/>
                        <a:pt x="359" y="359"/>
                      </a:cubicBezTo>
                      <a:cubicBezTo>
                        <a:pt x="359" y="161"/>
                        <a:pt x="198" y="0"/>
                        <a:pt x="0" y="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7" name="Freeform 19"/>
                <p:cNvSpPr>
                  <a:spLocks/>
                </p:cNvSpPr>
                <p:nvPr/>
              </p:nvSpPr>
              <p:spPr bwMode="auto">
                <a:xfrm>
                  <a:off x="4414838" y="1093788"/>
                  <a:ext cx="157163" cy="312738"/>
                </a:xfrm>
                <a:custGeom>
                  <a:avLst/>
                  <a:gdLst>
                    <a:gd name="T0" fmla="*/ 359 w 359"/>
                    <a:gd name="T1" fmla="*/ 0 h 717"/>
                    <a:gd name="T2" fmla="*/ 359 w 359"/>
                    <a:gd name="T3" fmla="*/ 0 h 717"/>
                    <a:gd name="T4" fmla="*/ 359 w 359"/>
                    <a:gd name="T5" fmla="*/ 62 h 717"/>
                    <a:gd name="T6" fmla="*/ 359 w 359"/>
                    <a:gd name="T7" fmla="*/ 62 h 717"/>
                    <a:gd name="T8" fmla="*/ 63 w 359"/>
                    <a:gd name="T9" fmla="*/ 359 h 717"/>
                    <a:gd name="T10" fmla="*/ 359 w 359"/>
                    <a:gd name="T11" fmla="*/ 655 h 717"/>
                    <a:gd name="T12" fmla="*/ 359 w 359"/>
                    <a:gd name="T13" fmla="*/ 655 h 717"/>
                    <a:gd name="T14" fmla="*/ 359 w 359"/>
                    <a:gd name="T15" fmla="*/ 717 h 717"/>
                    <a:gd name="T16" fmla="*/ 359 w 359"/>
                    <a:gd name="T17" fmla="*/ 717 h 717"/>
                    <a:gd name="T18" fmla="*/ 0 w 359"/>
                    <a:gd name="T19" fmla="*/ 359 h 717"/>
                    <a:gd name="T20" fmla="*/ 359 w 359"/>
                    <a:gd name="T21"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9" h="717">
                      <a:moveTo>
                        <a:pt x="359" y="0"/>
                      </a:moveTo>
                      <a:cubicBezTo>
                        <a:pt x="359" y="0"/>
                        <a:pt x="359" y="0"/>
                        <a:pt x="359" y="0"/>
                      </a:cubicBezTo>
                      <a:cubicBezTo>
                        <a:pt x="359" y="62"/>
                        <a:pt x="359" y="62"/>
                        <a:pt x="359" y="62"/>
                      </a:cubicBezTo>
                      <a:cubicBezTo>
                        <a:pt x="359" y="62"/>
                        <a:pt x="359" y="62"/>
                        <a:pt x="359" y="62"/>
                      </a:cubicBezTo>
                      <a:cubicBezTo>
                        <a:pt x="195" y="62"/>
                        <a:pt x="63" y="195"/>
                        <a:pt x="63" y="359"/>
                      </a:cubicBezTo>
                      <a:cubicBezTo>
                        <a:pt x="63" y="522"/>
                        <a:pt x="195" y="655"/>
                        <a:pt x="359" y="655"/>
                      </a:cubicBezTo>
                      <a:cubicBezTo>
                        <a:pt x="359" y="655"/>
                        <a:pt x="359" y="655"/>
                        <a:pt x="359" y="655"/>
                      </a:cubicBezTo>
                      <a:cubicBezTo>
                        <a:pt x="359" y="717"/>
                        <a:pt x="359" y="717"/>
                        <a:pt x="359" y="717"/>
                      </a:cubicBezTo>
                      <a:cubicBezTo>
                        <a:pt x="359" y="717"/>
                        <a:pt x="359" y="717"/>
                        <a:pt x="359" y="717"/>
                      </a:cubicBezTo>
                      <a:cubicBezTo>
                        <a:pt x="161" y="717"/>
                        <a:pt x="0" y="557"/>
                        <a:pt x="0" y="359"/>
                      </a:cubicBezTo>
                      <a:cubicBezTo>
                        <a:pt x="0" y="161"/>
                        <a:pt x="161" y="0"/>
                        <a:pt x="359"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grpSp>
        <p:pic>
          <p:nvPicPr>
            <p:cNvPr id="46" name="Imagen 45">
              <a:extLst>
                <a:ext uri="{FF2B5EF4-FFF2-40B4-BE49-F238E27FC236}">
                  <a16:creationId xmlns:a16="http://schemas.microsoft.com/office/drawing/2014/main" xmlns="" id="{8DA2B7D2-42CF-4F95-AC0E-9094D152A2A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5969"/>
            <a:stretch/>
          </p:blipFill>
          <p:spPr>
            <a:xfrm>
              <a:off x="4310012" y="1555837"/>
              <a:ext cx="554088" cy="93075"/>
            </a:xfrm>
            <a:prstGeom prst="rect">
              <a:avLst/>
            </a:prstGeom>
          </p:spPr>
        </p:pic>
      </p:grpSp>
      <p:grpSp>
        <p:nvGrpSpPr>
          <p:cNvPr id="14" name="Grupo 13">
            <a:extLst>
              <a:ext uri="{FF2B5EF4-FFF2-40B4-BE49-F238E27FC236}">
                <a16:creationId xmlns:a16="http://schemas.microsoft.com/office/drawing/2014/main" xmlns="" id="{79DC28E0-E0D6-4B77-A204-F5B5D2CAC752}"/>
              </a:ext>
            </a:extLst>
          </p:cNvPr>
          <p:cNvGrpSpPr/>
          <p:nvPr/>
        </p:nvGrpSpPr>
        <p:grpSpPr>
          <a:xfrm>
            <a:off x="4993481" y="3769548"/>
            <a:ext cx="2237349" cy="457200"/>
            <a:chOff x="4993481" y="3769548"/>
            <a:chExt cx="2237349" cy="457200"/>
          </a:xfrm>
        </p:grpSpPr>
        <p:sp>
          <p:nvSpPr>
            <p:cNvPr id="52" name="Text Placeholder 7">
              <a:extLst>
                <a:ext uri="{FF2B5EF4-FFF2-40B4-BE49-F238E27FC236}">
                  <a16:creationId xmlns:a16="http://schemas.microsoft.com/office/drawing/2014/main" xmlns="" id="{26879954-9395-459C-9280-2ACD923D10D8}"/>
                </a:ext>
              </a:extLst>
            </p:cNvPr>
            <p:cNvSpPr txBox="1">
              <a:spLocks/>
            </p:cNvSpPr>
            <p:nvPr/>
          </p:nvSpPr>
          <p:spPr>
            <a:xfrm>
              <a:off x="4993481" y="3769548"/>
              <a:ext cx="2237349" cy="457200"/>
            </a:xfrm>
            <a:prstGeom prst="rect">
              <a:avLst/>
            </a:prstGeom>
          </p:spPr>
          <p:txBody>
            <a:bodyPr lIns="0" tIns="0" rIns="0" bIns="0" anchor="ctr" anchorCtr="0">
              <a:noAutofit/>
            </a:bodyPr>
            <a:lstStyle>
              <a:lvl1pPr marL="0" indent="0" algn="ctr" rtl="0">
                <a:spcBef>
                  <a:spcPts val="0"/>
                </a:spcBef>
                <a:buNone/>
                <a:defRPr sz="3000" b="0" cap="none" spc="0" baseline="0">
                  <a:solidFill>
                    <a:schemeClr val="tx2"/>
                  </a:solidFill>
                  <a:latin typeface="Lato Light" pitchFamily="34" charset="0"/>
                  <a:ea typeface="Open Sans Light"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s-MX" sz="3200" b="0" i="0" u="none" strike="noStrike" kern="1200" cap="none" spc="0" normalizeH="0" baseline="0" dirty="0">
                  <a:ln>
                    <a:noFill/>
                  </a:ln>
                  <a:effectLst/>
                  <a:uLnTx/>
                  <a:uFillTx/>
                  <a:latin typeface="Lato Light" pitchFamily="34" charset="0"/>
                  <a:ea typeface="Open Sans Light" pitchFamily="34" charset="0"/>
                  <a:cs typeface="+mn-cs"/>
                </a:rPr>
                <a:t>20  8</a:t>
              </a:r>
            </a:p>
          </p:txBody>
        </p:sp>
        <p:pic>
          <p:nvPicPr>
            <p:cNvPr id="11" name="Imagen 10">
              <a:extLst>
                <a:ext uri="{FF2B5EF4-FFF2-40B4-BE49-F238E27FC236}">
                  <a16:creationId xmlns:a16="http://schemas.microsoft.com/office/drawing/2014/main" xmlns="" id="{A5E4C5AA-8C0D-4FFB-8CED-468B9CD2F013}"/>
                </a:ext>
              </a:extLst>
            </p:cNvPr>
            <p:cNvPicPr>
              <a:picLocks noChangeAspect="1"/>
            </p:cNvPicPr>
            <p:nvPr/>
          </p:nvPicPr>
          <p:blipFill>
            <a:blip r:embed="rId3"/>
            <a:stretch>
              <a:fillRect/>
            </a:stretch>
          </p:blipFill>
          <p:spPr>
            <a:xfrm>
              <a:off x="6140709" y="3824275"/>
              <a:ext cx="159872" cy="365140"/>
            </a:xfrm>
            <a:prstGeom prst="rect">
              <a:avLst/>
            </a:prstGeom>
          </p:spPr>
        </p:pic>
      </p:grpSp>
      <p:sp>
        <p:nvSpPr>
          <p:cNvPr id="40" name="Text Placeholder 10">
            <a:extLst>
              <a:ext uri="{FF2B5EF4-FFF2-40B4-BE49-F238E27FC236}">
                <a16:creationId xmlns:a16="http://schemas.microsoft.com/office/drawing/2014/main" xmlns="" id="{6E3DD520-91A2-7B42-B628-B9010C1465F9}"/>
              </a:ext>
            </a:extLst>
          </p:cNvPr>
          <p:cNvSpPr txBox="1">
            <a:spLocks/>
          </p:cNvSpPr>
          <p:nvPr/>
        </p:nvSpPr>
        <p:spPr>
          <a:xfrm>
            <a:off x="593387" y="4321610"/>
            <a:ext cx="7953375" cy="228600"/>
          </a:xfrm>
          <a:prstGeom prst="rect">
            <a:avLst/>
          </a:prstGeom>
        </p:spPr>
        <p:txBody>
          <a:bodyPr lIns="0" tIns="0" rIns="0" bIns="0" anchor="ctr" anchorCtr="0">
            <a:noAutofit/>
          </a:bodyPr>
          <a:lstStyle>
            <a:lvl1pPr marL="0" indent="0" algn="ctr" rtl="0">
              <a:spcBef>
                <a:spcPts val="0"/>
              </a:spcBef>
              <a:buNone/>
              <a:defRPr sz="9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s-MX" sz="2000" b="0" i="0" u="none" strike="noStrike" kern="1200" cap="none" spc="500" normalizeH="0" dirty="0">
                <a:ln>
                  <a:noFill/>
                </a:ln>
                <a:solidFill>
                  <a:schemeClr val="tx1">
                    <a:lumMod val="65000"/>
                    <a:lumOff val="35000"/>
                  </a:schemeClr>
                </a:solidFill>
                <a:effectLst/>
                <a:uLnTx/>
                <a:uFillTx/>
                <a:latin typeface="Lato" pitchFamily="34" charset="0"/>
                <a:ea typeface="+mn-ea"/>
                <a:cs typeface="+mn-cs"/>
              </a:rPr>
              <a:t>¡Comienza bien en manos expertas!</a:t>
            </a:r>
          </a:p>
        </p:txBody>
      </p:sp>
      <p:pic>
        <p:nvPicPr>
          <p:cNvPr id="4" name="Imagen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44374" y="4258740"/>
            <a:ext cx="1018652" cy="678144"/>
          </a:xfrm>
          <a:prstGeom prst="rect">
            <a:avLst/>
          </a:prstGeom>
        </p:spPr>
      </p:pic>
    </p:spTree>
    <p:extLst>
      <p:ext uri="{BB962C8B-B14F-4D97-AF65-F5344CB8AC3E}">
        <p14:creationId xmlns:p14="http://schemas.microsoft.com/office/powerpoint/2010/main" val="4052580079"/>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25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par>
                          <p:cTn id="25" fill="hold">
                            <p:stCondLst>
                              <p:cond delay="2750"/>
                            </p:stCondLst>
                            <p:childTnLst>
                              <p:par>
                                <p:cTn id="26" presetID="10"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childTnLst>
                          </p:cTn>
                        </p:par>
                        <p:par>
                          <p:cTn id="29" fill="hold">
                            <p:stCondLst>
                              <p:cond delay="3250"/>
                            </p:stCondLst>
                            <p:childTnLst>
                              <p:par>
                                <p:cTn id="30" presetID="26"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80">
                                          <p:stCondLst>
                                            <p:cond delay="0"/>
                                          </p:stCondLst>
                                        </p:cTn>
                                        <p:tgtEl>
                                          <p:spTgt spid="14"/>
                                        </p:tgtEl>
                                      </p:cBhvr>
                                    </p:animEffect>
                                    <p:anim calcmode="lin" valueType="num">
                                      <p:cBhvr>
                                        <p:cTn id="33"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8" dur="26">
                                          <p:stCondLst>
                                            <p:cond delay="650"/>
                                          </p:stCondLst>
                                        </p:cTn>
                                        <p:tgtEl>
                                          <p:spTgt spid="14"/>
                                        </p:tgtEl>
                                      </p:cBhvr>
                                      <p:to x="100000" y="60000"/>
                                    </p:animScale>
                                    <p:animScale>
                                      <p:cBhvr>
                                        <p:cTn id="39" dur="166" decel="50000">
                                          <p:stCondLst>
                                            <p:cond delay="676"/>
                                          </p:stCondLst>
                                        </p:cTn>
                                        <p:tgtEl>
                                          <p:spTgt spid="14"/>
                                        </p:tgtEl>
                                      </p:cBhvr>
                                      <p:to x="100000" y="100000"/>
                                    </p:animScale>
                                    <p:animScale>
                                      <p:cBhvr>
                                        <p:cTn id="40" dur="26">
                                          <p:stCondLst>
                                            <p:cond delay="1312"/>
                                          </p:stCondLst>
                                        </p:cTn>
                                        <p:tgtEl>
                                          <p:spTgt spid="14"/>
                                        </p:tgtEl>
                                      </p:cBhvr>
                                      <p:to x="100000" y="80000"/>
                                    </p:animScale>
                                    <p:animScale>
                                      <p:cBhvr>
                                        <p:cTn id="41" dur="166" decel="50000">
                                          <p:stCondLst>
                                            <p:cond delay="1338"/>
                                          </p:stCondLst>
                                        </p:cTn>
                                        <p:tgtEl>
                                          <p:spTgt spid="14"/>
                                        </p:tgtEl>
                                      </p:cBhvr>
                                      <p:to x="100000" y="100000"/>
                                    </p:animScale>
                                    <p:animScale>
                                      <p:cBhvr>
                                        <p:cTn id="42" dur="26">
                                          <p:stCondLst>
                                            <p:cond delay="1642"/>
                                          </p:stCondLst>
                                        </p:cTn>
                                        <p:tgtEl>
                                          <p:spTgt spid="14"/>
                                        </p:tgtEl>
                                      </p:cBhvr>
                                      <p:to x="100000" y="90000"/>
                                    </p:animScale>
                                    <p:animScale>
                                      <p:cBhvr>
                                        <p:cTn id="43" dur="166" decel="50000">
                                          <p:stCondLst>
                                            <p:cond delay="1668"/>
                                          </p:stCondLst>
                                        </p:cTn>
                                        <p:tgtEl>
                                          <p:spTgt spid="14"/>
                                        </p:tgtEl>
                                      </p:cBhvr>
                                      <p:to x="100000" y="100000"/>
                                    </p:animScale>
                                    <p:animScale>
                                      <p:cBhvr>
                                        <p:cTn id="44" dur="26">
                                          <p:stCondLst>
                                            <p:cond delay="1808"/>
                                          </p:stCondLst>
                                        </p:cTn>
                                        <p:tgtEl>
                                          <p:spTgt spid="14"/>
                                        </p:tgtEl>
                                      </p:cBhvr>
                                      <p:to x="100000" y="95000"/>
                                    </p:animScale>
                                    <p:animScale>
                                      <p:cBhvr>
                                        <p:cTn id="45" dur="166" decel="50000">
                                          <p:stCondLst>
                                            <p:cond delay="1834"/>
                                          </p:stCondLst>
                                        </p:cTn>
                                        <p:tgtEl>
                                          <p:spTgt spid="14"/>
                                        </p:tgtEl>
                                      </p:cBhvr>
                                      <p:to x="100000" y="100000"/>
                                    </p:animScale>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p:bldP spid="4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Imagen 42"/>
          <p:cNvPicPr>
            <a:picLocks noChangeAspect="1"/>
          </p:cNvPicPr>
          <p:nvPr/>
        </p:nvPicPr>
        <p:blipFill>
          <a:blip r:embed="rId2"/>
          <a:stretch>
            <a:fillRect/>
          </a:stretch>
        </p:blipFill>
        <p:spPr>
          <a:xfrm>
            <a:off x="1126475" y="358150"/>
            <a:ext cx="6899746" cy="4828451"/>
          </a:xfrm>
          <a:prstGeom prst="rect">
            <a:avLst/>
          </a:prstGeom>
        </p:spPr>
      </p:pic>
      <p:sp>
        <p:nvSpPr>
          <p:cNvPr id="4" name="2 CuadroTexto"/>
          <p:cNvSpPr txBox="1"/>
          <p:nvPr/>
        </p:nvSpPr>
        <p:spPr>
          <a:xfrm>
            <a:off x="3587546" y="-47645"/>
            <a:ext cx="3982064" cy="461665"/>
          </a:xfrm>
          <a:prstGeom prst="rect">
            <a:avLst/>
          </a:prstGeom>
          <a:noFill/>
        </p:spPr>
        <p:txBody>
          <a:bodyPr wrap="square" rtlCol="0">
            <a:spAutoFit/>
          </a:bodyPr>
          <a:lstStyle/>
          <a:p>
            <a:pPr algn="ctr"/>
            <a:r>
              <a:rPr lang="es-MX" sz="1200" b="1" i="1" dirty="0">
                <a:solidFill>
                  <a:schemeClr val="bg1"/>
                </a:solidFill>
              </a:rPr>
              <a:t>Para la Administración Tributaria, la factura es el eje de un ecosistema digital </a:t>
            </a:r>
          </a:p>
        </p:txBody>
      </p:sp>
      <p:sp>
        <p:nvSpPr>
          <p:cNvPr id="5" name="Elipse 4"/>
          <p:cNvSpPr/>
          <p:nvPr/>
        </p:nvSpPr>
        <p:spPr>
          <a:xfrm>
            <a:off x="2254596" y="3019731"/>
            <a:ext cx="108000" cy="108000"/>
          </a:xfrm>
          <a:prstGeom prst="ellipse">
            <a:avLst/>
          </a:prstGeom>
          <a:solidFill>
            <a:schemeClr val="bg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7" name="Elipse 6"/>
          <p:cNvSpPr/>
          <p:nvPr/>
        </p:nvSpPr>
        <p:spPr>
          <a:xfrm>
            <a:off x="2475868" y="2464100"/>
            <a:ext cx="108000" cy="108000"/>
          </a:xfrm>
          <a:prstGeom prst="ellipse">
            <a:avLst/>
          </a:prstGeom>
          <a:solidFill>
            <a:schemeClr val="bg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8" name="Elipse 7"/>
          <p:cNvSpPr/>
          <p:nvPr/>
        </p:nvSpPr>
        <p:spPr>
          <a:xfrm>
            <a:off x="2833406" y="1913914"/>
            <a:ext cx="108000" cy="108000"/>
          </a:xfrm>
          <a:prstGeom prst="ellipse">
            <a:avLst/>
          </a:prstGeom>
          <a:solidFill>
            <a:schemeClr val="bg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9" name="Elipse 8"/>
          <p:cNvSpPr/>
          <p:nvPr/>
        </p:nvSpPr>
        <p:spPr>
          <a:xfrm>
            <a:off x="3239426" y="1531879"/>
            <a:ext cx="108000" cy="108000"/>
          </a:xfrm>
          <a:prstGeom prst="ellipse">
            <a:avLst/>
          </a:prstGeom>
          <a:solidFill>
            <a:schemeClr val="bg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10" name="Elipse 9"/>
          <p:cNvSpPr/>
          <p:nvPr/>
        </p:nvSpPr>
        <p:spPr>
          <a:xfrm>
            <a:off x="3876281" y="1245623"/>
            <a:ext cx="108000" cy="108000"/>
          </a:xfrm>
          <a:prstGeom prst="ellipse">
            <a:avLst/>
          </a:prstGeom>
          <a:solidFill>
            <a:schemeClr val="bg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11" name="Elipse 10"/>
          <p:cNvSpPr/>
          <p:nvPr/>
        </p:nvSpPr>
        <p:spPr>
          <a:xfrm>
            <a:off x="4723977" y="1114654"/>
            <a:ext cx="108000" cy="108000"/>
          </a:xfrm>
          <a:prstGeom prst="ellipse">
            <a:avLst/>
          </a:prstGeom>
          <a:solidFill>
            <a:schemeClr val="bg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12" name="Elipse 11"/>
          <p:cNvSpPr/>
          <p:nvPr/>
        </p:nvSpPr>
        <p:spPr>
          <a:xfrm>
            <a:off x="5719645" y="1298078"/>
            <a:ext cx="108000" cy="108000"/>
          </a:xfrm>
          <a:prstGeom prst="ellipse">
            <a:avLst/>
          </a:prstGeom>
          <a:solidFill>
            <a:schemeClr val="bg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13" name="Elipse 12"/>
          <p:cNvSpPr/>
          <p:nvPr/>
        </p:nvSpPr>
        <p:spPr>
          <a:xfrm>
            <a:off x="6408246" y="1749608"/>
            <a:ext cx="108000" cy="108000"/>
          </a:xfrm>
          <a:prstGeom prst="ellipse">
            <a:avLst/>
          </a:prstGeom>
          <a:solidFill>
            <a:schemeClr val="bg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14" name="Elipse 13"/>
          <p:cNvSpPr/>
          <p:nvPr/>
        </p:nvSpPr>
        <p:spPr>
          <a:xfrm>
            <a:off x="6986123" y="2671835"/>
            <a:ext cx="108000" cy="108000"/>
          </a:xfrm>
          <a:prstGeom prst="ellipse">
            <a:avLst/>
          </a:prstGeom>
          <a:solidFill>
            <a:schemeClr val="bg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23" name="Arco 22"/>
          <p:cNvSpPr/>
          <p:nvPr/>
        </p:nvSpPr>
        <p:spPr>
          <a:xfrm>
            <a:off x="2419694" y="1316292"/>
            <a:ext cx="4644000" cy="4644000"/>
          </a:xfrm>
          <a:prstGeom prst="arc">
            <a:avLst>
              <a:gd name="adj1" fmla="val 10987310"/>
              <a:gd name="adj2" fmla="val 20362225"/>
            </a:avLst>
          </a:prstGeom>
          <a:ln w="76200">
            <a:solidFill>
              <a:schemeClr val="bg1">
                <a:alpha val="76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419" sz="1013"/>
          </a:p>
        </p:txBody>
      </p:sp>
      <p:sp>
        <p:nvSpPr>
          <p:cNvPr id="24" name="Rectángulo 23"/>
          <p:cNvSpPr/>
          <p:nvPr/>
        </p:nvSpPr>
        <p:spPr>
          <a:xfrm>
            <a:off x="1188642" y="3019731"/>
            <a:ext cx="1008857" cy="453409"/>
          </a:xfrm>
          <a:prstGeom prst="rect">
            <a:avLst/>
          </a:prstGeom>
          <a:solidFill>
            <a:schemeClr val="bg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26" name="Rectángulo 25"/>
          <p:cNvSpPr/>
          <p:nvPr/>
        </p:nvSpPr>
        <p:spPr>
          <a:xfrm>
            <a:off x="1228825" y="2333841"/>
            <a:ext cx="1128249" cy="519949"/>
          </a:xfrm>
          <a:prstGeom prst="rect">
            <a:avLst/>
          </a:prstGeom>
          <a:solidFill>
            <a:schemeClr val="bg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27" name="Rectángulo 26"/>
          <p:cNvSpPr/>
          <p:nvPr/>
        </p:nvSpPr>
        <p:spPr>
          <a:xfrm>
            <a:off x="1593935" y="1715052"/>
            <a:ext cx="1088727" cy="505726"/>
          </a:xfrm>
          <a:prstGeom prst="rect">
            <a:avLst/>
          </a:prstGeom>
          <a:solidFill>
            <a:schemeClr val="bg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28" name="Rectángulo 27"/>
          <p:cNvSpPr/>
          <p:nvPr/>
        </p:nvSpPr>
        <p:spPr>
          <a:xfrm>
            <a:off x="6983354" y="2179649"/>
            <a:ext cx="1008857" cy="466636"/>
          </a:xfrm>
          <a:prstGeom prst="rect">
            <a:avLst/>
          </a:prstGeom>
          <a:solidFill>
            <a:schemeClr val="bg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29" name="Rectángulo 28"/>
          <p:cNvSpPr/>
          <p:nvPr/>
        </p:nvSpPr>
        <p:spPr>
          <a:xfrm>
            <a:off x="3389569" y="672473"/>
            <a:ext cx="1008857" cy="504767"/>
          </a:xfrm>
          <a:prstGeom prst="rect">
            <a:avLst/>
          </a:prstGeom>
          <a:solidFill>
            <a:schemeClr val="bg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30" name="Rectángulo 29"/>
          <p:cNvSpPr/>
          <p:nvPr/>
        </p:nvSpPr>
        <p:spPr>
          <a:xfrm>
            <a:off x="4488736" y="542315"/>
            <a:ext cx="1165577" cy="493918"/>
          </a:xfrm>
          <a:prstGeom prst="rect">
            <a:avLst/>
          </a:prstGeom>
          <a:solidFill>
            <a:schemeClr val="bg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31" name="Rectángulo 30"/>
          <p:cNvSpPr/>
          <p:nvPr/>
        </p:nvSpPr>
        <p:spPr>
          <a:xfrm>
            <a:off x="6576223" y="1515739"/>
            <a:ext cx="1008857" cy="486659"/>
          </a:xfrm>
          <a:prstGeom prst="rect">
            <a:avLst/>
          </a:prstGeom>
          <a:solidFill>
            <a:schemeClr val="bg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32" name="Rectángulo 31"/>
          <p:cNvSpPr/>
          <p:nvPr/>
        </p:nvSpPr>
        <p:spPr>
          <a:xfrm>
            <a:off x="5773601" y="731204"/>
            <a:ext cx="1616076" cy="566875"/>
          </a:xfrm>
          <a:prstGeom prst="rect">
            <a:avLst/>
          </a:prstGeom>
          <a:solidFill>
            <a:schemeClr val="bg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25" name="CuadroTexto 24"/>
          <p:cNvSpPr txBox="1"/>
          <p:nvPr/>
        </p:nvSpPr>
        <p:spPr>
          <a:xfrm>
            <a:off x="1212445" y="3034530"/>
            <a:ext cx="978743" cy="404085"/>
          </a:xfrm>
          <a:prstGeom prst="rect">
            <a:avLst/>
          </a:prstGeom>
          <a:noFill/>
        </p:spPr>
        <p:txBody>
          <a:bodyPr wrap="square" rtlCol="0">
            <a:spAutoFit/>
          </a:bodyPr>
          <a:lstStyle/>
          <a:p>
            <a:r>
              <a:rPr lang="es-MX" sz="1013" b="1" dirty="0"/>
              <a:t>Buzón Tributario</a:t>
            </a:r>
            <a:endParaRPr lang="es-419" sz="1013" b="1" dirty="0"/>
          </a:p>
        </p:txBody>
      </p:sp>
      <p:sp>
        <p:nvSpPr>
          <p:cNvPr id="34" name="CuadroTexto 33"/>
          <p:cNvSpPr txBox="1"/>
          <p:nvPr/>
        </p:nvSpPr>
        <p:spPr>
          <a:xfrm>
            <a:off x="1271669" y="2349950"/>
            <a:ext cx="1105815" cy="404085"/>
          </a:xfrm>
          <a:prstGeom prst="rect">
            <a:avLst/>
          </a:prstGeom>
          <a:noFill/>
        </p:spPr>
        <p:txBody>
          <a:bodyPr wrap="square" rtlCol="0">
            <a:spAutoFit/>
          </a:bodyPr>
          <a:lstStyle/>
          <a:p>
            <a:r>
              <a:rPr lang="es-MX" sz="1013" b="1" dirty="0"/>
              <a:t>Contabilidad electrónica</a:t>
            </a:r>
            <a:endParaRPr lang="es-419" sz="1013" b="1" dirty="0"/>
          </a:p>
        </p:txBody>
      </p:sp>
      <p:sp>
        <p:nvSpPr>
          <p:cNvPr id="35" name="CuadroTexto 34"/>
          <p:cNvSpPr txBox="1"/>
          <p:nvPr/>
        </p:nvSpPr>
        <p:spPr>
          <a:xfrm>
            <a:off x="1613396" y="1690017"/>
            <a:ext cx="1105815" cy="404085"/>
          </a:xfrm>
          <a:prstGeom prst="rect">
            <a:avLst/>
          </a:prstGeom>
          <a:noFill/>
        </p:spPr>
        <p:txBody>
          <a:bodyPr wrap="square" rtlCol="0">
            <a:spAutoFit/>
          </a:bodyPr>
          <a:lstStyle/>
          <a:p>
            <a:r>
              <a:rPr lang="es-MX" sz="1013" b="1" dirty="0"/>
              <a:t>Control de obligaciones</a:t>
            </a:r>
            <a:endParaRPr lang="es-419" sz="1013" b="1" dirty="0"/>
          </a:p>
        </p:txBody>
      </p:sp>
      <p:sp>
        <p:nvSpPr>
          <p:cNvPr id="36" name="CuadroTexto 35"/>
          <p:cNvSpPr txBox="1"/>
          <p:nvPr/>
        </p:nvSpPr>
        <p:spPr>
          <a:xfrm>
            <a:off x="6948455" y="2155449"/>
            <a:ext cx="1105815" cy="404085"/>
          </a:xfrm>
          <a:prstGeom prst="rect">
            <a:avLst/>
          </a:prstGeom>
          <a:noFill/>
        </p:spPr>
        <p:txBody>
          <a:bodyPr wrap="square" rtlCol="0">
            <a:spAutoFit/>
          </a:bodyPr>
          <a:lstStyle/>
          <a:p>
            <a:r>
              <a:rPr lang="es-MX" sz="1013" b="1" dirty="0"/>
              <a:t>Modelos de riesgo</a:t>
            </a:r>
            <a:endParaRPr lang="es-419" sz="1013" b="1" dirty="0"/>
          </a:p>
        </p:txBody>
      </p:sp>
      <p:sp>
        <p:nvSpPr>
          <p:cNvPr id="37" name="CuadroTexto 36"/>
          <p:cNvSpPr txBox="1"/>
          <p:nvPr/>
        </p:nvSpPr>
        <p:spPr>
          <a:xfrm>
            <a:off x="3398273" y="678054"/>
            <a:ext cx="1105815" cy="404085"/>
          </a:xfrm>
          <a:prstGeom prst="rect">
            <a:avLst/>
          </a:prstGeom>
          <a:noFill/>
        </p:spPr>
        <p:txBody>
          <a:bodyPr wrap="square" rtlCol="0">
            <a:spAutoFit/>
          </a:bodyPr>
          <a:lstStyle/>
          <a:p>
            <a:r>
              <a:rPr lang="es-MX" sz="1013" b="1" dirty="0"/>
              <a:t>Declaración </a:t>
            </a:r>
            <a:r>
              <a:rPr lang="es-MX" sz="1013" b="1" dirty="0" err="1"/>
              <a:t>prellenada</a:t>
            </a:r>
            <a:endParaRPr lang="es-419" sz="1013" b="1" dirty="0"/>
          </a:p>
        </p:txBody>
      </p:sp>
      <p:sp>
        <p:nvSpPr>
          <p:cNvPr id="38" name="CuadroTexto 37"/>
          <p:cNvSpPr txBox="1"/>
          <p:nvPr/>
        </p:nvSpPr>
        <p:spPr>
          <a:xfrm>
            <a:off x="4468480" y="536787"/>
            <a:ext cx="1297460" cy="404085"/>
          </a:xfrm>
          <a:prstGeom prst="rect">
            <a:avLst/>
          </a:prstGeom>
          <a:noFill/>
        </p:spPr>
        <p:txBody>
          <a:bodyPr wrap="square" rtlCol="0">
            <a:spAutoFit/>
          </a:bodyPr>
          <a:lstStyle/>
          <a:p>
            <a:r>
              <a:rPr lang="es-MX" sz="1013" b="1" dirty="0"/>
              <a:t>Padrón de contribuyentes</a:t>
            </a:r>
            <a:endParaRPr lang="es-419" sz="1013" b="1" dirty="0"/>
          </a:p>
        </p:txBody>
      </p:sp>
      <p:sp>
        <p:nvSpPr>
          <p:cNvPr id="39" name="CuadroTexto 38"/>
          <p:cNvSpPr txBox="1"/>
          <p:nvPr/>
        </p:nvSpPr>
        <p:spPr>
          <a:xfrm>
            <a:off x="6545476" y="1515740"/>
            <a:ext cx="1097293" cy="404085"/>
          </a:xfrm>
          <a:prstGeom prst="rect">
            <a:avLst/>
          </a:prstGeom>
          <a:noFill/>
        </p:spPr>
        <p:txBody>
          <a:bodyPr wrap="square" rtlCol="0">
            <a:spAutoFit/>
          </a:bodyPr>
          <a:lstStyle/>
          <a:p>
            <a:r>
              <a:rPr lang="es-MX" sz="1013" b="1" dirty="0"/>
              <a:t>Auditorias electrónicas</a:t>
            </a:r>
            <a:endParaRPr lang="es-419" sz="1013" b="1" dirty="0"/>
          </a:p>
        </p:txBody>
      </p:sp>
      <p:sp>
        <p:nvSpPr>
          <p:cNvPr id="40" name="CuadroTexto 39"/>
          <p:cNvSpPr txBox="1"/>
          <p:nvPr/>
        </p:nvSpPr>
        <p:spPr>
          <a:xfrm>
            <a:off x="5740416" y="724490"/>
            <a:ext cx="1718011" cy="404085"/>
          </a:xfrm>
          <a:prstGeom prst="rect">
            <a:avLst/>
          </a:prstGeom>
          <a:noFill/>
        </p:spPr>
        <p:txBody>
          <a:bodyPr wrap="square" rtlCol="0">
            <a:spAutoFit/>
          </a:bodyPr>
          <a:lstStyle/>
          <a:p>
            <a:r>
              <a:rPr lang="es-MX" sz="1013" b="1" dirty="0"/>
              <a:t>Uso en operaciones de comercio exterior</a:t>
            </a:r>
            <a:endParaRPr lang="es-419" sz="1013" b="1" dirty="0"/>
          </a:p>
        </p:txBody>
      </p:sp>
      <p:sp>
        <p:nvSpPr>
          <p:cNvPr id="41" name="Rectángulo 40"/>
          <p:cNvSpPr/>
          <p:nvPr/>
        </p:nvSpPr>
        <p:spPr>
          <a:xfrm>
            <a:off x="1519261" y="965004"/>
            <a:ext cx="1726976" cy="566875"/>
          </a:xfrm>
          <a:prstGeom prst="rect">
            <a:avLst/>
          </a:prstGeom>
          <a:solidFill>
            <a:schemeClr val="bg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42" name="CuadroTexto 41"/>
          <p:cNvSpPr txBox="1"/>
          <p:nvPr/>
        </p:nvSpPr>
        <p:spPr>
          <a:xfrm>
            <a:off x="1495102" y="1013682"/>
            <a:ext cx="1852325" cy="484748"/>
          </a:xfrm>
          <a:prstGeom prst="rect">
            <a:avLst/>
          </a:prstGeom>
          <a:noFill/>
        </p:spPr>
        <p:txBody>
          <a:bodyPr wrap="square" rtlCol="0">
            <a:spAutoFit/>
          </a:bodyPr>
          <a:lstStyle/>
          <a:p>
            <a:r>
              <a:rPr lang="es-MX" sz="1275" b="1" dirty="0"/>
              <a:t>Determinación de pagos provisionales ISR - IVA</a:t>
            </a:r>
            <a:endParaRPr lang="es-419" sz="1275" b="1" dirty="0"/>
          </a:p>
        </p:txBody>
      </p:sp>
      <p:pic>
        <p:nvPicPr>
          <p:cNvPr id="45" name="Imagen 106" descr="sombra.png"/>
          <p:cNvPicPr>
            <a:picLocks noChangeAspect="1"/>
          </p:cNvPicPr>
          <p:nvPr/>
        </p:nvPicPr>
        <p:blipFill>
          <a:blip r:embed="rId3" cstate="email">
            <a:alphaModFix amt="83000"/>
            <a:extLst>
              <a:ext uri="{28A0092B-C50C-407E-A947-70E740481C1C}">
                <a14:useLocalDpi xmlns:a14="http://schemas.microsoft.com/office/drawing/2010/main"/>
              </a:ext>
            </a:extLst>
          </a:blip>
          <a:stretch>
            <a:fillRect/>
          </a:stretch>
        </p:blipFill>
        <p:spPr>
          <a:xfrm>
            <a:off x="964933" y="271720"/>
            <a:ext cx="7047000" cy="658868"/>
          </a:xfrm>
          <a:prstGeom prst="rect">
            <a:avLst/>
          </a:prstGeom>
        </p:spPr>
      </p:pic>
      <p:sp>
        <p:nvSpPr>
          <p:cNvPr id="46" name="Rectángulo 45"/>
          <p:cNvSpPr/>
          <p:nvPr/>
        </p:nvSpPr>
        <p:spPr>
          <a:xfrm>
            <a:off x="5008419" y="3386960"/>
            <a:ext cx="2519534" cy="1489529"/>
          </a:xfrm>
          <a:prstGeom prst="rect">
            <a:avLst/>
          </a:prstGeom>
          <a:solidFill>
            <a:schemeClr val="bg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33" name="CuadroTexto 32"/>
          <p:cNvSpPr txBox="1"/>
          <p:nvPr/>
        </p:nvSpPr>
        <p:spPr>
          <a:xfrm>
            <a:off x="5053550" y="3434682"/>
            <a:ext cx="2252045" cy="871713"/>
          </a:xfrm>
          <a:prstGeom prst="rect">
            <a:avLst/>
          </a:prstGeom>
          <a:noFill/>
        </p:spPr>
        <p:txBody>
          <a:bodyPr wrap="square" rtlCol="0">
            <a:spAutoFit/>
          </a:bodyPr>
          <a:lstStyle/>
          <a:p>
            <a:pPr algn="just"/>
            <a:r>
              <a:rPr lang="es-MX" sz="1013" b="1" dirty="0"/>
              <a:t>Uso del dato para ofrecer mejores servicios, mejorar el control y facilitar el desarrollo, automatización  e integración de procesos en las empresas mexicanas.</a:t>
            </a:r>
            <a:endParaRPr lang="es-419" sz="1013" b="1" dirty="0"/>
          </a:p>
        </p:txBody>
      </p:sp>
    </p:spTree>
    <p:extLst>
      <p:ext uri="{BB962C8B-B14F-4D97-AF65-F5344CB8AC3E}">
        <p14:creationId xmlns:p14="http://schemas.microsoft.com/office/powerpoint/2010/main" val="24835749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p:cNvPicPr>
            <a:picLocks noChangeAspect="1"/>
          </p:cNvPicPr>
          <p:nvPr/>
        </p:nvPicPr>
        <p:blipFill>
          <a:blip r:embed="rId3"/>
          <a:stretch>
            <a:fillRect/>
          </a:stretch>
        </p:blipFill>
        <p:spPr>
          <a:xfrm>
            <a:off x="1380473" y="1485754"/>
            <a:ext cx="6369348" cy="3406436"/>
          </a:xfrm>
          <a:prstGeom prst="rect">
            <a:avLst/>
          </a:prstGeom>
        </p:spPr>
      </p:pic>
      <p:graphicFrame>
        <p:nvGraphicFramePr>
          <p:cNvPr id="6" name="Tabla 5"/>
          <p:cNvGraphicFramePr>
            <a:graphicFrameLocks noGrp="1"/>
          </p:cNvGraphicFramePr>
          <p:nvPr>
            <p:extLst/>
          </p:nvPr>
        </p:nvGraphicFramePr>
        <p:xfrm>
          <a:off x="1439725" y="537777"/>
          <a:ext cx="6061304" cy="394869"/>
        </p:xfrm>
        <a:graphic>
          <a:graphicData uri="http://schemas.openxmlformats.org/drawingml/2006/table">
            <a:tbl>
              <a:tblPr>
                <a:tableStyleId>{EB9631B5-78F2-41C9-869B-9F39066F8104}</a:tableStyleId>
              </a:tblPr>
              <a:tblGrid>
                <a:gridCol w="1035792">
                  <a:extLst>
                    <a:ext uri="{9D8B030D-6E8A-4147-A177-3AD203B41FA5}">
                      <a16:colId xmlns:a16="http://schemas.microsoft.com/office/drawing/2014/main" xmlns="" val="818393881"/>
                    </a:ext>
                  </a:extLst>
                </a:gridCol>
                <a:gridCol w="1035792">
                  <a:extLst>
                    <a:ext uri="{9D8B030D-6E8A-4147-A177-3AD203B41FA5}">
                      <a16:colId xmlns:a16="http://schemas.microsoft.com/office/drawing/2014/main" xmlns="" val="814102847"/>
                    </a:ext>
                  </a:extLst>
                </a:gridCol>
                <a:gridCol w="997430">
                  <a:extLst>
                    <a:ext uri="{9D8B030D-6E8A-4147-A177-3AD203B41FA5}">
                      <a16:colId xmlns:a16="http://schemas.microsoft.com/office/drawing/2014/main" xmlns="" val="1957995899"/>
                    </a:ext>
                  </a:extLst>
                </a:gridCol>
                <a:gridCol w="997430">
                  <a:extLst>
                    <a:ext uri="{9D8B030D-6E8A-4147-A177-3AD203B41FA5}">
                      <a16:colId xmlns:a16="http://schemas.microsoft.com/office/drawing/2014/main" xmlns="" val="4001614666"/>
                    </a:ext>
                  </a:extLst>
                </a:gridCol>
                <a:gridCol w="997430">
                  <a:extLst>
                    <a:ext uri="{9D8B030D-6E8A-4147-A177-3AD203B41FA5}">
                      <a16:colId xmlns:a16="http://schemas.microsoft.com/office/drawing/2014/main" xmlns="" val="1054060568"/>
                    </a:ext>
                  </a:extLst>
                </a:gridCol>
                <a:gridCol w="997430">
                  <a:extLst>
                    <a:ext uri="{9D8B030D-6E8A-4147-A177-3AD203B41FA5}">
                      <a16:colId xmlns:a16="http://schemas.microsoft.com/office/drawing/2014/main" xmlns="" val="1364622146"/>
                    </a:ext>
                  </a:extLst>
                </a:gridCol>
              </a:tblGrid>
              <a:tr h="160140">
                <a:tc>
                  <a:txBody>
                    <a:bodyPr/>
                    <a:lstStyle/>
                    <a:p>
                      <a:pPr algn="ctr" fontAlgn="ctr"/>
                      <a:r>
                        <a:rPr lang="es-MX" sz="900" b="1" i="1" u="none" strike="noStrike" dirty="0">
                          <a:effectLst/>
                        </a:rPr>
                        <a:t>Mes</a:t>
                      </a:r>
                      <a:endParaRPr lang="es-MX" sz="900" b="1" i="1" u="none" strike="noStrike" dirty="0">
                        <a:solidFill>
                          <a:srgbClr val="FFFFFF"/>
                        </a:solidFill>
                        <a:effectLst/>
                        <a:latin typeface="Soberana Sans" panose="02000000000000000000" pitchFamily="50" charset="0"/>
                      </a:endParaRPr>
                    </a:p>
                  </a:txBody>
                  <a:tcPr marL="6481" marR="6481" marT="5879" marB="0"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b"/>
                      <a:r>
                        <a:rPr lang="es-MX" sz="900" b="1" i="1" u="none" strike="noStrike" dirty="0">
                          <a:effectLst/>
                        </a:rPr>
                        <a:t>Semana</a:t>
                      </a:r>
                      <a:endParaRPr lang="es-MX" sz="900" b="1" i="1" u="none" strike="noStrike" dirty="0">
                        <a:solidFill>
                          <a:srgbClr val="FFFFFF"/>
                        </a:solidFill>
                        <a:effectLst/>
                        <a:latin typeface="Soberana Sans" panose="02000000000000000000" pitchFamily="50" charset="0"/>
                      </a:endParaRPr>
                    </a:p>
                  </a:txBody>
                  <a:tcPr marL="6481" marR="6481" marT="5879" marB="0"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b"/>
                      <a:r>
                        <a:rPr lang="es-MX" sz="900" b="1" i="1" u="none" strike="noStrike" dirty="0">
                          <a:effectLst/>
                        </a:rPr>
                        <a:t>Día  </a:t>
                      </a:r>
                      <a:endParaRPr lang="es-MX" sz="900" b="1" i="1" u="none" strike="noStrike" dirty="0">
                        <a:solidFill>
                          <a:srgbClr val="FFFFFF"/>
                        </a:solidFill>
                        <a:effectLst/>
                        <a:latin typeface="Soberana Sans" panose="02000000000000000000" pitchFamily="50" charset="0"/>
                      </a:endParaRPr>
                    </a:p>
                  </a:txBody>
                  <a:tcPr marL="6481" marR="6481" marT="5879" marB="0"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b"/>
                      <a:r>
                        <a:rPr lang="es-MX" sz="900" b="1" i="1" u="none" strike="noStrike" dirty="0">
                          <a:effectLst/>
                        </a:rPr>
                        <a:t>Hora </a:t>
                      </a:r>
                      <a:endParaRPr lang="es-MX" sz="900" b="1" i="1" u="none" strike="noStrike" dirty="0">
                        <a:solidFill>
                          <a:srgbClr val="FFFFFF"/>
                        </a:solidFill>
                        <a:effectLst/>
                        <a:latin typeface="Soberana Sans" panose="02000000000000000000" pitchFamily="50" charset="0"/>
                      </a:endParaRPr>
                    </a:p>
                  </a:txBody>
                  <a:tcPr marL="6481" marR="6481" marT="5879" marB="0"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b"/>
                      <a:r>
                        <a:rPr lang="es-MX" sz="900" b="1" i="1" u="none" strike="noStrike" dirty="0">
                          <a:effectLst/>
                        </a:rPr>
                        <a:t>Minuto</a:t>
                      </a:r>
                      <a:endParaRPr lang="es-MX" sz="900" b="1" i="1" u="none" strike="noStrike" dirty="0">
                        <a:solidFill>
                          <a:srgbClr val="FFFFFF"/>
                        </a:solidFill>
                        <a:effectLst/>
                        <a:latin typeface="Soberana Sans" panose="02000000000000000000" pitchFamily="50" charset="0"/>
                      </a:endParaRPr>
                    </a:p>
                  </a:txBody>
                  <a:tcPr marL="6481" marR="6481" marT="5879" marB="0" anchor="ct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b"/>
                      <a:r>
                        <a:rPr lang="es-MX" sz="900" b="1" i="1" u="none" strike="noStrike" dirty="0">
                          <a:effectLst/>
                        </a:rPr>
                        <a:t>Segundo</a:t>
                      </a:r>
                      <a:endParaRPr lang="es-MX" sz="900" b="1" i="1" u="none" strike="noStrike" dirty="0">
                        <a:solidFill>
                          <a:srgbClr val="FFFFFF"/>
                        </a:solidFill>
                        <a:effectLst/>
                        <a:latin typeface="Soberana Sans" panose="02000000000000000000" pitchFamily="50" charset="0"/>
                      </a:endParaRPr>
                    </a:p>
                  </a:txBody>
                  <a:tcPr marL="6481" marR="6481" marT="5879" marB="0" anchor="ctr">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xmlns="" val="3993786445"/>
                  </a:ext>
                </a:extLst>
              </a:tr>
              <a:tr h="234729">
                <a:tc>
                  <a:txBody>
                    <a:bodyPr/>
                    <a:lstStyle/>
                    <a:p>
                      <a:pPr algn="ctr" fontAlgn="ctr"/>
                      <a:r>
                        <a:rPr lang="es-MX" sz="1000" u="none" strike="noStrike" dirty="0">
                          <a:effectLst/>
                        </a:rPr>
                        <a:t>523,586,587</a:t>
                      </a:r>
                    </a:p>
                  </a:txBody>
                  <a:tcPr marL="7144" marR="7144" marT="6481" marB="0" anchor="ctr">
                    <a:lnT w="12700" cap="flat" cmpd="sng" algn="ctr">
                      <a:solidFill>
                        <a:schemeClr val="tx1"/>
                      </a:solidFill>
                      <a:prstDash val="solid"/>
                      <a:round/>
                      <a:headEnd type="none" w="med" len="med"/>
                      <a:tailEnd type="none" w="med" len="med"/>
                    </a:lnT>
                  </a:tcPr>
                </a:tc>
                <a:tc>
                  <a:txBody>
                    <a:bodyPr/>
                    <a:lstStyle/>
                    <a:p>
                      <a:pPr algn="ctr" fontAlgn="ctr"/>
                      <a:fld id="{50063B73-EC58-48D2-A563-2D879A610274}" type="VALUE">
                        <a:rPr lang="en-US" sz="1100" smtClean="0"/>
                        <a:pPr/>
                        <a:t>121,514,382</a:t>
                      </a:fld>
                      <a:endParaRPr lang="es-MX" sz="1000" b="0" i="0" u="none" strike="noStrike" dirty="0">
                        <a:solidFill>
                          <a:srgbClr val="000000"/>
                        </a:solidFill>
                        <a:effectLst/>
                        <a:latin typeface="Soberana Sans" panose="02000000000000000000" pitchFamily="50" charset="0"/>
                      </a:endParaRPr>
                    </a:p>
                  </a:txBody>
                  <a:tcPr marL="7144" marR="7144" marT="6481" marB="0" anchor="ctr">
                    <a:lnT w="12700" cap="flat" cmpd="sng" algn="ctr">
                      <a:solidFill>
                        <a:schemeClr val="tx1"/>
                      </a:solidFill>
                      <a:prstDash val="solid"/>
                      <a:round/>
                      <a:headEnd type="none" w="med" len="med"/>
                      <a:tailEnd type="none" w="med" len="med"/>
                    </a:lnT>
                  </a:tcPr>
                </a:tc>
                <a:tc>
                  <a:txBody>
                    <a:bodyPr/>
                    <a:lstStyle/>
                    <a:p>
                      <a:pPr algn="ctr" fontAlgn="ctr"/>
                      <a:r>
                        <a:rPr lang="es-MX" sz="1100" kern="1200" dirty="0">
                          <a:solidFill>
                            <a:schemeClr val="dk1"/>
                          </a:solidFill>
                          <a:latin typeface="+mn-lt"/>
                          <a:ea typeface="+mn-ea"/>
                          <a:cs typeface="+mn-cs"/>
                        </a:rPr>
                        <a:t>17,359,197</a:t>
                      </a:r>
                    </a:p>
                  </a:txBody>
                  <a:tcPr marL="7144" marR="7144" marT="6481" marB="0" anchor="ctr">
                    <a:lnT w="12700" cap="flat" cmpd="sng" algn="ctr">
                      <a:solidFill>
                        <a:schemeClr val="tx1"/>
                      </a:solidFill>
                      <a:prstDash val="solid"/>
                      <a:round/>
                      <a:headEnd type="none" w="med" len="med"/>
                      <a:tailEnd type="none" w="med" len="med"/>
                    </a:lnT>
                  </a:tcPr>
                </a:tc>
                <a:tc>
                  <a:txBody>
                    <a:bodyPr/>
                    <a:lstStyle/>
                    <a:p>
                      <a:pPr algn="ctr" fontAlgn="ctr"/>
                      <a:fld id="{908F3EE2-CD1B-42CE-8A30-001AD7121B07}" type="VALUE">
                        <a:rPr lang="en-US" sz="1100" smtClean="0"/>
                        <a:pPr/>
                        <a:t>723,300</a:t>
                      </a:fld>
                      <a:endParaRPr lang="es-MX" sz="1000" b="0" i="0" u="none" strike="noStrike" dirty="0">
                        <a:solidFill>
                          <a:srgbClr val="000000"/>
                        </a:solidFill>
                        <a:effectLst/>
                        <a:latin typeface="Soberana Sans" panose="02000000000000000000" pitchFamily="50" charset="0"/>
                      </a:endParaRPr>
                    </a:p>
                  </a:txBody>
                  <a:tcPr marL="7144" marR="7144" marT="6481" marB="0" anchor="ctr">
                    <a:lnT w="12700" cap="flat" cmpd="sng" algn="ctr">
                      <a:solidFill>
                        <a:schemeClr val="tx1"/>
                      </a:solidFill>
                      <a:prstDash val="solid"/>
                      <a:round/>
                      <a:headEnd type="none" w="med" len="med"/>
                      <a:tailEnd type="none" w="med" len="med"/>
                    </a:lnT>
                  </a:tcPr>
                </a:tc>
                <a:tc>
                  <a:txBody>
                    <a:bodyPr/>
                    <a:lstStyle/>
                    <a:p>
                      <a:pPr algn="ctr" rtl="0">
                        <a:defRPr sz="1600" b="0" i="0" u="none" strike="noStrike" kern="1200" baseline="0">
                          <a:solidFill>
                            <a:prstClr val="black">
                              <a:lumMod val="75000"/>
                              <a:lumOff val="25000"/>
                            </a:prstClr>
                          </a:solidFill>
                          <a:latin typeface="+mn-lt"/>
                          <a:ea typeface="+mn-ea"/>
                          <a:cs typeface="+mn-cs"/>
                        </a:defRPr>
                      </a:pPr>
                      <a:fld id="{FF6C128F-A331-44FD-B5A1-8FB710192FB7}" type="VALUE">
                        <a:rPr lang="en-US" sz="1100" smtClean="0"/>
                        <a:pPr algn="ctr" rtl="0">
                          <a:defRPr sz="1600" b="0" i="0" u="none" strike="noStrike" kern="1200" baseline="0">
                            <a:solidFill>
                              <a:prstClr val="black">
                                <a:lumMod val="75000"/>
                                <a:lumOff val="25000"/>
                              </a:prstClr>
                            </a:solidFill>
                            <a:latin typeface="+mn-lt"/>
                            <a:ea typeface="+mn-ea"/>
                            <a:cs typeface="+mn-cs"/>
                          </a:defRPr>
                        </a:pPr>
                        <a:t>12,055</a:t>
                      </a:fld>
                      <a:endParaRPr lang="en-US" sz="1100" dirty="0"/>
                    </a:p>
                  </a:txBody>
                  <a:tcPr marL="7144" marR="7144" marT="6481" marB="0" anchor="ctr">
                    <a:lnT w="12700" cap="flat" cmpd="sng" algn="ctr">
                      <a:solidFill>
                        <a:schemeClr val="tx1"/>
                      </a:solidFill>
                      <a:prstDash val="solid"/>
                      <a:round/>
                      <a:headEnd type="none" w="med" len="med"/>
                      <a:tailEnd type="none" w="med" len="med"/>
                    </a:lnT>
                  </a:tcPr>
                </a:tc>
                <a:tc>
                  <a:txBody>
                    <a:bodyPr/>
                    <a:lstStyle/>
                    <a:p>
                      <a:pPr algn="ctr" fontAlgn="ctr"/>
                      <a:r>
                        <a:rPr lang="es-MX" sz="1000" u="none" strike="noStrike" dirty="0">
                          <a:effectLst/>
                        </a:rPr>
                        <a:t>201</a:t>
                      </a:r>
                      <a:endParaRPr lang="es-MX" sz="1000" b="0" i="0" u="none" strike="noStrike" dirty="0">
                        <a:solidFill>
                          <a:srgbClr val="000000"/>
                        </a:solidFill>
                        <a:effectLst/>
                        <a:latin typeface="Soberana Sans" panose="02000000000000000000" pitchFamily="50" charset="0"/>
                      </a:endParaRPr>
                    </a:p>
                  </a:txBody>
                  <a:tcPr marL="7144" marR="7144" marT="6481"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537941781"/>
                  </a:ext>
                </a:extLst>
              </a:tr>
            </a:tbl>
          </a:graphicData>
        </a:graphic>
      </p:graphicFrame>
      <p:sp>
        <p:nvSpPr>
          <p:cNvPr id="7" name="CuadroTexto 6"/>
          <p:cNvSpPr txBox="1"/>
          <p:nvPr/>
        </p:nvSpPr>
        <p:spPr>
          <a:xfrm>
            <a:off x="1363834" y="963683"/>
            <a:ext cx="1904689" cy="213585"/>
          </a:xfrm>
          <a:prstGeom prst="rect">
            <a:avLst/>
          </a:prstGeom>
          <a:noFill/>
        </p:spPr>
        <p:txBody>
          <a:bodyPr wrap="none" rtlCol="0">
            <a:spAutoFit/>
          </a:bodyPr>
          <a:lstStyle/>
          <a:p>
            <a:pPr defTabSz="342900"/>
            <a:r>
              <a:rPr lang="es-MX" sz="788" b="1" i="1" dirty="0">
                <a:solidFill>
                  <a:schemeClr val="accent6">
                    <a:lumMod val="75000"/>
                  </a:schemeClr>
                </a:solidFill>
                <a:latin typeface="Calibri"/>
              </a:rPr>
              <a:t>Promedio de emisión de facturas en 2017</a:t>
            </a:r>
          </a:p>
        </p:txBody>
      </p:sp>
      <p:sp>
        <p:nvSpPr>
          <p:cNvPr id="10" name="CuadroTexto 9"/>
          <p:cNvSpPr txBox="1"/>
          <p:nvPr/>
        </p:nvSpPr>
        <p:spPr>
          <a:xfrm>
            <a:off x="3591254" y="13242"/>
            <a:ext cx="4020204" cy="323165"/>
          </a:xfrm>
          <a:prstGeom prst="rect">
            <a:avLst/>
          </a:prstGeom>
          <a:noFill/>
        </p:spPr>
        <p:txBody>
          <a:bodyPr wrap="square" rtlCol="0">
            <a:spAutoFit/>
          </a:bodyPr>
          <a:lstStyle>
            <a:defPPr>
              <a:defRPr lang="es-ES"/>
            </a:defPPr>
            <a:lvl1pPr lvl="0" algn="r">
              <a:defRPr sz="2200" b="1">
                <a:solidFill>
                  <a:schemeClr val="bg1"/>
                </a:solidFill>
              </a:defRPr>
            </a:lvl1pPr>
          </a:lstStyle>
          <a:p>
            <a:r>
              <a:rPr lang="es-MX" sz="1500" dirty="0"/>
              <a:t>La factura en números</a:t>
            </a:r>
            <a:endParaRPr lang="x-none" sz="1500" dirty="0"/>
          </a:p>
        </p:txBody>
      </p:sp>
      <p:sp>
        <p:nvSpPr>
          <p:cNvPr id="4" name="Rectángulo 3"/>
          <p:cNvSpPr/>
          <p:nvPr/>
        </p:nvSpPr>
        <p:spPr>
          <a:xfrm>
            <a:off x="1426162" y="4763473"/>
            <a:ext cx="6029325" cy="276999"/>
          </a:xfrm>
          <a:prstGeom prst="rect">
            <a:avLst/>
          </a:prstGeom>
        </p:spPr>
        <p:txBody>
          <a:bodyPr wrap="square">
            <a:spAutoFit/>
          </a:bodyPr>
          <a:lstStyle/>
          <a:p>
            <a:r>
              <a:rPr lang="es-MX" sz="600" i="1" dirty="0"/>
              <a:t>* Cifras con corte al 30 de junio de 2017.</a:t>
            </a:r>
            <a:endParaRPr lang="es-419" sz="600" i="1" dirty="0"/>
          </a:p>
          <a:p>
            <a:r>
              <a:rPr lang="es-419" sz="600" i="1" dirty="0"/>
              <a:t>* Cifras preliminares, presumiendo la constancia de los emisores, en el transcurso de los años.</a:t>
            </a:r>
          </a:p>
        </p:txBody>
      </p:sp>
      <p:graphicFrame>
        <p:nvGraphicFramePr>
          <p:cNvPr id="12" name="Tabla 11"/>
          <p:cNvGraphicFramePr>
            <a:graphicFrameLocks noGrp="1"/>
          </p:cNvGraphicFramePr>
          <p:nvPr>
            <p:extLst/>
          </p:nvPr>
        </p:nvGraphicFramePr>
        <p:xfrm>
          <a:off x="1323637" y="4351939"/>
          <a:ext cx="6231318" cy="215057"/>
        </p:xfrm>
        <a:graphic>
          <a:graphicData uri="http://schemas.openxmlformats.org/drawingml/2006/table">
            <a:tbl>
              <a:tblPr/>
              <a:tblGrid>
                <a:gridCol w="728662">
                  <a:extLst>
                    <a:ext uri="{9D8B030D-6E8A-4147-A177-3AD203B41FA5}">
                      <a16:colId xmlns:a16="http://schemas.microsoft.com/office/drawing/2014/main" xmlns="" val="2668711357"/>
                    </a:ext>
                  </a:extLst>
                </a:gridCol>
                <a:gridCol w="198626">
                  <a:extLst>
                    <a:ext uri="{9D8B030D-6E8A-4147-A177-3AD203B41FA5}">
                      <a16:colId xmlns:a16="http://schemas.microsoft.com/office/drawing/2014/main" xmlns="" val="1670632081"/>
                    </a:ext>
                  </a:extLst>
                </a:gridCol>
                <a:gridCol w="407194">
                  <a:extLst>
                    <a:ext uri="{9D8B030D-6E8A-4147-A177-3AD203B41FA5}">
                      <a16:colId xmlns:a16="http://schemas.microsoft.com/office/drawing/2014/main" xmlns="" val="2347405070"/>
                    </a:ext>
                  </a:extLst>
                </a:gridCol>
                <a:gridCol w="411449">
                  <a:extLst>
                    <a:ext uri="{9D8B030D-6E8A-4147-A177-3AD203B41FA5}">
                      <a16:colId xmlns:a16="http://schemas.microsoft.com/office/drawing/2014/main" xmlns="" val="4010599697"/>
                    </a:ext>
                  </a:extLst>
                </a:gridCol>
                <a:gridCol w="434441">
                  <a:extLst>
                    <a:ext uri="{9D8B030D-6E8A-4147-A177-3AD203B41FA5}">
                      <a16:colId xmlns:a16="http://schemas.microsoft.com/office/drawing/2014/main" xmlns="" val="2469151657"/>
                    </a:ext>
                  </a:extLst>
                </a:gridCol>
                <a:gridCol w="427199">
                  <a:extLst>
                    <a:ext uri="{9D8B030D-6E8A-4147-A177-3AD203B41FA5}">
                      <a16:colId xmlns:a16="http://schemas.microsoft.com/office/drawing/2014/main" xmlns="" val="3917092907"/>
                    </a:ext>
                  </a:extLst>
                </a:gridCol>
                <a:gridCol w="456162">
                  <a:extLst>
                    <a:ext uri="{9D8B030D-6E8A-4147-A177-3AD203B41FA5}">
                      <a16:colId xmlns:a16="http://schemas.microsoft.com/office/drawing/2014/main" xmlns="" val="2957160940"/>
                    </a:ext>
                  </a:extLst>
                </a:gridCol>
                <a:gridCol w="398237">
                  <a:extLst>
                    <a:ext uri="{9D8B030D-6E8A-4147-A177-3AD203B41FA5}">
                      <a16:colId xmlns:a16="http://schemas.microsoft.com/office/drawing/2014/main" xmlns="" val="3200785071"/>
                    </a:ext>
                  </a:extLst>
                </a:gridCol>
                <a:gridCol w="419959">
                  <a:extLst>
                    <a:ext uri="{9D8B030D-6E8A-4147-A177-3AD203B41FA5}">
                      <a16:colId xmlns:a16="http://schemas.microsoft.com/office/drawing/2014/main" xmlns="" val="2723625981"/>
                    </a:ext>
                  </a:extLst>
                </a:gridCol>
                <a:gridCol w="414167">
                  <a:extLst>
                    <a:ext uri="{9D8B030D-6E8A-4147-A177-3AD203B41FA5}">
                      <a16:colId xmlns:a16="http://schemas.microsoft.com/office/drawing/2014/main" xmlns="" val="2254508687"/>
                    </a:ext>
                  </a:extLst>
                </a:gridCol>
                <a:gridCol w="499709">
                  <a:extLst>
                    <a:ext uri="{9D8B030D-6E8A-4147-A177-3AD203B41FA5}">
                      <a16:colId xmlns:a16="http://schemas.microsoft.com/office/drawing/2014/main" xmlns="" val="2132579709"/>
                    </a:ext>
                  </a:extLst>
                </a:gridCol>
                <a:gridCol w="469875">
                  <a:extLst>
                    <a:ext uri="{9D8B030D-6E8A-4147-A177-3AD203B41FA5}">
                      <a16:colId xmlns:a16="http://schemas.microsoft.com/office/drawing/2014/main" xmlns="" val="365446089"/>
                    </a:ext>
                  </a:extLst>
                </a:gridCol>
                <a:gridCol w="440042">
                  <a:extLst>
                    <a:ext uri="{9D8B030D-6E8A-4147-A177-3AD203B41FA5}">
                      <a16:colId xmlns:a16="http://schemas.microsoft.com/office/drawing/2014/main" xmlns="" val="3594106520"/>
                    </a:ext>
                  </a:extLst>
                </a:gridCol>
                <a:gridCol w="525596">
                  <a:extLst>
                    <a:ext uri="{9D8B030D-6E8A-4147-A177-3AD203B41FA5}">
                      <a16:colId xmlns:a16="http://schemas.microsoft.com/office/drawing/2014/main" xmlns="" val="775286687"/>
                    </a:ext>
                  </a:extLst>
                </a:gridCol>
              </a:tblGrid>
              <a:tr h="215057">
                <a:tc>
                  <a:txBody>
                    <a:bodyPr/>
                    <a:lstStyle/>
                    <a:p>
                      <a:pPr algn="l" fontAlgn="b"/>
                      <a:r>
                        <a:rPr lang="es-419" sz="700" b="0" i="0" u="none" strike="noStrike" dirty="0">
                          <a:solidFill>
                            <a:srgbClr val="000000"/>
                          </a:solidFill>
                          <a:effectLst/>
                          <a:latin typeface="Soberana Sans" panose="02000000000000000000" pitchFamily="50" charset="0"/>
                        </a:rPr>
                        <a:t>Emisores</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236</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1,424</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8,204</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7,964</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8,684</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195,303</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332,315</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213,494</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372,915</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3,352,428</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1,151,930</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987,155</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s-419" sz="700" b="0" i="0" u="none" strike="noStrike" dirty="0">
                          <a:solidFill>
                            <a:srgbClr val="000000"/>
                          </a:solidFill>
                          <a:effectLst/>
                          <a:latin typeface="Soberana Sans" panose="02000000000000000000" pitchFamily="50" charset="0"/>
                        </a:rPr>
                        <a:t>433,694</a:t>
                      </a:r>
                    </a:p>
                  </a:txBody>
                  <a:tcPr marL="4063" marR="4063" marT="40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37126349"/>
                  </a:ext>
                </a:extLst>
              </a:tr>
            </a:tbl>
          </a:graphicData>
        </a:graphic>
      </p:graphicFrame>
      <p:pic>
        <p:nvPicPr>
          <p:cNvPr id="16" name="Imagen 15"/>
          <p:cNvPicPr>
            <a:picLocks noChangeAspect="1"/>
          </p:cNvPicPr>
          <p:nvPr/>
        </p:nvPicPr>
        <p:blipFill>
          <a:blip r:embed="rId4"/>
          <a:stretch>
            <a:fillRect/>
          </a:stretch>
        </p:blipFill>
        <p:spPr>
          <a:xfrm>
            <a:off x="1733886" y="4430857"/>
            <a:ext cx="259221" cy="82634"/>
          </a:xfrm>
          <a:prstGeom prst="rect">
            <a:avLst/>
          </a:prstGeom>
        </p:spPr>
      </p:pic>
      <p:sp>
        <p:nvSpPr>
          <p:cNvPr id="2" name="CuadroTexto 1"/>
          <p:cNvSpPr txBox="1"/>
          <p:nvPr/>
        </p:nvSpPr>
        <p:spPr>
          <a:xfrm>
            <a:off x="1380473" y="1164126"/>
            <a:ext cx="970137" cy="334835"/>
          </a:xfrm>
          <a:prstGeom prst="rect">
            <a:avLst/>
          </a:prstGeom>
          <a:solidFill>
            <a:schemeClr val="bg1"/>
          </a:solidFill>
        </p:spPr>
        <p:txBody>
          <a:bodyPr wrap="none" rtlCol="0">
            <a:spAutoFit/>
          </a:bodyPr>
          <a:lstStyle>
            <a:defPPr>
              <a:defRPr lang="es-ES"/>
            </a:defPPr>
            <a:lvl1pPr>
              <a:defRPr sz="1050" b="1" i="1">
                <a:solidFill>
                  <a:schemeClr val="accent6">
                    <a:lumMod val="75000"/>
                  </a:schemeClr>
                </a:solidFill>
                <a:latin typeface="Calibri"/>
              </a:defRPr>
            </a:lvl1pPr>
          </a:lstStyle>
          <a:p>
            <a:r>
              <a:rPr lang="es-MX" sz="788" dirty="0">
                <a:solidFill>
                  <a:srgbClr val="714C75"/>
                </a:solidFill>
              </a:rPr>
              <a:t>Total de emisores: </a:t>
            </a:r>
          </a:p>
          <a:p>
            <a:r>
              <a:rPr lang="es-MX" sz="788" dirty="0">
                <a:solidFill>
                  <a:srgbClr val="714C75"/>
                </a:solidFill>
              </a:rPr>
              <a:t> (acumulado)</a:t>
            </a:r>
            <a:endParaRPr lang="es-419" sz="788" dirty="0">
              <a:solidFill>
                <a:srgbClr val="714C75"/>
              </a:solidFill>
            </a:endParaRPr>
          </a:p>
        </p:txBody>
      </p:sp>
      <p:sp>
        <p:nvSpPr>
          <p:cNvPr id="13" name="CuadroTexto 12"/>
          <p:cNvSpPr txBox="1"/>
          <p:nvPr/>
        </p:nvSpPr>
        <p:spPr>
          <a:xfrm>
            <a:off x="1361565" y="1499344"/>
            <a:ext cx="939681" cy="334835"/>
          </a:xfrm>
          <a:prstGeom prst="rect">
            <a:avLst/>
          </a:prstGeom>
          <a:solidFill>
            <a:schemeClr val="bg1"/>
          </a:solidFill>
        </p:spPr>
        <p:txBody>
          <a:bodyPr wrap="none" rtlCol="0">
            <a:spAutoFit/>
          </a:bodyPr>
          <a:lstStyle>
            <a:defPPr>
              <a:defRPr lang="es-ES"/>
            </a:defPPr>
            <a:lvl1pPr>
              <a:defRPr sz="1050" b="1" i="1">
                <a:solidFill>
                  <a:schemeClr val="accent6">
                    <a:lumMod val="75000"/>
                  </a:schemeClr>
                </a:solidFill>
                <a:latin typeface="Calibri"/>
              </a:defRPr>
            </a:lvl1pPr>
          </a:lstStyle>
          <a:p>
            <a:r>
              <a:rPr lang="es-MX" sz="788" dirty="0">
                <a:solidFill>
                  <a:srgbClr val="714C75"/>
                </a:solidFill>
              </a:rPr>
              <a:t>Total de facturas: </a:t>
            </a:r>
          </a:p>
          <a:p>
            <a:r>
              <a:rPr lang="es-MX" sz="788" dirty="0">
                <a:solidFill>
                  <a:srgbClr val="714C75"/>
                </a:solidFill>
              </a:rPr>
              <a:t> (acumulado)</a:t>
            </a:r>
            <a:endParaRPr lang="es-419" sz="788" dirty="0">
              <a:solidFill>
                <a:srgbClr val="714C75"/>
              </a:solidFill>
            </a:endParaRPr>
          </a:p>
        </p:txBody>
      </p:sp>
      <p:sp>
        <p:nvSpPr>
          <p:cNvPr id="5" name="Rectángulo 4"/>
          <p:cNvSpPr/>
          <p:nvPr/>
        </p:nvSpPr>
        <p:spPr>
          <a:xfrm>
            <a:off x="2161929" y="1548922"/>
            <a:ext cx="1048685" cy="253916"/>
          </a:xfrm>
          <a:prstGeom prst="rect">
            <a:avLst/>
          </a:prstGeom>
          <a:solidFill>
            <a:schemeClr val="bg1"/>
          </a:solidFill>
        </p:spPr>
        <p:txBody>
          <a:bodyPr wrap="none">
            <a:spAutoFit/>
          </a:bodyPr>
          <a:lstStyle/>
          <a:p>
            <a:r>
              <a:rPr lang="es-419" sz="1050" b="1" dirty="0"/>
              <a:t>29,866,098,843</a:t>
            </a:r>
          </a:p>
        </p:txBody>
      </p:sp>
      <p:sp>
        <p:nvSpPr>
          <p:cNvPr id="15" name="Rectángulo 14"/>
          <p:cNvSpPr/>
          <p:nvPr/>
        </p:nvSpPr>
        <p:spPr>
          <a:xfrm>
            <a:off x="2258686" y="1204520"/>
            <a:ext cx="737702" cy="253916"/>
          </a:xfrm>
          <a:prstGeom prst="rect">
            <a:avLst/>
          </a:prstGeom>
          <a:solidFill>
            <a:schemeClr val="bg1"/>
          </a:solidFill>
        </p:spPr>
        <p:txBody>
          <a:bodyPr wrap="none">
            <a:spAutoFit/>
          </a:bodyPr>
          <a:lstStyle/>
          <a:p>
            <a:r>
              <a:rPr lang="es-419" sz="1050" b="1" dirty="0"/>
              <a:t>7,065,746</a:t>
            </a:r>
          </a:p>
        </p:txBody>
      </p:sp>
      <p:sp>
        <p:nvSpPr>
          <p:cNvPr id="3" name="CuadroTexto 2"/>
          <p:cNvSpPr txBox="1"/>
          <p:nvPr/>
        </p:nvSpPr>
        <p:spPr>
          <a:xfrm>
            <a:off x="2514600" y="2212258"/>
            <a:ext cx="1880420" cy="404085"/>
          </a:xfrm>
          <a:prstGeom prst="rect">
            <a:avLst/>
          </a:prstGeom>
          <a:noFill/>
        </p:spPr>
        <p:txBody>
          <a:bodyPr wrap="square" rtlCol="0">
            <a:spAutoFit/>
          </a:bodyPr>
          <a:lstStyle/>
          <a:p>
            <a:r>
              <a:rPr lang="es-MX" sz="1013" dirty="0"/>
              <a:t>La información con la que cuenta el SAT</a:t>
            </a:r>
            <a:endParaRPr lang="es-419" sz="1013" dirty="0"/>
          </a:p>
        </p:txBody>
      </p:sp>
    </p:spTree>
    <p:extLst>
      <p:ext uri="{BB962C8B-B14F-4D97-AF65-F5344CB8AC3E}">
        <p14:creationId xmlns:p14="http://schemas.microsoft.com/office/powerpoint/2010/main" val="3102807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40 Rectángulo"/>
          <p:cNvSpPr/>
          <p:nvPr/>
        </p:nvSpPr>
        <p:spPr>
          <a:xfrm>
            <a:off x="3503725" y="19761"/>
            <a:ext cx="4037527" cy="415498"/>
          </a:xfrm>
          <a:prstGeom prst="rect">
            <a:avLst/>
          </a:prstGeom>
          <a:noFill/>
        </p:spPr>
        <p:txBody>
          <a:bodyPr wrap="square" rtlCol="0">
            <a:spAutoFit/>
          </a:bodyPr>
          <a:lstStyle/>
          <a:p>
            <a:pPr algn="r"/>
            <a:r>
              <a:rPr lang="es-MX" sz="2100" b="1" dirty="0">
                <a:solidFill>
                  <a:schemeClr val="bg1"/>
                </a:solidFill>
                <a:cs typeface="ＭＳ Ｐゴシック" charset="0"/>
              </a:rPr>
              <a:t>Estrategia de modernización</a:t>
            </a:r>
          </a:p>
        </p:txBody>
      </p:sp>
      <p:sp>
        <p:nvSpPr>
          <p:cNvPr id="5" name="Rectángulo 6"/>
          <p:cNvSpPr/>
          <p:nvPr/>
        </p:nvSpPr>
        <p:spPr bwMode="auto">
          <a:xfrm>
            <a:off x="1329261" y="504677"/>
            <a:ext cx="6521617" cy="4374108"/>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es-ES" sz="1800" b="1" dirty="0">
              <a:latin typeface="Arial"/>
              <a:ea typeface="ＭＳ Ｐゴシック" charset="-128"/>
              <a:cs typeface="Arial"/>
            </a:endParaRPr>
          </a:p>
        </p:txBody>
      </p:sp>
      <p:sp>
        <p:nvSpPr>
          <p:cNvPr id="6" name="18 Rectángulo"/>
          <p:cNvSpPr>
            <a:spLocks noChangeArrowheads="1"/>
          </p:cNvSpPr>
          <p:nvPr/>
        </p:nvSpPr>
        <p:spPr bwMode="auto">
          <a:xfrm>
            <a:off x="1272555" y="663307"/>
            <a:ext cx="6521616" cy="289110"/>
          </a:xfrm>
          <a:prstGeom prst="rect">
            <a:avLst/>
          </a:prstGeom>
          <a:gradFill flip="none" rotWithShape="1">
            <a:gsLst>
              <a:gs pos="82000">
                <a:srgbClr val="008080"/>
              </a:gs>
              <a:gs pos="37000">
                <a:srgbClr val="00A8A4"/>
              </a:gs>
            </a:gsLst>
            <a:path path="circle">
              <a:fillToRect l="50000" t="50000" r="50000" b="50000"/>
            </a:path>
            <a:tileRect/>
          </a:gradFill>
          <a:ln w="38100">
            <a:noFill/>
            <a:round/>
            <a:headEnd/>
            <a:tailEnd/>
          </a:ln>
        </p:spPr>
        <p:txBody>
          <a:bodyPr/>
          <a:lstStyle/>
          <a:p>
            <a:pPr algn="ctr">
              <a:defRPr/>
            </a:pPr>
            <a:endParaRPr lang="es-ES" sz="900" dirty="0">
              <a:ln>
                <a:solidFill>
                  <a:srgbClr val="FFFFFF"/>
                </a:solidFill>
              </a:ln>
              <a:solidFill>
                <a:srgbClr val="000000"/>
              </a:solidFill>
              <a:latin typeface="Arial"/>
              <a:ea typeface="MS PGothic" charset="0"/>
              <a:cs typeface="Arial"/>
            </a:endParaRPr>
          </a:p>
        </p:txBody>
      </p:sp>
      <p:pic>
        <p:nvPicPr>
          <p:cNvPr id="7" name="Imagen 203" descr="sombra.png"/>
          <p:cNvPicPr>
            <a:picLocks noChangeAspect="1"/>
          </p:cNvPicPr>
          <p:nvPr/>
        </p:nvPicPr>
        <p:blipFill>
          <a:blip r:embed="rId3" cstate="email">
            <a:alphaModFix amt="34000"/>
            <a:extLst>
              <a:ext uri="{28A0092B-C50C-407E-A947-70E740481C1C}">
                <a14:useLocalDpi xmlns:a14="http://schemas.microsoft.com/office/drawing/2010/main"/>
              </a:ext>
            </a:extLst>
          </a:blip>
          <a:stretch>
            <a:fillRect/>
          </a:stretch>
        </p:blipFill>
        <p:spPr>
          <a:xfrm>
            <a:off x="1741411" y="652287"/>
            <a:ext cx="5697317" cy="126091"/>
          </a:xfrm>
          <a:prstGeom prst="rect">
            <a:avLst/>
          </a:prstGeom>
        </p:spPr>
      </p:pic>
      <p:sp>
        <p:nvSpPr>
          <p:cNvPr id="8" name="Rectángulo 205"/>
          <p:cNvSpPr/>
          <p:nvPr/>
        </p:nvSpPr>
        <p:spPr>
          <a:xfrm>
            <a:off x="1915358" y="634792"/>
            <a:ext cx="4740676" cy="323165"/>
          </a:xfrm>
          <a:prstGeom prst="rect">
            <a:avLst/>
          </a:prstGeom>
        </p:spPr>
        <p:txBody>
          <a:bodyPr wrap="square">
            <a:spAutoFit/>
          </a:bodyPr>
          <a:lstStyle/>
          <a:p>
            <a:pPr algn="ctr"/>
            <a:r>
              <a:rPr lang="es-ES_tradnl" sz="1500" b="1" dirty="0">
                <a:solidFill>
                  <a:srgbClr val="FFFFFF"/>
                </a:solidFill>
                <a:latin typeface="+mj-lt"/>
                <a:cs typeface="Arial"/>
              </a:rPr>
              <a:t>La modernización de la factura electrónica permitirá</a:t>
            </a:r>
          </a:p>
        </p:txBody>
      </p:sp>
      <p:sp>
        <p:nvSpPr>
          <p:cNvPr id="12" name="18 Rectángulo"/>
          <p:cNvSpPr>
            <a:spLocks noChangeArrowheads="1"/>
          </p:cNvSpPr>
          <p:nvPr/>
        </p:nvSpPr>
        <p:spPr bwMode="auto">
          <a:xfrm>
            <a:off x="1720579" y="1885745"/>
            <a:ext cx="2745353" cy="1899081"/>
          </a:xfrm>
          <a:prstGeom prst="rect">
            <a:avLst/>
          </a:prstGeom>
          <a:gradFill flip="none" rotWithShape="1">
            <a:gsLst>
              <a:gs pos="82000">
                <a:srgbClr val="008080"/>
              </a:gs>
              <a:gs pos="37000">
                <a:srgbClr val="00A8A4"/>
              </a:gs>
            </a:gsLst>
            <a:path path="circle">
              <a:fillToRect l="50000" t="50000" r="50000" b="50000"/>
            </a:path>
            <a:tileRect/>
          </a:gradFill>
          <a:ln w="38100">
            <a:noFill/>
            <a:round/>
            <a:headEnd/>
            <a:tailEnd/>
          </a:ln>
        </p:spPr>
        <p:txBody>
          <a:bodyPr/>
          <a:lstStyle/>
          <a:p>
            <a:pPr algn="ctr"/>
            <a:endParaRPr lang="es-ES" sz="900" dirty="0">
              <a:ln>
                <a:solidFill>
                  <a:srgbClr val="FFFFFF"/>
                </a:solidFill>
              </a:ln>
              <a:solidFill>
                <a:srgbClr val="000000"/>
              </a:solidFill>
              <a:latin typeface="Arial"/>
              <a:ea typeface="MS PGothic" charset="0"/>
              <a:cs typeface="Arial"/>
            </a:endParaRPr>
          </a:p>
        </p:txBody>
      </p:sp>
      <p:pic>
        <p:nvPicPr>
          <p:cNvPr id="21" name="Imagen 215" descr="red.png"/>
          <p:cNvPicPr>
            <a:picLocks noChangeAspect="1"/>
          </p:cNvPicPr>
          <p:nvPr/>
        </p:nvPicPr>
        <p:blipFill>
          <a:blip r:embed="rId4">
            <a:alphaModFix/>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072196" y="2225408"/>
            <a:ext cx="760531" cy="578003"/>
          </a:xfrm>
          <a:prstGeom prst="rect">
            <a:avLst/>
          </a:prstGeom>
        </p:spPr>
      </p:pic>
      <p:pic>
        <p:nvPicPr>
          <p:cNvPr id="22" name="Imagen 219" descr="carpeta.png"/>
          <p:cNvPicPr>
            <a:picLocks noChangeAspect="1"/>
          </p:cNvPicPr>
          <p:nvPr/>
        </p:nvPicPr>
        <p:blipFill>
          <a:blip r:embed="rId6" cstate="email">
            <a:alphaModFix/>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a:xfrm>
            <a:off x="3801697" y="2344663"/>
            <a:ext cx="523366" cy="435221"/>
          </a:xfrm>
          <a:prstGeom prst="rect">
            <a:avLst/>
          </a:prstGeom>
          <a:effectLst/>
        </p:spPr>
      </p:pic>
      <p:sp>
        <p:nvSpPr>
          <p:cNvPr id="23" name="CuadroTexto 221"/>
          <p:cNvSpPr txBox="1"/>
          <p:nvPr/>
        </p:nvSpPr>
        <p:spPr bwMode="auto">
          <a:xfrm>
            <a:off x="1731332" y="2976787"/>
            <a:ext cx="1347072" cy="438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8580" tIns="34290" rIns="68580" bIns="34290" numCol="1" rtlCol="0" anchor="t" anchorCtr="0" compatLnSpc="1">
            <a:prstTxWarp prst="textNoShape">
              <a:avLst/>
            </a:prstTxWarp>
            <a:spAutoFit/>
          </a:bodyPr>
          <a:lstStyle/>
          <a:p>
            <a:r>
              <a:rPr lang="es-ES" sz="1200" dirty="0">
                <a:solidFill>
                  <a:schemeClr val="bg1"/>
                </a:solidFill>
              </a:rPr>
              <a:t>Ofrecer servicios a los contribuyentes</a:t>
            </a:r>
          </a:p>
        </p:txBody>
      </p:sp>
      <p:sp>
        <p:nvSpPr>
          <p:cNvPr id="24" name="CuadroTexto 222"/>
          <p:cNvSpPr txBox="1"/>
          <p:nvPr/>
        </p:nvSpPr>
        <p:spPr bwMode="auto">
          <a:xfrm>
            <a:off x="3092492" y="2966380"/>
            <a:ext cx="1395226" cy="438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8580" tIns="34290" rIns="68580" bIns="34290" numCol="1" rtlCol="0" anchor="t" anchorCtr="0" compatLnSpc="1">
            <a:prstTxWarp prst="textNoShape">
              <a:avLst/>
            </a:prstTxWarp>
            <a:spAutoFit/>
          </a:bodyPr>
          <a:lstStyle/>
          <a:p>
            <a:r>
              <a:rPr lang="es-ES" sz="1200" dirty="0">
                <a:solidFill>
                  <a:schemeClr val="bg1"/>
                </a:solidFill>
              </a:rPr>
              <a:t>Simplificar Procesos y  Trámites</a:t>
            </a:r>
          </a:p>
        </p:txBody>
      </p:sp>
      <p:pic>
        <p:nvPicPr>
          <p:cNvPr id="26" name="Imagen 224" descr="sombra.png"/>
          <p:cNvPicPr>
            <a:picLocks noChangeAspect="1"/>
          </p:cNvPicPr>
          <p:nvPr/>
        </p:nvPicPr>
        <p:blipFill>
          <a:blip r:embed="rId3" cstate="email">
            <a:alphaModFix amt="60000"/>
            <a:extLst>
              <a:ext uri="{28A0092B-C50C-407E-A947-70E740481C1C}">
                <a14:useLocalDpi xmlns:a14="http://schemas.microsoft.com/office/drawing/2010/main"/>
              </a:ext>
            </a:extLst>
          </a:blip>
          <a:stretch>
            <a:fillRect/>
          </a:stretch>
        </p:blipFill>
        <p:spPr>
          <a:xfrm rot="5400000">
            <a:off x="2079763" y="2659235"/>
            <a:ext cx="1795812" cy="292374"/>
          </a:xfrm>
          <a:prstGeom prst="rect">
            <a:avLst/>
          </a:prstGeom>
        </p:spPr>
      </p:pic>
      <p:pic>
        <p:nvPicPr>
          <p:cNvPr id="30" name="Imagen 242" descr="sombra.png"/>
          <p:cNvPicPr>
            <a:picLocks noChangeAspect="1"/>
          </p:cNvPicPr>
          <p:nvPr/>
        </p:nvPicPr>
        <p:blipFill>
          <a:blip r:embed="rId3" cstate="email">
            <a:alphaModFix amt="34000"/>
            <a:extLst>
              <a:ext uri="{28A0092B-C50C-407E-A947-70E740481C1C}">
                <a14:useLocalDpi xmlns:a14="http://schemas.microsoft.com/office/drawing/2010/main"/>
              </a:ext>
            </a:extLst>
          </a:blip>
          <a:stretch>
            <a:fillRect/>
          </a:stretch>
        </p:blipFill>
        <p:spPr>
          <a:xfrm>
            <a:off x="1663334" y="4918138"/>
            <a:ext cx="5650937" cy="133467"/>
          </a:xfrm>
          <a:prstGeom prst="rect">
            <a:avLst/>
          </a:prstGeom>
        </p:spPr>
      </p:pic>
      <p:pic>
        <p:nvPicPr>
          <p:cNvPr id="39" name="Imagen 242" descr="sombra.png"/>
          <p:cNvPicPr>
            <a:picLocks noChangeAspect="1"/>
          </p:cNvPicPr>
          <p:nvPr/>
        </p:nvPicPr>
        <p:blipFill>
          <a:blip r:embed="rId3" cstate="email">
            <a:alphaModFix amt="34000"/>
            <a:extLst>
              <a:ext uri="{28A0092B-C50C-407E-A947-70E740481C1C}">
                <a14:useLocalDpi xmlns:a14="http://schemas.microsoft.com/office/drawing/2010/main"/>
              </a:ext>
            </a:extLst>
          </a:blip>
          <a:stretch>
            <a:fillRect/>
          </a:stretch>
        </p:blipFill>
        <p:spPr>
          <a:xfrm>
            <a:off x="1091795" y="312620"/>
            <a:ext cx="6909205" cy="163186"/>
          </a:xfrm>
          <a:prstGeom prst="rect">
            <a:avLst/>
          </a:prstGeom>
        </p:spPr>
      </p:pic>
      <p:pic>
        <p:nvPicPr>
          <p:cNvPr id="42" name="Imagen 41"/>
          <p:cNvPicPr>
            <a:picLocks noChangeAspect="1"/>
          </p:cNvPicPr>
          <p:nvPr/>
        </p:nvPicPr>
        <p:blipFill>
          <a:blip r:embed="rId8"/>
          <a:stretch>
            <a:fillRect/>
          </a:stretch>
        </p:blipFill>
        <p:spPr>
          <a:xfrm>
            <a:off x="3123856" y="2086044"/>
            <a:ext cx="625466" cy="759892"/>
          </a:xfrm>
          <a:prstGeom prst="rect">
            <a:avLst/>
          </a:prstGeom>
          <a:effectLst>
            <a:outerShdw blurRad="50800" dist="38100" dir="2700000" algn="tl" rotWithShape="0">
              <a:prstClr val="black">
                <a:alpha val="40000"/>
              </a:prstClr>
            </a:outerShdw>
          </a:effectLst>
        </p:spPr>
      </p:pic>
      <p:sp>
        <p:nvSpPr>
          <p:cNvPr id="104" name="Rectángulo 103"/>
          <p:cNvSpPr/>
          <p:nvPr/>
        </p:nvSpPr>
        <p:spPr>
          <a:xfrm>
            <a:off x="4585317" y="1125877"/>
            <a:ext cx="3015596" cy="376630"/>
          </a:xfrm>
          <a:prstGeom prst="rect">
            <a:avLst/>
          </a:prstGeom>
          <a:solidFill>
            <a:schemeClr val="bg1">
              <a:alpha val="8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dirty="0"/>
          </a:p>
        </p:txBody>
      </p:sp>
      <p:sp>
        <p:nvSpPr>
          <p:cNvPr id="105" name="Rectángulo 104"/>
          <p:cNvSpPr/>
          <p:nvPr/>
        </p:nvSpPr>
        <p:spPr>
          <a:xfrm>
            <a:off x="4585317" y="2962597"/>
            <a:ext cx="3015596" cy="376630"/>
          </a:xfrm>
          <a:prstGeom prst="rect">
            <a:avLst/>
          </a:prstGeom>
          <a:solidFill>
            <a:schemeClr val="bg1">
              <a:alpha val="8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dirty="0"/>
          </a:p>
        </p:txBody>
      </p:sp>
      <p:sp>
        <p:nvSpPr>
          <p:cNvPr id="106" name="Rectángulo 105"/>
          <p:cNvSpPr/>
          <p:nvPr/>
        </p:nvSpPr>
        <p:spPr>
          <a:xfrm>
            <a:off x="4585317" y="3421777"/>
            <a:ext cx="3015596" cy="376630"/>
          </a:xfrm>
          <a:prstGeom prst="rect">
            <a:avLst/>
          </a:prstGeom>
          <a:solidFill>
            <a:schemeClr val="bg1">
              <a:alpha val="8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dirty="0"/>
          </a:p>
        </p:txBody>
      </p:sp>
      <p:sp>
        <p:nvSpPr>
          <p:cNvPr id="107" name="Rectángulo 106"/>
          <p:cNvSpPr/>
          <p:nvPr/>
        </p:nvSpPr>
        <p:spPr>
          <a:xfrm>
            <a:off x="4585317" y="3880957"/>
            <a:ext cx="3015596" cy="376630"/>
          </a:xfrm>
          <a:prstGeom prst="rect">
            <a:avLst/>
          </a:prstGeom>
          <a:solidFill>
            <a:schemeClr val="bg1">
              <a:alpha val="8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dirty="0"/>
          </a:p>
        </p:txBody>
      </p:sp>
      <p:sp>
        <p:nvSpPr>
          <p:cNvPr id="108" name="Rectángulo 107"/>
          <p:cNvSpPr/>
          <p:nvPr/>
        </p:nvSpPr>
        <p:spPr>
          <a:xfrm>
            <a:off x="4585317" y="4329250"/>
            <a:ext cx="3015596" cy="263666"/>
          </a:xfrm>
          <a:prstGeom prst="rect">
            <a:avLst/>
          </a:prstGeom>
          <a:solidFill>
            <a:schemeClr val="bg1">
              <a:alpha val="8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dirty="0"/>
          </a:p>
        </p:txBody>
      </p:sp>
      <p:sp>
        <p:nvSpPr>
          <p:cNvPr id="109" name="Rectángulo 108"/>
          <p:cNvSpPr/>
          <p:nvPr/>
        </p:nvSpPr>
        <p:spPr>
          <a:xfrm>
            <a:off x="4585317" y="1585057"/>
            <a:ext cx="3015596" cy="376630"/>
          </a:xfrm>
          <a:prstGeom prst="rect">
            <a:avLst/>
          </a:prstGeom>
          <a:solidFill>
            <a:schemeClr val="bg1">
              <a:alpha val="8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dirty="0"/>
          </a:p>
        </p:txBody>
      </p:sp>
      <p:sp>
        <p:nvSpPr>
          <p:cNvPr id="110" name="Rectángulo 109"/>
          <p:cNvSpPr/>
          <p:nvPr/>
        </p:nvSpPr>
        <p:spPr>
          <a:xfrm>
            <a:off x="4585317" y="2044237"/>
            <a:ext cx="3015596" cy="376630"/>
          </a:xfrm>
          <a:prstGeom prst="rect">
            <a:avLst/>
          </a:prstGeom>
          <a:solidFill>
            <a:schemeClr val="bg1">
              <a:alpha val="8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dirty="0"/>
          </a:p>
        </p:txBody>
      </p:sp>
      <p:sp>
        <p:nvSpPr>
          <p:cNvPr id="111" name="Rectángulo 110"/>
          <p:cNvSpPr/>
          <p:nvPr/>
        </p:nvSpPr>
        <p:spPr>
          <a:xfrm>
            <a:off x="4585318" y="2503417"/>
            <a:ext cx="3015596" cy="376630"/>
          </a:xfrm>
          <a:prstGeom prst="rect">
            <a:avLst/>
          </a:prstGeom>
          <a:solidFill>
            <a:schemeClr val="bg1">
              <a:alpha val="8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dirty="0"/>
          </a:p>
        </p:txBody>
      </p:sp>
      <p:sp>
        <p:nvSpPr>
          <p:cNvPr id="112" name="Rectángulo 111"/>
          <p:cNvSpPr/>
          <p:nvPr/>
        </p:nvSpPr>
        <p:spPr>
          <a:xfrm>
            <a:off x="4585317" y="1095959"/>
            <a:ext cx="3015596" cy="265457"/>
          </a:xfrm>
          <a:prstGeom prst="rect">
            <a:avLst/>
          </a:prstGeom>
        </p:spPr>
        <p:txBody>
          <a:bodyPr wrap="square">
            <a:spAutoFit/>
          </a:bodyPr>
          <a:lstStyle/>
          <a:p>
            <a:pPr algn="ctr"/>
            <a:r>
              <a:rPr lang="es-MX" sz="1125" dirty="0"/>
              <a:t>Prellenar declaraciones y pedimentos.</a:t>
            </a:r>
          </a:p>
        </p:txBody>
      </p:sp>
      <p:sp>
        <p:nvSpPr>
          <p:cNvPr id="114" name="Rectángulo 113"/>
          <p:cNvSpPr/>
          <p:nvPr/>
        </p:nvSpPr>
        <p:spPr>
          <a:xfrm>
            <a:off x="4585317" y="1558813"/>
            <a:ext cx="3048253" cy="438582"/>
          </a:xfrm>
          <a:prstGeom prst="rect">
            <a:avLst/>
          </a:prstGeom>
        </p:spPr>
        <p:txBody>
          <a:bodyPr wrap="square">
            <a:spAutoFit/>
          </a:bodyPr>
          <a:lstStyle/>
          <a:p>
            <a:pPr algn="ctr"/>
            <a:r>
              <a:rPr lang="es-MX" sz="1125" dirty="0"/>
              <a:t>Alinear procesos: responsabilidad y economía digital.</a:t>
            </a:r>
          </a:p>
        </p:txBody>
      </p:sp>
      <p:sp>
        <p:nvSpPr>
          <p:cNvPr id="115" name="Rectángulo 114"/>
          <p:cNvSpPr/>
          <p:nvPr/>
        </p:nvSpPr>
        <p:spPr>
          <a:xfrm>
            <a:off x="4585317" y="2108629"/>
            <a:ext cx="3058295" cy="265457"/>
          </a:xfrm>
          <a:prstGeom prst="rect">
            <a:avLst/>
          </a:prstGeom>
        </p:spPr>
        <p:txBody>
          <a:bodyPr wrap="square">
            <a:spAutoFit/>
          </a:bodyPr>
          <a:lstStyle/>
          <a:p>
            <a:pPr algn="ctr"/>
            <a:r>
              <a:rPr lang="es-MX" sz="1125" dirty="0"/>
              <a:t>Eliminar declaraciones.</a:t>
            </a:r>
          </a:p>
        </p:txBody>
      </p:sp>
      <p:sp>
        <p:nvSpPr>
          <p:cNvPr id="116" name="Rectángulo 115"/>
          <p:cNvSpPr/>
          <p:nvPr/>
        </p:nvSpPr>
        <p:spPr>
          <a:xfrm>
            <a:off x="4585317" y="2475915"/>
            <a:ext cx="3072518" cy="438582"/>
          </a:xfrm>
          <a:prstGeom prst="rect">
            <a:avLst/>
          </a:prstGeom>
        </p:spPr>
        <p:txBody>
          <a:bodyPr wrap="square">
            <a:spAutoFit/>
          </a:bodyPr>
          <a:lstStyle/>
          <a:p>
            <a:pPr algn="ctr"/>
            <a:r>
              <a:rPr lang="es-MX" sz="1125" dirty="0"/>
              <a:t>Simplificar emisión de la factura electrónica y eliminar errores.</a:t>
            </a:r>
          </a:p>
        </p:txBody>
      </p:sp>
      <p:sp>
        <p:nvSpPr>
          <p:cNvPr id="117" name="Rectángulo 116"/>
          <p:cNvSpPr/>
          <p:nvPr/>
        </p:nvSpPr>
        <p:spPr>
          <a:xfrm>
            <a:off x="4585317" y="2969376"/>
            <a:ext cx="3048253" cy="265457"/>
          </a:xfrm>
          <a:prstGeom prst="rect">
            <a:avLst/>
          </a:prstGeom>
        </p:spPr>
        <p:txBody>
          <a:bodyPr wrap="square">
            <a:spAutoFit/>
          </a:bodyPr>
          <a:lstStyle/>
          <a:p>
            <a:pPr algn="ctr"/>
            <a:r>
              <a:rPr lang="es-MX" sz="1125" dirty="0"/>
              <a:t>Simplificar la contabilidad electrónica.</a:t>
            </a:r>
          </a:p>
        </p:txBody>
      </p:sp>
      <p:sp>
        <p:nvSpPr>
          <p:cNvPr id="120" name="Rectángulo 119"/>
          <p:cNvSpPr/>
          <p:nvPr/>
        </p:nvSpPr>
        <p:spPr>
          <a:xfrm>
            <a:off x="4585319" y="3397014"/>
            <a:ext cx="3015594" cy="265457"/>
          </a:xfrm>
          <a:prstGeom prst="rect">
            <a:avLst/>
          </a:prstGeom>
        </p:spPr>
        <p:txBody>
          <a:bodyPr wrap="square">
            <a:spAutoFit/>
          </a:bodyPr>
          <a:lstStyle/>
          <a:p>
            <a:pPr algn="ctr"/>
            <a:r>
              <a:rPr lang="es-MX" sz="1125" dirty="0"/>
              <a:t>Diseñar modelos de riesgos más consistentes.</a:t>
            </a:r>
          </a:p>
        </p:txBody>
      </p:sp>
      <p:sp>
        <p:nvSpPr>
          <p:cNvPr id="122" name="Rectángulo 121"/>
          <p:cNvSpPr/>
          <p:nvPr/>
        </p:nvSpPr>
        <p:spPr>
          <a:xfrm>
            <a:off x="4585317" y="3844941"/>
            <a:ext cx="2955935" cy="438582"/>
          </a:xfrm>
          <a:prstGeom prst="rect">
            <a:avLst/>
          </a:prstGeom>
        </p:spPr>
        <p:txBody>
          <a:bodyPr wrap="square">
            <a:spAutoFit/>
          </a:bodyPr>
          <a:lstStyle/>
          <a:p>
            <a:pPr algn="ctr"/>
            <a:r>
              <a:rPr lang="es-MX" sz="1125" dirty="0"/>
              <a:t>Diálogo concreto con los contribuyentes durante la auditoría.</a:t>
            </a:r>
          </a:p>
        </p:txBody>
      </p:sp>
      <p:sp>
        <p:nvSpPr>
          <p:cNvPr id="123" name="Rectángulo 122"/>
          <p:cNvSpPr/>
          <p:nvPr/>
        </p:nvSpPr>
        <p:spPr>
          <a:xfrm>
            <a:off x="4585316" y="4345361"/>
            <a:ext cx="3021351" cy="253916"/>
          </a:xfrm>
          <a:prstGeom prst="rect">
            <a:avLst/>
          </a:prstGeom>
        </p:spPr>
        <p:txBody>
          <a:bodyPr wrap="square">
            <a:spAutoFit/>
          </a:bodyPr>
          <a:lstStyle/>
          <a:p>
            <a:pPr algn="ctr"/>
            <a:r>
              <a:rPr lang="es-MX" sz="1050" dirty="0"/>
              <a:t>Implementar acciones de combate a la corrupción.</a:t>
            </a:r>
          </a:p>
        </p:txBody>
      </p:sp>
    </p:spTree>
    <p:extLst>
      <p:ext uri="{BB962C8B-B14F-4D97-AF65-F5344CB8AC3E}">
        <p14:creationId xmlns:p14="http://schemas.microsoft.com/office/powerpoint/2010/main" val="5846403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3600450" y="19050"/>
            <a:ext cx="3895725" cy="323165"/>
          </a:xfrm>
          <a:prstGeom prst="rect">
            <a:avLst/>
          </a:prstGeom>
          <a:noFill/>
        </p:spPr>
        <p:txBody>
          <a:bodyPr wrap="square" rtlCol="0">
            <a:spAutoFit/>
          </a:bodyPr>
          <a:lstStyle/>
          <a:p>
            <a:pPr algn="r"/>
            <a:r>
              <a:rPr lang="es-MX" sz="1500" b="1" dirty="0">
                <a:solidFill>
                  <a:schemeClr val="bg1"/>
                </a:solidFill>
                <a:latin typeface="+mj-lt"/>
              </a:rPr>
              <a:t>Estructura del CFDI 3.2</a:t>
            </a:r>
            <a:endParaRPr lang="x-none" sz="1500" b="1" dirty="0">
              <a:solidFill>
                <a:schemeClr val="bg1"/>
              </a:solidFill>
              <a:latin typeface="+mj-lt"/>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3949" y="585848"/>
            <a:ext cx="5940660" cy="435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6092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3600450" y="19050"/>
            <a:ext cx="3895725" cy="323165"/>
          </a:xfrm>
          <a:prstGeom prst="rect">
            <a:avLst/>
          </a:prstGeom>
          <a:noFill/>
        </p:spPr>
        <p:txBody>
          <a:bodyPr wrap="square" rtlCol="0">
            <a:spAutoFit/>
          </a:bodyPr>
          <a:lstStyle/>
          <a:p>
            <a:pPr algn="r"/>
            <a:r>
              <a:rPr lang="es-MX" sz="1500" b="1" dirty="0">
                <a:solidFill>
                  <a:schemeClr val="bg1"/>
                </a:solidFill>
                <a:latin typeface="+mj-lt"/>
              </a:rPr>
              <a:t>Tipos de CFDI</a:t>
            </a:r>
            <a:endParaRPr lang="x-none" sz="1500" b="1" dirty="0">
              <a:solidFill>
                <a:schemeClr val="bg1"/>
              </a:solidFill>
              <a:latin typeface="+mj-lt"/>
            </a:endParaRPr>
          </a:p>
        </p:txBody>
      </p:sp>
      <p:sp>
        <p:nvSpPr>
          <p:cNvPr id="13" name="CuadroTexto 12"/>
          <p:cNvSpPr txBox="1"/>
          <p:nvPr/>
        </p:nvSpPr>
        <p:spPr>
          <a:xfrm>
            <a:off x="2758689" y="581026"/>
            <a:ext cx="4860000" cy="830997"/>
          </a:xfrm>
          <a:prstGeom prst="rect">
            <a:avLst/>
          </a:prstGeom>
          <a:noFill/>
        </p:spPr>
        <p:txBody>
          <a:bodyPr wrap="square" rtlCol="0">
            <a:spAutoFit/>
          </a:bodyPr>
          <a:lstStyle/>
          <a:p>
            <a:pPr algn="just"/>
            <a:r>
              <a:rPr lang="es-MX" sz="1200" dirty="0"/>
              <a:t>Se emiten por los ingresos que obtiene los contribuyentes.</a:t>
            </a:r>
          </a:p>
          <a:p>
            <a:pPr algn="just"/>
            <a:r>
              <a:rPr lang="es-MX" sz="1200" dirty="0"/>
              <a:t>Ejemplo: Prestación de servicios, Arrendamiento, Honorarios, enajenación de bienes y mercancías incluyendo la enajenación que se realiza en operaciones de comercio exterior. etc.</a:t>
            </a:r>
          </a:p>
        </p:txBody>
      </p:sp>
      <p:sp>
        <p:nvSpPr>
          <p:cNvPr id="14" name="Rectángulo 13"/>
          <p:cNvSpPr/>
          <p:nvPr/>
        </p:nvSpPr>
        <p:spPr>
          <a:xfrm>
            <a:off x="2758689" y="1561527"/>
            <a:ext cx="4860000" cy="276999"/>
          </a:xfrm>
          <a:prstGeom prst="rect">
            <a:avLst/>
          </a:prstGeom>
        </p:spPr>
        <p:txBody>
          <a:bodyPr wrap="square">
            <a:spAutoFit/>
          </a:bodyPr>
          <a:lstStyle/>
          <a:p>
            <a:r>
              <a:rPr lang="es-ES_tradnl" sz="12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Amparan devoluciones, descuentos y bonificaciones.</a:t>
            </a:r>
            <a:endParaRPr lang="es-MX" sz="1200" dirty="0"/>
          </a:p>
        </p:txBody>
      </p:sp>
      <p:sp>
        <p:nvSpPr>
          <p:cNvPr id="15" name="Rectángulo 14"/>
          <p:cNvSpPr/>
          <p:nvPr/>
        </p:nvSpPr>
        <p:spPr>
          <a:xfrm>
            <a:off x="2758689" y="2079721"/>
            <a:ext cx="4860000" cy="276999"/>
          </a:xfrm>
          <a:prstGeom prst="rect">
            <a:avLst/>
          </a:prstGeom>
        </p:spPr>
        <p:txBody>
          <a:bodyPr wrap="square">
            <a:spAutoFit/>
          </a:bodyPr>
          <a:lstStyle/>
          <a:p>
            <a:r>
              <a:rPr lang="es-ES_tradnl" sz="12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Sirven para acreditar la propiedad de las mercancías en traslado</a:t>
            </a:r>
            <a:endParaRPr lang="es-MX" sz="1200" dirty="0"/>
          </a:p>
        </p:txBody>
      </p:sp>
      <p:sp>
        <p:nvSpPr>
          <p:cNvPr id="16" name="Rectángulo 15"/>
          <p:cNvSpPr/>
          <p:nvPr/>
        </p:nvSpPr>
        <p:spPr>
          <a:xfrm>
            <a:off x="2881781" y="4364943"/>
            <a:ext cx="5052544" cy="830997"/>
          </a:xfrm>
          <a:prstGeom prst="rect">
            <a:avLst/>
          </a:prstGeom>
        </p:spPr>
        <p:txBody>
          <a:bodyPr wrap="square">
            <a:spAutoFit/>
          </a:bodyPr>
          <a:lstStyle/>
          <a:p>
            <a:r>
              <a:rPr lang="es-ES_tradnl" sz="12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Se expiden en las operaciones en las cuales se informa de un pago y hubo una retención de impuestos, como lo es el pago de intereses.</a:t>
            </a:r>
          </a:p>
          <a:p>
            <a:r>
              <a:rPr lang="es-ES_tradnl" sz="1200" b="1" dirty="0">
                <a:solidFill>
                  <a:srgbClr val="000000"/>
                </a:solidFill>
                <a:latin typeface="Calibri" panose="020F0502020204030204" pitchFamily="34" charset="0"/>
                <a:cs typeface="Times New Roman" panose="02020603050405020304" pitchFamily="18" charset="0"/>
              </a:rPr>
              <a:t>No sufre cambios. Incluso el complemento del timbre fiscal se mantiene (1.0)</a:t>
            </a:r>
            <a:endParaRPr lang="es-MX" sz="1200" b="1" dirty="0"/>
          </a:p>
        </p:txBody>
      </p:sp>
      <p:sp>
        <p:nvSpPr>
          <p:cNvPr id="19" name="CuadroTexto 18"/>
          <p:cNvSpPr txBox="1"/>
          <p:nvPr/>
        </p:nvSpPr>
        <p:spPr>
          <a:xfrm>
            <a:off x="1261252" y="4386520"/>
            <a:ext cx="1512000" cy="415498"/>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s-MX" sz="1050" b="1" i="1" dirty="0">
                <a:solidFill>
                  <a:schemeClr val="tx1"/>
                </a:solidFill>
              </a:rPr>
              <a:t>CFDI de retenciones e información de pagos</a:t>
            </a:r>
            <a:endParaRPr lang="x-none" sz="1050" b="1" i="1" dirty="0">
              <a:solidFill>
                <a:schemeClr val="tx1"/>
              </a:solidFill>
            </a:endParaRPr>
          </a:p>
        </p:txBody>
      </p:sp>
      <p:sp>
        <p:nvSpPr>
          <p:cNvPr id="20" name="Rectángulo 19"/>
          <p:cNvSpPr/>
          <p:nvPr/>
        </p:nvSpPr>
        <p:spPr>
          <a:xfrm>
            <a:off x="2758689" y="2538073"/>
            <a:ext cx="4860000" cy="1015663"/>
          </a:xfrm>
          <a:prstGeom prst="rect">
            <a:avLst/>
          </a:prstGeom>
          <a:noFill/>
        </p:spPr>
        <p:txBody>
          <a:bodyPr wrap="square" rtlCol="0">
            <a:spAutoFit/>
          </a:bodyPr>
          <a:lstStyle/>
          <a:p>
            <a:pPr algn="just"/>
            <a:r>
              <a:rPr lang="x-none" sz="1200" dirty="0"/>
              <a:t>Facilitar la conciliación de las facturas vs pagos, aplicable para la comprobación de los pagos en parcialidades, en una sola exhibición pero esta no sea cubierta al momento de la expedición del CFDI e incluso  en operaciones a crédito pagadas en fecha posterior a la emisión del CFDI correspondiente.</a:t>
            </a:r>
          </a:p>
        </p:txBody>
      </p:sp>
      <p:sp>
        <p:nvSpPr>
          <p:cNvPr id="22" name="Rectángulo 21"/>
          <p:cNvSpPr/>
          <p:nvPr/>
        </p:nvSpPr>
        <p:spPr>
          <a:xfrm>
            <a:off x="2758689" y="3547180"/>
            <a:ext cx="4860000" cy="646331"/>
          </a:xfrm>
          <a:prstGeom prst="rect">
            <a:avLst/>
          </a:prstGeom>
          <a:noFill/>
        </p:spPr>
        <p:txBody>
          <a:bodyPr wrap="square" rtlCol="0">
            <a:spAutoFit/>
          </a:bodyPr>
          <a:lstStyle/>
          <a:p>
            <a:pPr algn="just"/>
            <a:r>
              <a:rPr lang="x-none" sz="1200" dirty="0"/>
              <a:t>Es  una factura que se emite por los pagos realizados por concepto de remuneraciones de sueldos, salarios y asimilados a estos, es una especie de una factura egresos.</a:t>
            </a:r>
          </a:p>
        </p:txBody>
      </p:sp>
      <p:graphicFrame>
        <p:nvGraphicFramePr>
          <p:cNvPr id="23" name="Diagrama 22"/>
          <p:cNvGraphicFramePr/>
          <p:nvPr>
            <p:extLst/>
          </p:nvPr>
        </p:nvGraphicFramePr>
        <p:xfrm>
          <a:off x="1557466" y="524896"/>
          <a:ext cx="3631223" cy="37440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09491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40 Rectángulo"/>
          <p:cNvSpPr/>
          <p:nvPr/>
        </p:nvSpPr>
        <p:spPr>
          <a:xfrm>
            <a:off x="4302333" y="9525"/>
            <a:ext cx="2861202" cy="369332"/>
          </a:xfrm>
          <a:prstGeom prst="rect">
            <a:avLst/>
          </a:prstGeom>
          <a:noFill/>
        </p:spPr>
        <p:txBody>
          <a:bodyPr wrap="square" rtlCol="0">
            <a:spAutoFit/>
          </a:bodyPr>
          <a:lstStyle/>
          <a:p>
            <a:pPr algn="r"/>
            <a:r>
              <a:rPr lang="es-MX" sz="1800" b="1" dirty="0">
                <a:solidFill>
                  <a:schemeClr val="bg1"/>
                </a:solidFill>
                <a:cs typeface="ＭＳ Ｐゴシック" charset="0"/>
              </a:rPr>
              <a:t>Representación impresa</a:t>
            </a:r>
          </a:p>
        </p:txBody>
      </p:sp>
      <p:sp>
        <p:nvSpPr>
          <p:cNvPr id="4" name="1 Título"/>
          <p:cNvSpPr txBox="1">
            <a:spLocks/>
          </p:cNvSpPr>
          <p:nvPr/>
        </p:nvSpPr>
        <p:spPr>
          <a:xfrm>
            <a:off x="1320243" y="597299"/>
            <a:ext cx="5964181" cy="323165"/>
          </a:xfrm>
          <a:prstGeom prst="rect">
            <a:avLst/>
          </a:prstGeom>
          <a:noFill/>
        </p:spPr>
        <p:txBody>
          <a:bodyPr wrap="square" rtlCol="0">
            <a:spAutoFit/>
          </a:bodyPr>
          <a:lstStyle>
            <a:defPPr>
              <a:defRPr lang="es-MX"/>
            </a:defPPr>
            <a:lvl1pPr>
              <a:defRPr sz="2000" b="1">
                <a:solidFill>
                  <a:srgbClr val="008680"/>
                </a:solidFill>
                <a:latin typeface="Soberana Sans" pitchFamily="50" charset="0"/>
                <a:ea typeface="Gulim" pitchFamily="34" charset="-127"/>
              </a:defRPr>
            </a:lvl1pPr>
          </a:lstStyle>
          <a:p>
            <a:r>
              <a:rPr lang="es-MX" sz="1500" dirty="0">
                <a:latin typeface="+mn-lt"/>
              </a:rPr>
              <a:t>Requisitos</a:t>
            </a:r>
          </a:p>
        </p:txBody>
      </p:sp>
      <p:sp>
        <p:nvSpPr>
          <p:cNvPr id="5" name="Rectángulo 4"/>
          <p:cNvSpPr/>
          <p:nvPr/>
        </p:nvSpPr>
        <p:spPr>
          <a:xfrm>
            <a:off x="1311891" y="1017139"/>
            <a:ext cx="4004692" cy="2118722"/>
          </a:xfrm>
          <a:prstGeom prst="rect">
            <a:avLst/>
          </a:prstGeom>
        </p:spPr>
        <p:txBody>
          <a:bodyPr wrap="square">
            <a:spAutoFit/>
          </a:bodyPr>
          <a:lstStyle/>
          <a:p>
            <a:pPr algn="just"/>
            <a:r>
              <a:rPr lang="es-MX" sz="1013" dirty="0"/>
              <a:t>Deberán plasmarse </a:t>
            </a:r>
            <a:r>
              <a:rPr lang="es-MX" sz="1013" b="1" dirty="0"/>
              <a:t>todos</a:t>
            </a:r>
            <a:r>
              <a:rPr lang="es-MX" sz="1013" dirty="0"/>
              <a:t> los </a:t>
            </a:r>
            <a:r>
              <a:rPr lang="es-MX" sz="1013" b="1" dirty="0"/>
              <a:t>datos</a:t>
            </a:r>
            <a:r>
              <a:rPr lang="es-MX" sz="1013" dirty="0"/>
              <a:t> </a:t>
            </a:r>
            <a:r>
              <a:rPr lang="es-MX" sz="1013" b="1" dirty="0"/>
              <a:t>contenidos</a:t>
            </a:r>
            <a:r>
              <a:rPr lang="es-MX" sz="1013" dirty="0"/>
              <a:t> en el </a:t>
            </a:r>
            <a:r>
              <a:rPr lang="es-MX" sz="1013" b="1" dirty="0"/>
              <a:t>XML</a:t>
            </a:r>
            <a:r>
              <a:rPr lang="es-MX" sz="1013" dirty="0"/>
              <a:t> y adicionalmente contener:</a:t>
            </a:r>
          </a:p>
          <a:p>
            <a:pPr marL="300038" indent="-300038" algn="just">
              <a:buFont typeface="+mj-lt"/>
              <a:buAutoNum type="romanUcPeriod"/>
            </a:pPr>
            <a:endParaRPr lang="es-MX" sz="1013" dirty="0"/>
          </a:p>
          <a:p>
            <a:pPr marL="300038" indent="-300038" algn="just">
              <a:buFont typeface="+mj-lt"/>
              <a:buAutoNum type="romanUcPeriod"/>
            </a:pPr>
            <a:endParaRPr lang="es-MX" sz="1013" dirty="0"/>
          </a:p>
          <a:p>
            <a:pPr marL="300038" indent="-300038" algn="just">
              <a:buFont typeface="+mj-lt"/>
              <a:buAutoNum type="romanUcPeriod"/>
            </a:pPr>
            <a:r>
              <a:rPr lang="es-MX" sz="1013" dirty="0"/>
              <a:t>Código de barras generado o el número de folio fiscal del comprobante.</a:t>
            </a:r>
          </a:p>
          <a:p>
            <a:pPr marL="300038" indent="-300038" algn="just">
              <a:buFont typeface="+mj-lt"/>
              <a:buAutoNum type="romanUcPeriod"/>
            </a:pPr>
            <a:r>
              <a:rPr lang="es-MX" sz="1013" dirty="0"/>
              <a:t>Número de serie del CSD del emisor y del SAT, </a:t>
            </a:r>
          </a:p>
          <a:p>
            <a:pPr marL="300038" indent="-300038" algn="just">
              <a:buFont typeface="+mj-lt"/>
              <a:buAutoNum type="romanUcPeriod"/>
            </a:pPr>
            <a:r>
              <a:rPr lang="es-MX" sz="1013" dirty="0"/>
              <a:t>La leyenda: “Este documento es una representación impresa de un CFDI”</a:t>
            </a:r>
          </a:p>
          <a:p>
            <a:pPr marL="300038" indent="-300038" algn="just">
              <a:buFont typeface="+mj-lt"/>
              <a:buAutoNum type="romanUcPeriod"/>
            </a:pPr>
            <a:r>
              <a:rPr lang="es-MX" sz="1013" dirty="0"/>
              <a:t>Fecha y hora de emisión y de certificación del CFDI </a:t>
            </a:r>
          </a:p>
          <a:p>
            <a:pPr marL="300038" indent="-300038" algn="just">
              <a:buFont typeface="+mj-lt"/>
              <a:buAutoNum type="romanUcPeriod"/>
            </a:pPr>
            <a:r>
              <a:rPr lang="es-MX" sz="1013" dirty="0"/>
              <a:t>Cadena original del complemento de certificación digital del SAT.</a:t>
            </a:r>
          </a:p>
          <a:p>
            <a:pPr marL="300038" indent="-300038" algn="just">
              <a:buFont typeface="+mj-lt"/>
              <a:buAutoNum type="romanUcPeriod"/>
            </a:pPr>
            <a:endParaRPr lang="es-MX" sz="1013" dirty="0"/>
          </a:p>
          <a:p>
            <a:pPr algn="just"/>
            <a:r>
              <a:rPr lang="es-MX" sz="1013" dirty="0"/>
              <a:t>Cumplir con </a:t>
            </a:r>
            <a:r>
              <a:rPr lang="es-MX" sz="1013" b="1" dirty="0"/>
              <a:t>todos</a:t>
            </a:r>
            <a:r>
              <a:rPr lang="es-MX" sz="1013" dirty="0"/>
              <a:t> los </a:t>
            </a:r>
            <a:r>
              <a:rPr lang="es-MX" sz="1013" b="1" dirty="0"/>
              <a:t>datos</a:t>
            </a:r>
            <a:r>
              <a:rPr lang="es-MX" sz="1013" dirty="0"/>
              <a:t> de los </a:t>
            </a:r>
            <a:r>
              <a:rPr lang="es-MX" sz="1013" b="1" dirty="0"/>
              <a:t>complementos</a:t>
            </a:r>
            <a:r>
              <a:rPr lang="es-MX" sz="1013" dirty="0"/>
              <a:t> </a:t>
            </a:r>
          </a:p>
        </p:txBody>
      </p:sp>
      <p:sp>
        <p:nvSpPr>
          <p:cNvPr id="7" name="Rectángulo 6"/>
          <p:cNvSpPr/>
          <p:nvPr/>
        </p:nvSpPr>
        <p:spPr>
          <a:xfrm>
            <a:off x="2434235" y="4462755"/>
            <a:ext cx="4645541" cy="404085"/>
          </a:xfrm>
          <a:prstGeom prst="rect">
            <a:avLst/>
          </a:prstGeom>
          <a:solidFill>
            <a:srgbClr val="F2F2F2"/>
          </a:solidFill>
          <a:ln>
            <a:solidFill>
              <a:srgbClr val="35A08E"/>
            </a:solidFill>
          </a:ln>
        </p:spPr>
        <p:txBody>
          <a:bodyPr wrap="square">
            <a:spAutoFit/>
          </a:bodyPr>
          <a:lstStyle/>
          <a:p>
            <a:pPr algn="ctr"/>
            <a:r>
              <a:rPr lang="es-MX" sz="1013" dirty="0"/>
              <a:t>Tratándose de </a:t>
            </a:r>
            <a:r>
              <a:rPr lang="es-MX" sz="1013" b="1" dirty="0"/>
              <a:t>datos</a:t>
            </a:r>
            <a:r>
              <a:rPr lang="es-MX" sz="1013" dirty="0"/>
              <a:t> contenidos en los </a:t>
            </a:r>
            <a:r>
              <a:rPr lang="es-MX" sz="1013" b="1" dirty="0"/>
              <a:t>catálogos</a:t>
            </a:r>
            <a:r>
              <a:rPr lang="es-MX" sz="1013" dirty="0"/>
              <a:t>, además de la </a:t>
            </a:r>
            <a:r>
              <a:rPr lang="es-MX" sz="1013" b="1" dirty="0"/>
              <a:t>clave</a:t>
            </a:r>
            <a:r>
              <a:rPr lang="es-MX" sz="1013" dirty="0"/>
              <a:t> se incluirá la </a:t>
            </a:r>
            <a:r>
              <a:rPr lang="es-MX" sz="1013" b="1" dirty="0"/>
              <a:t>descripción</a:t>
            </a:r>
            <a:endParaRPr lang="es-MX" sz="1013" dirty="0"/>
          </a:p>
        </p:txBody>
      </p:sp>
      <p:pic>
        <p:nvPicPr>
          <p:cNvPr id="9" name="Imagen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9604" y="897382"/>
            <a:ext cx="2540261" cy="3227372"/>
          </a:xfrm>
          <a:prstGeom prst="rect">
            <a:avLst/>
          </a:prstGeom>
          <a:noFill/>
          <a:ln>
            <a:noFill/>
          </a:ln>
        </p:spPr>
      </p:pic>
    </p:spTree>
    <p:extLst>
      <p:ext uri="{BB962C8B-B14F-4D97-AF65-F5344CB8AC3E}">
        <p14:creationId xmlns:p14="http://schemas.microsoft.com/office/powerpoint/2010/main" val="11912001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uadroTexto 1"/>
          <p:cNvSpPr txBox="1"/>
          <p:nvPr/>
        </p:nvSpPr>
        <p:spPr>
          <a:xfrm>
            <a:off x="3355256" y="-7154"/>
            <a:ext cx="4114800" cy="323165"/>
          </a:xfrm>
          <a:prstGeom prst="rect">
            <a:avLst/>
          </a:prstGeom>
          <a:noFill/>
        </p:spPr>
        <p:txBody>
          <a:bodyPr wrap="square" rtlCol="0">
            <a:spAutoFit/>
          </a:bodyPr>
          <a:lstStyle>
            <a:defPPr>
              <a:defRPr lang="es-ES"/>
            </a:defPPr>
            <a:lvl1pPr algn="r">
              <a:defRPr sz="2000" b="1">
                <a:solidFill>
                  <a:schemeClr val="bg1"/>
                </a:solidFill>
              </a:defRPr>
            </a:lvl1pPr>
          </a:lstStyle>
          <a:p>
            <a:r>
              <a:rPr lang="es-MX" sz="1500" dirty="0"/>
              <a:t>Vinculación de claves de productos y servicios </a:t>
            </a:r>
            <a:endParaRPr lang="es-419" sz="1500" dirty="0"/>
          </a:p>
        </p:txBody>
      </p:sp>
      <p:sp>
        <p:nvSpPr>
          <p:cNvPr id="3" name="Rectángulo 2"/>
          <p:cNvSpPr/>
          <p:nvPr/>
        </p:nvSpPr>
        <p:spPr>
          <a:xfrm>
            <a:off x="1408467" y="455240"/>
            <a:ext cx="6304936" cy="461665"/>
          </a:xfrm>
          <a:prstGeom prst="rect">
            <a:avLst/>
          </a:prstGeom>
        </p:spPr>
        <p:txBody>
          <a:bodyPr wrap="square">
            <a:spAutoFit/>
          </a:bodyPr>
          <a:lstStyle/>
          <a:p>
            <a:pPr algn="just">
              <a:defRPr/>
            </a:pPr>
            <a:r>
              <a:rPr lang="es-MX" sz="1200" b="1" i="1" dirty="0"/>
              <a:t>Recuerda que no se modifican los catálogos y descripciones existentes en la empresa  solo  se vinculan  a el de la nueva factura.  </a:t>
            </a:r>
          </a:p>
        </p:txBody>
      </p:sp>
      <p:graphicFrame>
        <p:nvGraphicFramePr>
          <p:cNvPr id="5" name="Tabla 4"/>
          <p:cNvGraphicFramePr>
            <a:graphicFrameLocks noGrp="1"/>
          </p:cNvGraphicFramePr>
          <p:nvPr>
            <p:extLst/>
          </p:nvPr>
        </p:nvGraphicFramePr>
        <p:xfrm>
          <a:off x="1916005" y="980628"/>
          <a:ext cx="5301142" cy="3650370"/>
        </p:xfrm>
        <a:graphic>
          <a:graphicData uri="http://schemas.openxmlformats.org/drawingml/2006/table">
            <a:tbl>
              <a:tblPr firstRow="1" firstCol="1" bandRow="1">
                <a:tableStyleId>{5940675A-B579-460E-94D1-54222C63F5DA}</a:tableStyleId>
              </a:tblPr>
              <a:tblGrid>
                <a:gridCol w="748577">
                  <a:extLst>
                    <a:ext uri="{9D8B030D-6E8A-4147-A177-3AD203B41FA5}">
                      <a16:colId xmlns:a16="http://schemas.microsoft.com/office/drawing/2014/main" xmlns="" val="1312969646"/>
                    </a:ext>
                  </a:extLst>
                </a:gridCol>
                <a:gridCol w="1233920">
                  <a:extLst>
                    <a:ext uri="{9D8B030D-6E8A-4147-A177-3AD203B41FA5}">
                      <a16:colId xmlns:a16="http://schemas.microsoft.com/office/drawing/2014/main" xmlns="" val="57431038"/>
                    </a:ext>
                  </a:extLst>
                </a:gridCol>
                <a:gridCol w="1050131">
                  <a:extLst>
                    <a:ext uri="{9D8B030D-6E8A-4147-A177-3AD203B41FA5}">
                      <a16:colId xmlns:a16="http://schemas.microsoft.com/office/drawing/2014/main" xmlns="" val="1013236323"/>
                    </a:ext>
                  </a:extLst>
                </a:gridCol>
                <a:gridCol w="1040216">
                  <a:extLst>
                    <a:ext uri="{9D8B030D-6E8A-4147-A177-3AD203B41FA5}">
                      <a16:colId xmlns:a16="http://schemas.microsoft.com/office/drawing/2014/main" xmlns="" val="3999133501"/>
                    </a:ext>
                  </a:extLst>
                </a:gridCol>
                <a:gridCol w="1228298">
                  <a:extLst>
                    <a:ext uri="{9D8B030D-6E8A-4147-A177-3AD203B41FA5}">
                      <a16:colId xmlns:a16="http://schemas.microsoft.com/office/drawing/2014/main" xmlns="" val="2964656082"/>
                    </a:ext>
                  </a:extLst>
                </a:gridCol>
              </a:tblGrid>
              <a:tr h="488535">
                <a:tc>
                  <a:txBody>
                    <a:bodyPr/>
                    <a:lstStyle/>
                    <a:p>
                      <a:pPr algn="ctr">
                        <a:lnSpc>
                          <a:spcPct val="105000"/>
                        </a:lnSpc>
                        <a:spcAft>
                          <a:spcPts val="0"/>
                        </a:spcAft>
                      </a:pPr>
                      <a:r>
                        <a:rPr lang="es-MX" sz="800" b="1" dirty="0">
                          <a:effectLst/>
                          <a:latin typeface="Calibri" panose="020F0502020204030204" pitchFamily="34" charset="0"/>
                          <a:ea typeface="Calibri" panose="020F0502020204030204" pitchFamily="34" charset="0"/>
                        </a:rPr>
                        <a:t>Producto</a:t>
                      </a:r>
                    </a:p>
                  </a:txBody>
                  <a:tcPr marL="26351" marR="26351" marT="0" marB="0" anchor="ctr">
                    <a:solidFill>
                      <a:schemeClr val="bg1">
                        <a:lumMod val="85000"/>
                      </a:schemeClr>
                    </a:solidFill>
                  </a:tcPr>
                </a:tc>
                <a:tc>
                  <a:txBody>
                    <a:bodyPr/>
                    <a:lstStyle/>
                    <a:p>
                      <a:pPr algn="ctr">
                        <a:lnSpc>
                          <a:spcPct val="105000"/>
                        </a:lnSpc>
                        <a:spcAft>
                          <a:spcPts val="0"/>
                        </a:spcAft>
                      </a:pPr>
                      <a:r>
                        <a:rPr lang="es-MX" sz="800" b="1" dirty="0">
                          <a:effectLst/>
                        </a:rPr>
                        <a:t>Descripción</a:t>
                      </a:r>
                    </a:p>
                  </a:txBody>
                  <a:tcPr marL="26351" marR="26351" marT="0" marB="0" anchor="ctr">
                    <a:solidFill>
                      <a:schemeClr val="bg1">
                        <a:lumMod val="85000"/>
                      </a:schemeClr>
                    </a:solidFill>
                  </a:tcPr>
                </a:tc>
                <a:tc>
                  <a:txBody>
                    <a:bodyPr/>
                    <a:lstStyle/>
                    <a:p>
                      <a:pPr algn="ctr">
                        <a:lnSpc>
                          <a:spcPct val="105000"/>
                        </a:lnSpc>
                        <a:spcAft>
                          <a:spcPts val="0"/>
                        </a:spcAft>
                      </a:pPr>
                      <a:r>
                        <a:rPr lang="es-MX" sz="800" b="1" dirty="0">
                          <a:effectLst/>
                          <a:latin typeface="Calibri" panose="020F0502020204030204" pitchFamily="34" charset="0"/>
                          <a:ea typeface="Calibri" panose="020F0502020204030204" pitchFamily="34" charset="0"/>
                        </a:rPr>
                        <a:t>Clave interna</a:t>
                      </a:r>
                      <a:r>
                        <a:rPr lang="es-MX" sz="800" b="1" baseline="0" dirty="0">
                          <a:effectLst/>
                          <a:latin typeface="Calibri" panose="020F0502020204030204" pitchFamily="34" charset="0"/>
                          <a:ea typeface="Calibri" panose="020F0502020204030204" pitchFamily="34" charset="0"/>
                        </a:rPr>
                        <a:t> de su inventario </a:t>
                      </a:r>
                      <a:endParaRPr lang="es-MX" sz="800" b="1" dirty="0">
                        <a:effectLst/>
                        <a:latin typeface="Calibri" panose="020F0502020204030204" pitchFamily="34" charset="0"/>
                        <a:ea typeface="Calibri" panose="020F0502020204030204" pitchFamily="34" charset="0"/>
                      </a:endParaRPr>
                    </a:p>
                  </a:txBody>
                  <a:tcPr marL="26351" marR="26351" marT="0" marB="0" anchor="ctr">
                    <a:solidFill>
                      <a:schemeClr val="bg1">
                        <a:lumMod val="85000"/>
                      </a:schemeClr>
                    </a:solidFill>
                  </a:tcPr>
                </a:tc>
                <a:tc>
                  <a:txBody>
                    <a:bodyPr/>
                    <a:lstStyle/>
                    <a:p>
                      <a:pPr algn="ctr">
                        <a:lnSpc>
                          <a:spcPct val="105000"/>
                        </a:lnSpc>
                        <a:spcAft>
                          <a:spcPts val="800"/>
                        </a:spcAft>
                      </a:pPr>
                      <a:r>
                        <a:rPr lang="es-MX" sz="800" b="1" dirty="0">
                          <a:effectLst/>
                        </a:rPr>
                        <a:t>Clave del Producto</a:t>
                      </a:r>
                    </a:p>
                  </a:txBody>
                  <a:tcPr marL="26351" marR="26351" marT="0" marB="0" anchor="ctr">
                    <a:noFill/>
                  </a:tcPr>
                </a:tc>
                <a:tc>
                  <a:txBody>
                    <a:bodyPr/>
                    <a:lstStyle/>
                    <a:p>
                      <a:pPr algn="ctr">
                        <a:lnSpc>
                          <a:spcPct val="105000"/>
                        </a:lnSpc>
                        <a:spcAft>
                          <a:spcPts val="800"/>
                        </a:spcAft>
                      </a:pPr>
                      <a:r>
                        <a:rPr lang="es-MX" sz="800" b="1" dirty="0">
                          <a:effectLst/>
                        </a:rPr>
                        <a:t>Clave de unidad de medida</a:t>
                      </a:r>
                      <a:endParaRPr lang="es-MX" sz="800" b="1" dirty="0">
                        <a:effectLst/>
                        <a:latin typeface="Calibri" panose="020F0502020204030204" pitchFamily="34" charset="0"/>
                        <a:ea typeface="Calibri" panose="020F0502020204030204" pitchFamily="34" charset="0"/>
                      </a:endParaRPr>
                    </a:p>
                  </a:txBody>
                  <a:tcPr marL="26351" marR="26351" marT="0" marB="0" anchor="ctr">
                    <a:noFill/>
                  </a:tcPr>
                </a:tc>
                <a:extLst>
                  <a:ext uri="{0D108BD9-81ED-4DB2-BD59-A6C34878D82A}">
                    <a16:rowId xmlns:a16="http://schemas.microsoft.com/office/drawing/2014/main" xmlns="" val="3271876690"/>
                  </a:ext>
                </a:extLst>
              </a:tr>
              <a:tr h="327653">
                <a:tc>
                  <a:txBody>
                    <a:bodyPr/>
                    <a:lstStyle/>
                    <a:p>
                      <a:pPr>
                        <a:lnSpc>
                          <a:spcPct val="105000"/>
                        </a:lnSpc>
                        <a:spcAft>
                          <a:spcPts val="0"/>
                        </a:spcAft>
                      </a:pPr>
                      <a:endParaRPr lang="es-MX" sz="700"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i="1" dirty="0">
                          <a:effectLst/>
                        </a:rPr>
                        <a:t>Jamón</a:t>
                      </a:r>
                      <a:endParaRPr lang="es-MX" sz="900" b="1" i="1"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dirty="0">
                          <a:effectLst/>
                          <a:latin typeface="Calibri" panose="020F0502020204030204" pitchFamily="34" charset="0"/>
                          <a:ea typeface="Calibri" panose="020F0502020204030204" pitchFamily="34" charset="0"/>
                        </a:rPr>
                        <a:t>3631523</a:t>
                      </a:r>
                    </a:p>
                  </a:txBody>
                  <a:tcPr marL="26351" marR="26351" marT="0" marB="0" anchor="ctr"/>
                </a:tc>
                <a:tc rowSpan="6">
                  <a:txBody>
                    <a:bodyPr/>
                    <a:lstStyle/>
                    <a:p>
                      <a:pPr algn="ctr">
                        <a:lnSpc>
                          <a:spcPct val="105000"/>
                        </a:lnSpc>
                        <a:spcAft>
                          <a:spcPts val="0"/>
                        </a:spcAft>
                      </a:pPr>
                      <a:r>
                        <a:rPr lang="es-MX" sz="900" b="1" dirty="0">
                          <a:effectLst/>
                        </a:rPr>
                        <a:t>50112000</a:t>
                      </a:r>
                    </a:p>
                    <a:p>
                      <a:pPr algn="ctr">
                        <a:lnSpc>
                          <a:spcPct val="105000"/>
                        </a:lnSpc>
                        <a:spcAft>
                          <a:spcPts val="0"/>
                        </a:spcAft>
                      </a:pPr>
                      <a:r>
                        <a:rPr lang="es-MX" sz="900" dirty="0">
                          <a:effectLst/>
                        </a:rPr>
                        <a:t> Carnes procesadas y preparadas</a:t>
                      </a:r>
                      <a:endParaRPr lang="es-MX" sz="900" dirty="0">
                        <a:effectLst/>
                        <a:latin typeface="Calibri" panose="020F0502020204030204" pitchFamily="34" charset="0"/>
                        <a:ea typeface="Calibri" panose="020F0502020204030204" pitchFamily="34" charset="0"/>
                      </a:endParaRPr>
                    </a:p>
                  </a:txBody>
                  <a:tcPr marL="26351" marR="26351" marT="0" marB="0" anchor="ctr">
                    <a:noFill/>
                  </a:tcPr>
                </a:tc>
                <a:tc rowSpan="6">
                  <a:txBody>
                    <a:bodyPr/>
                    <a:lstStyle/>
                    <a:p>
                      <a:pPr>
                        <a:lnSpc>
                          <a:spcPct val="105000"/>
                        </a:lnSpc>
                        <a:spcAft>
                          <a:spcPts val="0"/>
                        </a:spcAft>
                      </a:pPr>
                      <a:r>
                        <a:rPr lang="es-MX" sz="900" dirty="0">
                          <a:effectLst/>
                        </a:rPr>
                        <a:t> </a:t>
                      </a:r>
                    </a:p>
                    <a:p>
                      <a:pPr algn="ctr">
                        <a:lnSpc>
                          <a:spcPct val="105000"/>
                        </a:lnSpc>
                        <a:spcAft>
                          <a:spcPts val="0"/>
                        </a:spcAft>
                      </a:pPr>
                      <a:r>
                        <a:rPr lang="es-MX" sz="900" dirty="0">
                          <a:effectLst/>
                        </a:rPr>
                        <a:t>KGM kilogramo</a:t>
                      </a:r>
                      <a:endParaRPr lang="es-MX" sz="900" dirty="0">
                        <a:effectLst/>
                        <a:latin typeface="Calibri" panose="020F0502020204030204" pitchFamily="34" charset="0"/>
                        <a:ea typeface="Calibri" panose="020F0502020204030204" pitchFamily="34" charset="0"/>
                      </a:endParaRPr>
                    </a:p>
                  </a:txBody>
                  <a:tcPr marL="26351" marR="26351" marT="0" marB="0" anchor="ctr">
                    <a:noFill/>
                  </a:tcPr>
                </a:tc>
                <a:extLst>
                  <a:ext uri="{0D108BD9-81ED-4DB2-BD59-A6C34878D82A}">
                    <a16:rowId xmlns:a16="http://schemas.microsoft.com/office/drawing/2014/main" xmlns="" val="1406616632"/>
                  </a:ext>
                </a:extLst>
              </a:tr>
              <a:tr h="329740">
                <a:tc>
                  <a:txBody>
                    <a:bodyPr/>
                    <a:lstStyle/>
                    <a:p>
                      <a:endParaRPr lang="es-MX" sz="1400" dirty="0"/>
                    </a:p>
                  </a:txBody>
                  <a:tcPr marL="26351" marR="26351" marT="0" marB="0" anchor="ctr"/>
                </a:tc>
                <a:tc>
                  <a:txBody>
                    <a:bodyPr/>
                    <a:lstStyle/>
                    <a:p>
                      <a:pPr marL="0" marR="0" indent="0" algn="ctr" defTabSz="457200" rtl="0" eaLnBrk="1" fontAlgn="auto" latinLnBrk="0" hangingPunct="1">
                        <a:lnSpc>
                          <a:spcPct val="105000"/>
                        </a:lnSpc>
                        <a:spcBef>
                          <a:spcPts val="0"/>
                        </a:spcBef>
                        <a:spcAft>
                          <a:spcPts val="0"/>
                        </a:spcAft>
                        <a:buClrTx/>
                        <a:buSzTx/>
                        <a:buFontTx/>
                        <a:buNone/>
                        <a:tabLst/>
                        <a:defRPr/>
                      </a:pPr>
                      <a:r>
                        <a:rPr lang="es-MX" sz="900" b="1" i="1" dirty="0">
                          <a:effectLst/>
                        </a:rPr>
                        <a:t>Salchichas</a:t>
                      </a:r>
                      <a:endParaRPr lang="es-MX" sz="900" b="1" i="1"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r>
                        <a:rPr lang="es-MX" sz="900" b="1" dirty="0"/>
                        <a:t>4581259</a:t>
                      </a:r>
                    </a:p>
                  </a:txBody>
                  <a:tcPr marL="26351" marR="26351" marT="0" marB="0" anchor="ctr"/>
                </a:tc>
                <a:tc vMerge="1">
                  <a:txBody>
                    <a:bodyPr/>
                    <a:lstStyle/>
                    <a:p>
                      <a:endParaRPr lang="es-MX"/>
                    </a:p>
                  </a:txBody>
                  <a:tcPr/>
                </a:tc>
                <a:tc vMerge="1">
                  <a:txBody>
                    <a:bodyPr/>
                    <a:lstStyle/>
                    <a:p>
                      <a:endParaRPr lang="es-MX"/>
                    </a:p>
                  </a:txBody>
                  <a:tcPr/>
                </a:tc>
                <a:extLst>
                  <a:ext uri="{0D108BD9-81ED-4DB2-BD59-A6C34878D82A}">
                    <a16:rowId xmlns:a16="http://schemas.microsoft.com/office/drawing/2014/main" xmlns="" val="2319244809"/>
                  </a:ext>
                </a:extLst>
              </a:tr>
              <a:tr h="244268">
                <a:tc>
                  <a:txBody>
                    <a:bodyPr/>
                    <a:lstStyle/>
                    <a:p>
                      <a:pPr marL="0" marR="0" indent="0" algn="l" defTabSz="457200" rtl="0" eaLnBrk="1" fontAlgn="auto" latinLnBrk="0" hangingPunct="1">
                        <a:lnSpc>
                          <a:spcPct val="105000"/>
                        </a:lnSpc>
                        <a:spcBef>
                          <a:spcPts val="0"/>
                        </a:spcBef>
                        <a:spcAft>
                          <a:spcPts val="0"/>
                        </a:spcAft>
                        <a:buClrTx/>
                        <a:buSzTx/>
                        <a:buFontTx/>
                        <a:buNone/>
                        <a:tabLst/>
                        <a:defRPr/>
                      </a:pPr>
                      <a:endParaRPr lang="es-MX" sz="700" dirty="0">
                        <a:effectLst/>
                        <a:latin typeface="Calibri" panose="020F0502020204030204" pitchFamily="34" charset="0"/>
                        <a:ea typeface="Calibri" panose="020F0502020204030204" pitchFamily="34" charset="0"/>
                      </a:endParaRPr>
                    </a:p>
                  </a:txBody>
                  <a:tcPr marL="26351" marR="26351" marT="0" marB="0" anchor="ctr"/>
                </a:tc>
                <a:tc>
                  <a:txBody>
                    <a:bodyPr/>
                    <a:lstStyle/>
                    <a:p>
                      <a:pPr marL="0" marR="0" indent="0" algn="ctr" defTabSz="457200" rtl="0" eaLnBrk="1" fontAlgn="auto" latinLnBrk="0" hangingPunct="1">
                        <a:lnSpc>
                          <a:spcPct val="105000"/>
                        </a:lnSpc>
                        <a:spcBef>
                          <a:spcPts val="0"/>
                        </a:spcBef>
                        <a:spcAft>
                          <a:spcPts val="0"/>
                        </a:spcAft>
                        <a:buClrTx/>
                        <a:buSzTx/>
                        <a:buFontTx/>
                        <a:buNone/>
                        <a:tabLst/>
                        <a:defRPr/>
                      </a:pPr>
                      <a:r>
                        <a:rPr lang="es-MX" sz="900" b="1" i="1" dirty="0">
                          <a:effectLst/>
                        </a:rPr>
                        <a:t>Peperoni</a:t>
                      </a:r>
                      <a:endParaRPr lang="es-MX" sz="900" b="1" i="1"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dirty="0">
                          <a:effectLst/>
                          <a:latin typeface="Calibri" panose="020F0502020204030204" pitchFamily="34" charset="0"/>
                          <a:ea typeface="Calibri" panose="020F0502020204030204" pitchFamily="34" charset="0"/>
                        </a:rPr>
                        <a:t>5621489</a:t>
                      </a:r>
                    </a:p>
                  </a:txBody>
                  <a:tcPr marL="26351" marR="26351" marT="0" marB="0" anchor="ctr"/>
                </a:tc>
                <a:tc vMerge="1">
                  <a:txBody>
                    <a:bodyPr/>
                    <a:lstStyle/>
                    <a:p>
                      <a:pPr>
                        <a:lnSpc>
                          <a:spcPct val="105000"/>
                        </a:lnSpc>
                        <a:spcAft>
                          <a:spcPts val="0"/>
                        </a:spcAft>
                      </a:pPr>
                      <a:endParaRPr lang="es-MX" sz="900" dirty="0">
                        <a:effectLst/>
                        <a:latin typeface="Calibri" panose="020F0502020204030204" pitchFamily="34" charset="0"/>
                        <a:ea typeface="Calibri" panose="020F0502020204030204" pitchFamily="34" charset="0"/>
                      </a:endParaRPr>
                    </a:p>
                  </a:txBody>
                  <a:tcPr marL="35986" marR="35986" marT="0" marB="0" anchor="ctr"/>
                </a:tc>
                <a:tc vMerge="1">
                  <a:txBody>
                    <a:bodyPr/>
                    <a:lstStyle/>
                    <a:p>
                      <a:pPr algn="ctr">
                        <a:lnSpc>
                          <a:spcPct val="105000"/>
                        </a:lnSpc>
                        <a:spcAft>
                          <a:spcPts val="800"/>
                        </a:spcAft>
                      </a:pPr>
                      <a:endParaRPr lang="es-MX" sz="900" dirty="0">
                        <a:effectLst/>
                        <a:latin typeface="Calibri" panose="020F0502020204030204" pitchFamily="34" charset="0"/>
                        <a:ea typeface="Calibri" panose="020F0502020204030204" pitchFamily="34" charset="0"/>
                      </a:endParaRPr>
                    </a:p>
                  </a:txBody>
                  <a:tcPr marL="35986" marR="35986" marT="0" marB="0" anchor="ctr"/>
                </a:tc>
                <a:extLst>
                  <a:ext uri="{0D108BD9-81ED-4DB2-BD59-A6C34878D82A}">
                    <a16:rowId xmlns:a16="http://schemas.microsoft.com/office/drawing/2014/main" xmlns="" val="1570654761"/>
                  </a:ext>
                </a:extLst>
              </a:tr>
              <a:tr h="244268">
                <a:tc>
                  <a:txBody>
                    <a:bodyPr/>
                    <a:lstStyle/>
                    <a:p>
                      <a:pPr marL="0" marR="0" indent="0" algn="l" defTabSz="457200" rtl="0" eaLnBrk="1" fontAlgn="auto" latinLnBrk="0" hangingPunct="1">
                        <a:lnSpc>
                          <a:spcPct val="105000"/>
                        </a:lnSpc>
                        <a:spcBef>
                          <a:spcPts val="0"/>
                        </a:spcBef>
                        <a:spcAft>
                          <a:spcPts val="0"/>
                        </a:spcAft>
                        <a:buClrTx/>
                        <a:buSzTx/>
                        <a:buFontTx/>
                        <a:buNone/>
                        <a:tabLst/>
                        <a:defRPr/>
                      </a:pPr>
                      <a:endParaRPr lang="es-MX" sz="700" dirty="0">
                        <a:effectLst/>
                        <a:latin typeface="Calibri" panose="020F0502020204030204" pitchFamily="34" charset="0"/>
                        <a:ea typeface="Calibri" panose="020F0502020204030204" pitchFamily="34" charset="0"/>
                      </a:endParaRPr>
                    </a:p>
                  </a:txBody>
                  <a:tcPr marL="26351" marR="26351" marT="0" marB="0" anchor="ctr"/>
                </a:tc>
                <a:tc>
                  <a:txBody>
                    <a:bodyPr/>
                    <a:lstStyle/>
                    <a:p>
                      <a:pPr marL="0" marR="0" indent="0" algn="ctr" defTabSz="457200" rtl="0" eaLnBrk="1" fontAlgn="auto" latinLnBrk="0" hangingPunct="1">
                        <a:lnSpc>
                          <a:spcPct val="105000"/>
                        </a:lnSpc>
                        <a:spcBef>
                          <a:spcPts val="0"/>
                        </a:spcBef>
                        <a:spcAft>
                          <a:spcPts val="0"/>
                        </a:spcAft>
                        <a:buClrTx/>
                        <a:buSzTx/>
                        <a:buFontTx/>
                        <a:buNone/>
                        <a:tabLst/>
                        <a:defRPr/>
                      </a:pPr>
                      <a:r>
                        <a:rPr lang="es-MX" sz="900" b="1" i="1" dirty="0">
                          <a:effectLst/>
                        </a:rPr>
                        <a:t>Chistorras</a:t>
                      </a:r>
                      <a:endParaRPr lang="es-MX" sz="900" b="1" i="1"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dirty="0">
                          <a:effectLst/>
                          <a:latin typeface="Calibri" panose="020F0502020204030204" pitchFamily="34" charset="0"/>
                          <a:ea typeface="Calibri" panose="020F0502020204030204" pitchFamily="34" charset="0"/>
                        </a:rPr>
                        <a:t>2252568</a:t>
                      </a:r>
                    </a:p>
                  </a:txBody>
                  <a:tcPr marL="26351" marR="26351" marT="0" marB="0" anchor="ctr"/>
                </a:tc>
                <a:tc vMerge="1">
                  <a:txBody>
                    <a:bodyPr/>
                    <a:lstStyle/>
                    <a:p>
                      <a:pPr>
                        <a:lnSpc>
                          <a:spcPct val="105000"/>
                        </a:lnSpc>
                        <a:spcAft>
                          <a:spcPts val="0"/>
                        </a:spcAft>
                      </a:pPr>
                      <a:endParaRPr lang="es-MX" sz="900" dirty="0">
                        <a:effectLst/>
                        <a:latin typeface="Calibri" panose="020F0502020204030204" pitchFamily="34" charset="0"/>
                        <a:ea typeface="Calibri" panose="020F0502020204030204" pitchFamily="34" charset="0"/>
                      </a:endParaRPr>
                    </a:p>
                  </a:txBody>
                  <a:tcPr marL="35986" marR="35986" marT="0" marB="0" anchor="ctr"/>
                </a:tc>
                <a:tc vMerge="1">
                  <a:txBody>
                    <a:bodyPr/>
                    <a:lstStyle/>
                    <a:p>
                      <a:pPr algn="ctr">
                        <a:lnSpc>
                          <a:spcPct val="105000"/>
                        </a:lnSpc>
                        <a:spcAft>
                          <a:spcPts val="800"/>
                        </a:spcAft>
                      </a:pPr>
                      <a:endParaRPr lang="es-MX" sz="900" dirty="0">
                        <a:effectLst/>
                        <a:latin typeface="Calibri" panose="020F0502020204030204" pitchFamily="34" charset="0"/>
                        <a:ea typeface="Calibri" panose="020F0502020204030204" pitchFamily="34" charset="0"/>
                      </a:endParaRPr>
                    </a:p>
                  </a:txBody>
                  <a:tcPr marL="35986" marR="35986" marT="0" marB="0" anchor="ctr"/>
                </a:tc>
                <a:extLst>
                  <a:ext uri="{0D108BD9-81ED-4DB2-BD59-A6C34878D82A}">
                    <a16:rowId xmlns:a16="http://schemas.microsoft.com/office/drawing/2014/main" xmlns="" val="1700349095"/>
                  </a:ext>
                </a:extLst>
              </a:tr>
              <a:tr h="331696">
                <a:tc>
                  <a:txBody>
                    <a:bodyPr/>
                    <a:lstStyle/>
                    <a:p>
                      <a:pPr marL="0" marR="0" indent="0" algn="l" defTabSz="457200" rtl="0" eaLnBrk="1" fontAlgn="auto" latinLnBrk="0" hangingPunct="1">
                        <a:lnSpc>
                          <a:spcPct val="105000"/>
                        </a:lnSpc>
                        <a:spcBef>
                          <a:spcPts val="0"/>
                        </a:spcBef>
                        <a:spcAft>
                          <a:spcPts val="0"/>
                        </a:spcAft>
                        <a:buClrTx/>
                        <a:buSzTx/>
                        <a:buFontTx/>
                        <a:buNone/>
                        <a:tabLst/>
                        <a:defRPr/>
                      </a:pPr>
                      <a:endParaRPr lang="es-MX" sz="700" dirty="0">
                        <a:effectLst/>
                        <a:latin typeface="Calibri" panose="020F0502020204030204" pitchFamily="34" charset="0"/>
                        <a:ea typeface="Calibri" panose="020F0502020204030204" pitchFamily="34" charset="0"/>
                      </a:endParaRPr>
                    </a:p>
                  </a:txBody>
                  <a:tcPr marL="26351" marR="26351" marT="0" marB="0" anchor="ctr"/>
                </a:tc>
                <a:tc>
                  <a:txBody>
                    <a:bodyPr/>
                    <a:lstStyle/>
                    <a:p>
                      <a:pPr marL="0" marR="0" indent="0" algn="ctr" defTabSz="457200" rtl="0" eaLnBrk="1" fontAlgn="auto" latinLnBrk="0" hangingPunct="1">
                        <a:lnSpc>
                          <a:spcPct val="105000"/>
                        </a:lnSpc>
                        <a:spcBef>
                          <a:spcPts val="0"/>
                        </a:spcBef>
                        <a:spcAft>
                          <a:spcPts val="0"/>
                        </a:spcAft>
                        <a:buClrTx/>
                        <a:buSzTx/>
                        <a:buFontTx/>
                        <a:buNone/>
                        <a:tabLst/>
                        <a:defRPr/>
                      </a:pPr>
                      <a:r>
                        <a:rPr lang="es-MX" sz="900" b="1" i="1" dirty="0">
                          <a:effectLst/>
                        </a:rPr>
                        <a:t>Paté</a:t>
                      </a:r>
                      <a:endParaRPr lang="es-MX" sz="900" b="1" i="1"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dirty="0">
                          <a:effectLst/>
                          <a:latin typeface="Calibri" panose="020F0502020204030204" pitchFamily="34" charset="0"/>
                          <a:ea typeface="Calibri" panose="020F0502020204030204" pitchFamily="34" charset="0"/>
                        </a:rPr>
                        <a:t>986789</a:t>
                      </a:r>
                    </a:p>
                  </a:txBody>
                  <a:tcPr marL="26351" marR="26351" marT="0" marB="0" anchor="ctr"/>
                </a:tc>
                <a:tc vMerge="1">
                  <a:txBody>
                    <a:bodyPr/>
                    <a:lstStyle/>
                    <a:p>
                      <a:pPr>
                        <a:lnSpc>
                          <a:spcPct val="105000"/>
                        </a:lnSpc>
                        <a:spcAft>
                          <a:spcPts val="0"/>
                        </a:spcAft>
                      </a:pPr>
                      <a:endParaRPr lang="es-MX" sz="900" dirty="0">
                        <a:effectLst/>
                        <a:latin typeface="Calibri" panose="020F0502020204030204" pitchFamily="34" charset="0"/>
                        <a:ea typeface="Calibri" panose="020F0502020204030204" pitchFamily="34" charset="0"/>
                      </a:endParaRPr>
                    </a:p>
                  </a:txBody>
                  <a:tcPr marL="35986" marR="35986" marT="0" marB="0" anchor="ctr"/>
                </a:tc>
                <a:tc vMerge="1">
                  <a:txBody>
                    <a:bodyPr/>
                    <a:lstStyle/>
                    <a:p>
                      <a:pPr algn="ctr">
                        <a:lnSpc>
                          <a:spcPct val="105000"/>
                        </a:lnSpc>
                        <a:spcAft>
                          <a:spcPts val="800"/>
                        </a:spcAft>
                      </a:pPr>
                      <a:endParaRPr lang="es-MX" sz="900" dirty="0">
                        <a:effectLst/>
                        <a:latin typeface="Calibri" panose="020F0502020204030204" pitchFamily="34" charset="0"/>
                        <a:ea typeface="Calibri" panose="020F0502020204030204" pitchFamily="34" charset="0"/>
                      </a:endParaRPr>
                    </a:p>
                  </a:txBody>
                  <a:tcPr marL="35986" marR="35986" marT="0" marB="0" anchor="ctr"/>
                </a:tc>
                <a:extLst>
                  <a:ext uri="{0D108BD9-81ED-4DB2-BD59-A6C34878D82A}">
                    <a16:rowId xmlns:a16="http://schemas.microsoft.com/office/drawing/2014/main" xmlns="" val="3770982809"/>
                  </a:ext>
                </a:extLst>
              </a:tr>
              <a:tr h="344939">
                <a:tc>
                  <a:txBody>
                    <a:bodyPr/>
                    <a:lstStyle/>
                    <a:p>
                      <a:pPr marL="0" marR="0" indent="0" algn="l" defTabSz="457200" rtl="0" eaLnBrk="1" fontAlgn="auto" latinLnBrk="0" hangingPunct="1">
                        <a:lnSpc>
                          <a:spcPct val="105000"/>
                        </a:lnSpc>
                        <a:spcBef>
                          <a:spcPts val="0"/>
                        </a:spcBef>
                        <a:spcAft>
                          <a:spcPts val="0"/>
                        </a:spcAft>
                        <a:buClrTx/>
                        <a:buSzTx/>
                        <a:buFontTx/>
                        <a:buNone/>
                        <a:tabLst/>
                        <a:defRPr/>
                      </a:pPr>
                      <a:endParaRPr lang="es-MX" sz="700" dirty="0">
                        <a:effectLst/>
                        <a:latin typeface="Calibri" panose="020F0502020204030204" pitchFamily="34" charset="0"/>
                        <a:ea typeface="Calibri" panose="020F0502020204030204" pitchFamily="34" charset="0"/>
                      </a:endParaRPr>
                    </a:p>
                  </a:txBody>
                  <a:tcPr marL="26351" marR="26351" marT="0" marB="0" anchor="ctr"/>
                </a:tc>
                <a:tc>
                  <a:txBody>
                    <a:bodyPr/>
                    <a:lstStyle/>
                    <a:p>
                      <a:pPr marL="0" marR="0" indent="0" algn="ctr" defTabSz="457200" rtl="0" eaLnBrk="1" fontAlgn="auto" latinLnBrk="0" hangingPunct="1">
                        <a:lnSpc>
                          <a:spcPct val="105000"/>
                        </a:lnSpc>
                        <a:spcBef>
                          <a:spcPts val="0"/>
                        </a:spcBef>
                        <a:spcAft>
                          <a:spcPts val="0"/>
                        </a:spcAft>
                        <a:buClrTx/>
                        <a:buSzTx/>
                        <a:buFontTx/>
                        <a:buNone/>
                        <a:tabLst/>
                        <a:defRPr/>
                      </a:pPr>
                      <a:r>
                        <a:rPr lang="es-MX" sz="900" b="1" i="1" dirty="0">
                          <a:effectLst/>
                        </a:rPr>
                        <a:t>Tocino</a:t>
                      </a:r>
                      <a:endParaRPr lang="es-MX" sz="900" b="1" i="1"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dirty="0">
                          <a:effectLst/>
                          <a:latin typeface="Calibri" panose="020F0502020204030204" pitchFamily="34" charset="0"/>
                          <a:ea typeface="Calibri" panose="020F0502020204030204" pitchFamily="34" charset="0"/>
                        </a:rPr>
                        <a:t>636239</a:t>
                      </a:r>
                    </a:p>
                  </a:txBody>
                  <a:tcPr marL="26351" marR="26351" marT="0" marB="0" anchor="ctr"/>
                </a:tc>
                <a:tc vMerge="1">
                  <a:txBody>
                    <a:bodyPr/>
                    <a:lstStyle/>
                    <a:p>
                      <a:pPr>
                        <a:lnSpc>
                          <a:spcPct val="105000"/>
                        </a:lnSpc>
                        <a:spcAft>
                          <a:spcPts val="0"/>
                        </a:spcAft>
                      </a:pPr>
                      <a:endParaRPr lang="es-MX" sz="900" dirty="0">
                        <a:effectLst/>
                        <a:latin typeface="Calibri" panose="020F0502020204030204" pitchFamily="34" charset="0"/>
                        <a:ea typeface="Calibri" panose="020F0502020204030204" pitchFamily="34" charset="0"/>
                      </a:endParaRPr>
                    </a:p>
                  </a:txBody>
                  <a:tcPr marL="35986" marR="35986" marT="0" marB="0" anchor="ctr"/>
                </a:tc>
                <a:tc vMerge="1">
                  <a:txBody>
                    <a:bodyPr/>
                    <a:lstStyle/>
                    <a:p>
                      <a:pPr algn="ctr">
                        <a:lnSpc>
                          <a:spcPct val="105000"/>
                        </a:lnSpc>
                        <a:spcAft>
                          <a:spcPts val="800"/>
                        </a:spcAft>
                      </a:pPr>
                      <a:endParaRPr lang="es-MX" sz="900" dirty="0">
                        <a:effectLst/>
                        <a:latin typeface="Calibri" panose="020F0502020204030204" pitchFamily="34" charset="0"/>
                        <a:ea typeface="Calibri" panose="020F0502020204030204" pitchFamily="34" charset="0"/>
                      </a:endParaRPr>
                    </a:p>
                  </a:txBody>
                  <a:tcPr marL="35986" marR="35986" marT="0" marB="0" anchor="ctr"/>
                </a:tc>
                <a:extLst>
                  <a:ext uri="{0D108BD9-81ED-4DB2-BD59-A6C34878D82A}">
                    <a16:rowId xmlns:a16="http://schemas.microsoft.com/office/drawing/2014/main" xmlns="" val="2124564143"/>
                  </a:ext>
                </a:extLst>
              </a:tr>
              <a:tr h="288036">
                <a:tc>
                  <a:txBody>
                    <a:bodyPr/>
                    <a:lstStyle/>
                    <a:p>
                      <a:pPr>
                        <a:lnSpc>
                          <a:spcPct val="105000"/>
                        </a:lnSpc>
                        <a:spcAft>
                          <a:spcPts val="0"/>
                        </a:spcAft>
                      </a:pPr>
                      <a:endParaRPr lang="es-MX" sz="700"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i="1" dirty="0">
                          <a:effectLst/>
                        </a:rPr>
                        <a:t>Quesos en todas sus presentaciones</a:t>
                      </a:r>
                      <a:endParaRPr lang="es-MX" sz="900" b="1" i="1"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dirty="0">
                          <a:effectLst/>
                          <a:latin typeface="Calibri" panose="020F0502020204030204" pitchFamily="34" charset="0"/>
                          <a:ea typeface="Calibri" panose="020F0502020204030204" pitchFamily="34" charset="0"/>
                        </a:rPr>
                        <a:t>562345</a:t>
                      </a:r>
                    </a:p>
                  </a:txBody>
                  <a:tcPr marL="26351" marR="26351" marT="0" marB="0" anchor="ctr"/>
                </a:tc>
                <a:tc>
                  <a:txBody>
                    <a:bodyPr/>
                    <a:lstStyle/>
                    <a:p>
                      <a:pPr algn="ctr">
                        <a:lnSpc>
                          <a:spcPct val="105000"/>
                        </a:lnSpc>
                        <a:spcAft>
                          <a:spcPts val="0"/>
                        </a:spcAft>
                      </a:pPr>
                      <a:r>
                        <a:rPr lang="es-MX" sz="900" b="1" dirty="0">
                          <a:effectLst/>
                        </a:rPr>
                        <a:t>50131800</a:t>
                      </a:r>
                    </a:p>
                    <a:p>
                      <a:pPr algn="ctr">
                        <a:lnSpc>
                          <a:spcPct val="105000"/>
                        </a:lnSpc>
                        <a:spcAft>
                          <a:spcPts val="0"/>
                        </a:spcAft>
                      </a:pPr>
                      <a:r>
                        <a:rPr lang="es-MX" sz="900" dirty="0">
                          <a:effectLst/>
                        </a:rPr>
                        <a:t> Queso</a:t>
                      </a:r>
                      <a:endParaRPr lang="es-MX" sz="900" dirty="0">
                        <a:effectLst/>
                        <a:latin typeface="Calibri" panose="020F0502020204030204" pitchFamily="34" charset="0"/>
                        <a:ea typeface="Calibri" panose="020F0502020204030204" pitchFamily="34" charset="0"/>
                      </a:endParaRPr>
                    </a:p>
                  </a:txBody>
                  <a:tcPr marL="26351" marR="26351" marT="0" marB="0" anchor="ctr">
                    <a:lnB w="12700" cap="flat" cmpd="sng" algn="ctr">
                      <a:solidFill>
                        <a:schemeClr val="tx1"/>
                      </a:solidFill>
                      <a:prstDash val="solid"/>
                      <a:round/>
                      <a:headEnd type="none" w="med" len="med"/>
                      <a:tailEnd type="none" w="med" len="med"/>
                    </a:lnB>
                    <a:noFill/>
                  </a:tcPr>
                </a:tc>
                <a:tc>
                  <a:txBody>
                    <a:bodyPr/>
                    <a:lstStyle/>
                    <a:p>
                      <a:pPr algn="ctr">
                        <a:lnSpc>
                          <a:spcPct val="105000"/>
                        </a:lnSpc>
                        <a:spcAft>
                          <a:spcPts val="0"/>
                        </a:spcAft>
                      </a:pPr>
                      <a:r>
                        <a:rPr lang="es-MX" sz="900" dirty="0">
                          <a:effectLst/>
                        </a:rPr>
                        <a:t>KGM kilogramo</a:t>
                      </a:r>
                      <a:endParaRPr lang="es-MX" sz="900" dirty="0">
                        <a:effectLst/>
                        <a:latin typeface="Calibri" panose="020F0502020204030204" pitchFamily="34" charset="0"/>
                        <a:ea typeface="Calibri" panose="020F0502020204030204" pitchFamily="34" charset="0"/>
                      </a:endParaRPr>
                    </a:p>
                  </a:txBody>
                  <a:tcPr marL="26351" marR="26351" marT="0" marB="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563980101"/>
                  </a:ext>
                </a:extLst>
              </a:tr>
              <a:tr h="432054">
                <a:tc>
                  <a:txBody>
                    <a:bodyPr/>
                    <a:lstStyle/>
                    <a:p>
                      <a:pPr>
                        <a:lnSpc>
                          <a:spcPct val="105000"/>
                        </a:lnSpc>
                        <a:spcAft>
                          <a:spcPts val="0"/>
                        </a:spcAft>
                      </a:pPr>
                      <a:endParaRPr lang="es-MX" sz="700"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i="1" dirty="0">
                          <a:effectLst/>
                        </a:rPr>
                        <a:t>Hierbas y especies</a:t>
                      </a:r>
                      <a:endParaRPr lang="es-MX" sz="900" b="1" i="1"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dirty="0">
                          <a:effectLst/>
                          <a:latin typeface="Calibri" panose="020F0502020204030204" pitchFamily="34" charset="0"/>
                          <a:ea typeface="Calibri" panose="020F0502020204030204" pitchFamily="34" charset="0"/>
                        </a:rPr>
                        <a:t>146234</a:t>
                      </a:r>
                    </a:p>
                  </a:txBody>
                  <a:tcPr marL="26351" marR="26351" marT="0" marB="0" anchor="ctr"/>
                </a:tc>
                <a:tc>
                  <a:txBody>
                    <a:bodyPr/>
                    <a:lstStyle/>
                    <a:p>
                      <a:pPr algn="ctr">
                        <a:lnSpc>
                          <a:spcPct val="105000"/>
                        </a:lnSpc>
                        <a:spcAft>
                          <a:spcPts val="0"/>
                        </a:spcAft>
                      </a:pPr>
                      <a:r>
                        <a:rPr lang="es-MX" sz="900" b="1" dirty="0">
                          <a:effectLst/>
                        </a:rPr>
                        <a:t>50171500</a:t>
                      </a:r>
                    </a:p>
                    <a:p>
                      <a:pPr algn="ctr">
                        <a:lnSpc>
                          <a:spcPct val="105000"/>
                        </a:lnSpc>
                        <a:spcAft>
                          <a:spcPts val="0"/>
                        </a:spcAft>
                      </a:pPr>
                      <a:r>
                        <a:rPr lang="es-MX" sz="900" dirty="0">
                          <a:effectLst/>
                        </a:rPr>
                        <a:t> hierbas y especies y extractos</a:t>
                      </a:r>
                      <a:endParaRPr lang="es-MX" sz="900" dirty="0">
                        <a:effectLst/>
                        <a:latin typeface="Calibri" panose="020F0502020204030204" pitchFamily="34" charset="0"/>
                        <a:ea typeface="Calibri" panose="020F0502020204030204" pitchFamily="34" charset="0"/>
                      </a:endParaRPr>
                    </a:p>
                  </a:txBody>
                  <a:tcPr marL="26351" marR="26351" marT="0" marB="0" anchor="ctr">
                    <a:lnT w="12700" cap="flat" cmpd="sng" algn="ctr">
                      <a:solidFill>
                        <a:schemeClr val="tx1"/>
                      </a:solidFill>
                      <a:prstDash val="solid"/>
                      <a:round/>
                      <a:headEnd type="none" w="med" len="med"/>
                      <a:tailEnd type="none" w="med" len="med"/>
                    </a:lnT>
                    <a:noFill/>
                  </a:tcPr>
                </a:tc>
                <a:tc>
                  <a:txBody>
                    <a:bodyPr/>
                    <a:lstStyle/>
                    <a:p>
                      <a:pPr algn="ctr">
                        <a:lnSpc>
                          <a:spcPct val="105000"/>
                        </a:lnSpc>
                        <a:spcAft>
                          <a:spcPts val="0"/>
                        </a:spcAft>
                      </a:pPr>
                      <a:r>
                        <a:rPr lang="es-MX" sz="900" dirty="0">
                          <a:effectLst/>
                          <a:latin typeface="Calibri" panose="020F0502020204030204" pitchFamily="34" charset="0"/>
                          <a:ea typeface="Calibri" panose="020F0502020204030204" pitchFamily="34" charset="0"/>
                        </a:rPr>
                        <a:t>XBH Manojo</a:t>
                      </a:r>
                    </a:p>
                  </a:txBody>
                  <a:tcPr marL="26351" marR="26351"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841224909"/>
                  </a:ext>
                </a:extLst>
              </a:tr>
              <a:tr h="331145">
                <a:tc>
                  <a:txBody>
                    <a:bodyPr/>
                    <a:lstStyle/>
                    <a:p>
                      <a:pPr>
                        <a:lnSpc>
                          <a:spcPct val="105000"/>
                        </a:lnSpc>
                        <a:spcAft>
                          <a:spcPts val="0"/>
                        </a:spcAft>
                      </a:pPr>
                      <a:endParaRPr lang="es-MX" sz="700"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i="1" dirty="0">
                          <a:effectLst/>
                        </a:rPr>
                        <a:t>Almíbar</a:t>
                      </a:r>
                      <a:endParaRPr lang="es-MX" sz="900" b="1" i="1"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dirty="0">
                          <a:effectLst/>
                          <a:latin typeface="Calibri" panose="020F0502020204030204" pitchFamily="34" charset="0"/>
                          <a:ea typeface="Calibri" panose="020F0502020204030204" pitchFamily="34" charset="0"/>
                        </a:rPr>
                        <a:t>892345</a:t>
                      </a:r>
                    </a:p>
                  </a:txBody>
                  <a:tcPr marL="26351" marR="26351" marT="0" marB="0" anchor="ctr"/>
                </a:tc>
                <a:tc>
                  <a:txBody>
                    <a:bodyPr/>
                    <a:lstStyle/>
                    <a:p>
                      <a:pPr algn="ctr">
                        <a:lnSpc>
                          <a:spcPct val="105000"/>
                        </a:lnSpc>
                        <a:spcAft>
                          <a:spcPts val="0"/>
                        </a:spcAft>
                      </a:pPr>
                      <a:r>
                        <a:rPr lang="es-MX" sz="900" b="1" dirty="0">
                          <a:effectLst/>
                        </a:rPr>
                        <a:t>50161512</a:t>
                      </a:r>
                      <a:r>
                        <a:rPr lang="es-MX" sz="900" dirty="0">
                          <a:effectLst/>
                        </a:rPr>
                        <a:t> </a:t>
                      </a:r>
                    </a:p>
                    <a:p>
                      <a:pPr algn="ctr">
                        <a:lnSpc>
                          <a:spcPct val="105000"/>
                        </a:lnSpc>
                        <a:spcAft>
                          <a:spcPts val="0"/>
                        </a:spcAft>
                      </a:pPr>
                      <a:r>
                        <a:rPr lang="es-MX" sz="900" dirty="0">
                          <a:effectLst/>
                        </a:rPr>
                        <a:t>Almíbar</a:t>
                      </a:r>
                      <a:endParaRPr lang="es-MX" sz="900" dirty="0">
                        <a:effectLst/>
                        <a:latin typeface="Calibri" panose="020F0502020204030204" pitchFamily="34" charset="0"/>
                        <a:ea typeface="Calibri" panose="020F0502020204030204" pitchFamily="34" charset="0"/>
                      </a:endParaRPr>
                    </a:p>
                  </a:txBody>
                  <a:tcPr marL="26351" marR="26351" marT="0" marB="0" anchor="ctr">
                    <a:noFill/>
                  </a:tcPr>
                </a:tc>
                <a:tc>
                  <a:txBody>
                    <a:bodyPr/>
                    <a:lstStyle/>
                    <a:p>
                      <a:pPr algn="ctr">
                        <a:lnSpc>
                          <a:spcPct val="105000"/>
                        </a:lnSpc>
                        <a:spcAft>
                          <a:spcPts val="0"/>
                        </a:spcAft>
                      </a:pPr>
                      <a:r>
                        <a:rPr lang="es-MX" sz="900" dirty="0">
                          <a:effectLst/>
                          <a:latin typeface="Calibri" panose="020F0502020204030204" pitchFamily="34" charset="0"/>
                          <a:ea typeface="Calibri" panose="020F0502020204030204" pitchFamily="34" charset="0"/>
                        </a:rPr>
                        <a:t>H87 Pieza </a:t>
                      </a:r>
                    </a:p>
                  </a:txBody>
                  <a:tcPr marL="26351" marR="26351"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87854851"/>
                  </a:ext>
                </a:extLst>
              </a:tr>
              <a:tr h="288036">
                <a:tc>
                  <a:txBody>
                    <a:bodyPr/>
                    <a:lstStyle/>
                    <a:p>
                      <a:pPr>
                        <a:lnSpc>
                          <a:spcPct val="105000"/>
                        </a:lnSpc>
                        <a:spcAft>
                          <a:spcPts val="0"/>
                        </a:spcAft>
                      </a:pPr>
                      <a:endParaRPr lang="es-MX" sz="700"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i="1" dirty="0">
                          <a:effectLst/>
                        </a:rPr>
                        <a:t>Chocolate</a:t>
                      </a:r>
                      <a:endParaRPr lang="es-MX" sz="900" b="1" i="1" dirty="0">
                        <a:effectLst/>
                        <a:latin typeface="Calibri" panose="020F0502020204030204" pitchFamily="34" charset="0"/>
                        <a:ea typeface="Calibri" panose="020F0502020204030204" pitchFamily="34" charset="0"/>
                      </a:endParaRPr>
                    </a:p>
                  </a:txBody>
                  <a:tcPr marL="26351" marR="26351" marT="0" marB="0" anchor="ctr"/>
                </a:tc>
                <a:tc>
                  <a:txBody>
                    <a:bodyPr/>
                    <a:lstStyle/>
                    <a:p>
                      <a:pPr algn="ctr">
                        <a:lnSpc>
                          <a:spcPct val="105000"/>
                        </a:lnSpc>
                        <a:spcAft>
                          <a:spcPts val="0"/>
                        </a:spcAft>
                      </a:pPr>
                      <a:r>
                        <a:rPr lang="es-MX" sz="900" b="1" dirty="0">
                          <a:effectLst/>
                          <a:latin typeface="Calibri" panose="020F0502020204030204" pitchFamily="34" charset="0"/>
                          <a:ea typeface="Calibri" panose="020F0502020204030204" pitchFamily="34" charset="0"/>
                        </a:rPr>
                        <a:t>100456</a:t>
                      </a:r>
                    </a:p>
                  </a:txBody>
                  <a:tcPr marL="26351" marR="26351" marT="0" marB="0" anchor="ctr"/>
                </a:tc>
                <a:tc>
                  <a:txBody>
                    <a:bodyPr/>
                    <a:lstStyle/>
                    <a:p>
                      <a:pPr algn="ctr">
                        <a:lnSpc>
                          <a:spcPct val="105000"/>
                        </a:lnSpc>
                        <a:spcAft>
                          <a:spcPts val="0"/>
                        </a:spcAft>
                      </a:pPr>
                      <a:r>
                        <a:rPr lang="es-MX" sz="900" b="1" dirty="0">
                          <a:effectLst/>
                        </a:rPr>
                        <a:t>50161813</a:t>
                      </a:r>
                    </a:p>
                    <a:p>
                      <a:pPr algn="ctr">
                        <a:lnSpc>
                          <a:spcPct val="105000"/>
                        </a:lnSpc>
                        <a:spcAft>
                          <a:spcPts val="0"/>
                        </a:spcAft>
                      </a:pPr>
                      <a:r>
                        <a:rPr lang="es-MX" sz="900" dirty="0">
                          <a:effectLst/>
                        </a:rPr>
                        <a:t> Chocolate </a:t>
                      </a:r>
                      <a:endParaRPr lang="es-MX" sz="900" dirty="0">
                        <a:effectLst/>
                        <a:latin typeface="Calibri" panose="020F0502020204030204" pitchFamily="34" charset="0"/>
                        <a:ea typeface="Calibri" panose="020F0502020204030204" pitchFamily="34" charset="0"/>
                      </a:endParaRPr>
                    </a:p>
                  </a:txBody>
                  <a:tcPr marL="26351" marR="26351" marT="0" marB="0" anchor="ctr">
                    <a:noFill/>
                  </a:tcPr>
                </a:tc>
                <a:tc>
                  <a:txBody>
                    <a:bodyPr/>
                    <a:lstStyle/>
                    <a:p>
                      <a:pPr marL="0" marR="0" indent="0" algn="ctr" defTabSz="457200" rtl="0" eaLnBrk="1" fontAlgn="auto" latinLnBrk="0" hangingPunct="1">
                        <a:lnSpc>
                          <a:spcPct val="105000"/>
                        </a:lnSpc>
                        <a:spcBef>
                          <a:spcPts val="0"/>
                        </a:spcBef>
                        <a:spcAft>
                          <a:spcPts val="0"/>
                        </a:spcAft>
                        <a:buClrTx/>
                        <a:buSzTx/>
                        <a:buFontTx/>
                        <a:buNone/>
                        <a:tabLst/>
                        <a:defRPr/>
                      </a:pPr>
                      <a:r>
                        <a:rPr lang="es-MX" sz="900" dirty="0">
                          <a:effectLst/>
                        </a:rPr>
                        <a:t>KGM kilogramo</a:t>
                      </a:r>
                      <a:endParaRPr lang="es-MX" sz="900" dirty="0">
                        <a:effectLst/>
                        <a:latin typeface="Calibri" panose="020F0502020204030204" pitchFamily="34" charset="0"/>
                        <a:ea typeface="Calibri" panose="020F0502020204030204" pitchFamily="34" charset="0"/>
                      </a:endParaRPr>
                    </a:p>
                  </a:txBody>
                  <a:tcPr marL="26351" marR="26351" marT="0" marB="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779992137"/>
                  </a:ext>
                </a:extLst>
              </a:tr>
            </a:tbl>
          </a:graphicData>
        </a:graphic>
      </p:graphicFrame>
      <p:pic>
        <p:nvPicPr>
          <p:cNvPr id="6" name="Picture 2" descr="Resultado de imagen para jamon icon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9953" y="1471263"/>
            <a:ext cx="312344" cy="31234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n relacionada"/>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44904" y="1771861"/>
            <a:ext cx="312344" cy="36706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Resultado de imagen para pepperoni icono"/>
          <p:cNvPicPr>
            <a:picLocks noChangeAspect="1" noChangeArrowheads="1"/>
          </p:cNvPicPr>
          <p:nvPr/>
        </p:nvPicPr>
        <p:blipFill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t="49992"/>
          <a:stretch/>
        </p:blipFill>
        <p:spPr bwMode="auto">
          <a:xfrm>
            <a:off x="2074180" y="2160942"/>
            <a:ext cx="398117" cy="19909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Resultado de imagen para salchicha icono"/>
          <p:cNvPicPr>
            <a:picLocks noChangeAspect="1" noChangeArrowheads="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811441">
            <a:off x="2072237" y="2238076"/>
            <a:ext cx="516509" cy="51650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8" descr="Imagen relacionada"/>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094017" y="2588024"/>
            <a:ext cx="312344" cy="31026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0" descr="Resultado de imagen para tocino icon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94017" y="2929201"/>
            <a:ext cx="279728" cy="27972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2" descr="Imagen relacionada"/>
          <p:cNvPicPr>
            <a:picLocks noChangeAspect="1" noChangeArrowheads="1"/>
          </p:cNvPicPr>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23857" y="3295790"/>
            <a:ext cx="249888" cy="24988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4" descr="Resultado de imagen para hierbas cocina icono"/>
          <p:cNvPicPr>
            <a:picLocks noChangeAspect="1" noChangeArrowheads="1"/>
          </p:cNvPicPr>
          <p:nvPr/>
        </p:nvPicPr>
        <p:blipFill>
          <a:blip r:embed="rId10"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28064" y="3592209"/>
            <a:ext cx="308138" cy="30813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6" descr="Imagen relacionada"/>
          <p:cNvPicPr>
            <a:picLocks noChangeAspect="1" noChangeArrowheads="1"/>
          </p:cNvPicPr>
          <p:nvPr/>
        </p:nvPicPr>
        <p:blipFill>
          <a:blip r:embed="rId11" cstate="print">
            <a:duotone>
              <a:prstClr val="black"/>
              <a:schemeClr val="tx1">
                <a:lumMod val="50000"/>
                <a:lumOff val="50000"/>
                <a:tint val="45000"/>
                <a:satMod val="400000"/>
              </a:schemeClr>
            </a:duotone>
            <a:extLst>
              <a:ext uri="{28A0092B-C50C-407E-A947-70E740481C1C}">
                <a14:useLocalDpi xmlns:a14="http://schemas.microsoft.com/office/drawing/2010/main" val="0"/>
              </a:ext>
            </a:extLst>
          </a:blip>
          <a:srcRect/>
          <a:stretch>
            <a:fillRect/>
          </a:stretch>
        </p:blipFill>
        <p:spPr bwMode="auto">
          <a:xfrm>
            <a:off x="2123857" y="4032258"/>
            <a:ext cx="258812" cy="25881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8" descr="Resultado de imagen para chocolate icon"/>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175800" y="4357629"/>
            <a:ext cx="236640" cy="2366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p:cNvSpPr/>
          <p:nvPr/>
        </p:nvSpPr>
        <p:spPr>
          <a:xfrm>
            <a:off x="1741561" y="4665908"/>
            <a:ext cx="5872295" cy="369332"/>
          </a:xfrm>
          <a:prstGeom prst="rect">
            <a:avLst/>
          </a:prstGeom>
        </p:spPr>
        <p:txBody>
          <a:bodyPr wrap="square">
            <a:spAutoFit/>
          </a:bodyPr>
          <a:lstStyle/>
          <a:p>
            <a:r>
              <a:rPr lang="es-419" sz="900" b="1" i="1" dirty="0"/>
              <a:t>La identificación de la clave de producto o servicio que corresponda conforme al catálogo c_ClaveProdServ, será responsabilidad del emisor de la factura.</a:t>
            </a:r>
          </a:p>
        </p:txBody>
      </p:sp>
      <p:sp>
        <p:nvSpPr>
          <p:cNvPr id="19" name="Botón de acción: Comienzo 18">
            <a:hlinkClick r:id="rId13" action="ppaction://hlinksldjump" highlightClick="1"/>
          </p:cNvPr>
          <p:cNvSpPr/>
          <p:nvPr/>
        </p:nvSpPr>
        <p:spPr>
          <a:xfrm>
            <a:off x="7613855" y="4833783"/>
            <a:ext cx="315353" cy="220336"/>
          </a:xfrm>
          <a:prstGeom prst="actionButtonBeginning">
            <a:avLst/>
          </a:prstGeom>
          <a:solidFill>
            <a:schemeClr val="bg1">
              <a:lumMod val="85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16" name="Rectángulo 15"/>
          <p:cNvSpPr/>
          <p:nvPr/>
        </p:nvSpPr>
        <p:spPr>
          <a:xfrm>
            <a:off x="4837471" y="893821"/>
            <a:ext cx="2510913" cy="3772087"/>
          </a:xfrm>
          <a:prstGeom prst="rect">
            <a:avLst/>
          </a:prstGeom>
          <a:solidFill>
            <a:schemeClr val="bg1">
              <a:lumMod val="85000"/>
              <a:alpha val="14000"/>
            </a:schemeClr>
          </a:solidFill>
          <a:ln w="38100">
            <a:solidFill>
              <a:srgbClr val="C00000"/>
            </a:solidFill>
            <a:prstDash val="dash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Tree>
    <p:extLst>
      <p:ext uri="{BB962C8B-B14F-4D97-AF65-F5344CB8AC3E}">
        <p14:creationId xmlns:p14="http://schemas.microsoft.com/office/powerpoint/2010/main" val="18518723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uadroTexto 4"/>
          <p:cNvSpPr txBox="1"/>
          <p:nvPr/>
        </p:nvSpPr>
        <p:spPr>
          <a:xfrm>
            <a:off x="1216597" y="444447"/>
            <a:ext cx="6663134" cy="415498"/>
          </a:xfrm>
          <a:prstGeom prst="rect">
            <a:avLst/>
          </a:prstGeom>
          <a:noFill/>
        </p:spPr>
        <p:txBody>
          <a:bodyPr wrap="square" rtlCol="0">
            <a:spAutoFit/>
          </a:bodyPr>
          <a:lstStyle/>
          <a:p>
            <a:r>
              <a:rPr lang="es-MX" sz="1050" i="1" dirty="0"/>
              <a:t>¿Qué pasa si me prometen pagar en un pago diferido y al final me pagan en parcialidades?</a:t>
            </a:r>
          </a:p>
          <a:p>
            <a:r>
              <a:rPr lang="es-MX" sz="1050" i="1" dirty="0"/>
              <a:t>No existe problema, ya que en ambos casos el valor del catálogo en “99 por definir”</a:t>
            </a:r>
            <a:endParaRPr lang="es-419" sz="1050" i="1" dirty="0"/>
          </a:p>
        </p:txBody>
      </p:sp>
      <p:pic>
        <p:nvPicPr>
          <p:cNvPr id="18" name="Imagen 36" descr="sombra.png"/>
          <p:cNvPicPr>
            <a:picLocks noChangeAspect="1"/>
          </p:cNvPicPr>
          <p:nvPr/>
        </p:nvPicPr>
        <p:blipFill>
          <a:blip r:embed="rId3" cstate="email">
            <a:alphaModFix amt="34000"/>
            <a:extLst>
              <a:ext uri="{28A0092B-C50C-407E-A947-70E740481C1C}">
                <a14:useLocalDpi xmlns:a14="http://schemas.microsoft.com/office/drawing/2010/main"/>
              </a:ext>
            </a:extLst>
          </a:blip>
          <a:stretch>
            <a:fillRect/>
          </a:stretch>
        </p:blipFill>
        <p:spPr>
          <a:xfrm rot="10800000" flipV="1">
            <a:off x="1120781" y="3534979"/>
            <a:ext cx="2976434" cy="252194"/>
          </a:xfrm>
          <a:prstGeom prst="rect">
            <a:avLst/>
          </a:prstGeom>
        </p:spPr>
      </p:pic>
      <p:sp>
        <p:nvSpPr>
          <p:cNvPr id="26" name="CuadroTexto 25"/>
          <p:cNvSpPr txBox="1"/>
          <p:nvPr/>
        </p:nvSpPr>
        <p:spPr>
          <a:xfrm>
            <a:off x="4969903" y="893016"/>
            <a:ext cx="2809871" cy="438582"/>
          </a:xfrm>
          <a:prstGeom prst="rect">
            <a:avLst/>
          </a:prstGeom>
          <a:noFill/>
        </p:spPr>
        <p:txBody>
          <a:bodyPr wrap="square" rtlCol="0">
            <a:spAutoFit/>
          </a:bodyPr>
          <a:lstStyle/>
          <a:p>
            <a:pPr algn="ctr"/>
            <a:r>
              <a:rPr lang="es-MX" sz="1200" b="1" dirty="0">
                <a:solidFill>
                  <a:srgbClr val="155872"/>
                </a:solidFill>
              </a:rPr>
              <a:t>Comprobante de pago</a:t>
            </a:r>
          </a:p>
          <a:p>
            <a:pPr algn="ctr"/>
            <a:r>
              <a:rPr lang="es-MX" sz="1050" b="1" i="1" dirty="0">
                <a:solidFill>
                  <a:srgbClr val="155872"/>
                </a:solidFill>
              </a:rPr>
              <a:t>CFDI + Complemento de recepción de pagos</a:t>
            </a:r>
            <a:endParaRPr lang="es-419" sz="1050" b="1" i="1" dirty="0">
              <a:solidFill>
                <a:srgbClr val="155872"/>
              </a:solidFill>
            </a:endParaRPr>
          </a:p>
        </p:txBody>
      </p:sp>
      <p:pic>
        <p:nvPicPr>
          <p:cNvPr id="9" name="Imagen 8"/>
          <p:cNvPicPr>
            <a:picLocks noChangeAspect="1"/>
          </p:cNvPicPr>
          <p:nvPr/>
        </p:nvPicPr>
        <p:blipFill>
          <a:blip r:embed="rId4"/>
          <a:stretch>
            <a:fillRect/>
          </a:stretch>
        </p:blipFill>
        <p:spPr>
          <a:xfrm>
            <a:off x="5298152" y="1522989"/>
            <a:ext cx="1746670" cy="2254395"/>
          </a:xfrm>
          <a:prstGeom prst="rect">
            <a:avLst/>
          </a:prstGeom>
        </p:spPr>
      </p:pic>
      <p:pic>
        <p:nvPicPr>
          <p:cNvPr id="29" name="Imagen 28"/>
          <p:cNvPicPr>
            <a:picLocks noChangeAspect="1"/>
          </p:cNvPicPr>
          <p:nvPr/>
        </p:nvPicPr>
        <p:blipFill>
          <a:blip r:embed="rId4"/>
          <a:stretch>
            <a:fillRect/>
          </a:stretch>
        </p:blipFill>
        <p:spPr>
          <a:xfrm>
            <a:off x="5440413" y="1711450"/>
            <a:ext cx="1746670" cy="2254395"/>
          </a:xfrm>
          <a:prstGeom prst="rect">
            <a:avLst/>
          </a:prstGeom>
        </p:spPr>
      </p:pic>
      <p:pic>
        <p:nvPicPr>
          <p:cNvPr id="30" name="Imagen 29"/>
          <p:cNvPicPr>
            <a:picLocks noChangeAspect="1"/>
          </p:cNvPicPr>
          <p:nvPr/>
        </p:nvPicPr>
        <p:blipFill>
          <a:blip r:embed="rId4"/>
          <a:stretch>
            <a:fillRect/>
          </a:stretch>
        </p:blipFill>
        <p:spPr>
          <a:xfrm>
            <a:off x="5570787" y="1925924"/>
            <a:ext cx="1746670" cy="2254395"/>
          </a:xfrm>
          <a:prstGeom prst="rect">
            <a:avLst/>
          </a:prstGeom>
        </p:spPr>
      </p:pic>
      <p:pic>
        <p:nvPicPr>
          <p:cNvPr id="31" name="Imagen 30"/>
          <p:cNvPicPr>
            <a:picLocks noChangeAspect="1"/>
          </p:cNvPicPr>
          <p:nvPr/>
        </p:nvPicPr>
        <p:blipFill>
          <a:blip r:embed="rId4"/>
          <a:stretch>
            <a:fillRect/>
          </a:stretch>
        </p:blipFill>
        <p:spPr>
          <a:xfrm>
            <a:off x="5686842" y="2086229"/>
            <a:ext cx="1746670" cy="2254395"/>
          </a:xfrm>
          <a:prstGeom prst="rect">
            <a:avLst/>
          </a:prstGeom>
        </p:spPr>
      </p:pic>
      <p:pic>
        <p:nvPicPr>
          <p:cNvPr id="32" name="Imagen 31"/>
          <p:cNvPicPr>
            <a:picLocks noChangeAspect="1"/>
          </p:cNvPicPr>
          <p:nvPr/>
        </p:nvPicPr>
        <p:blipFill>
          <a:blip r:embed="rId4"/>
          <a:stretch>
            <a:fillRect/>
          </a:stretch>
        </p:blipFill>
        <p:spPr>
          <a:xfrm>
            <a:off x="5937563" y="2292101"/>
            <a:ext cx="1746670" cy="2254395"/>
          </a:xfrm>
          <a:prstGeom prst="rect">
            <a:avLst/>
          </a:prstGeom>
        </p:spPr>
      </p:pic>
      <p:pic>
        <p:nvPicPr>
          <p:cNvPr id="33" name="Imagen 32"/>
          <p:cNvPicPr>
            <a:picLocks noChangeAspect="1"/>
          </p:cNvPicPr>
          <p:nvPr/>
        </p:nvPicPr>
        <p:blipFill>
          <a:blip r:embed="rId4"/>
          <a:stretch>
            <a:fillRect/>
          </a:stretch>
        </p:blipFill>
        <p:spPr>
          <a:xfrm>
            <a:off x="6133061" y="2494286"/>
            <a:ext cx="1746670" cy="2254395"/>
          </a:xfrm>
          <a:prstGeom prst="rect">
            <a:avLst/>
          </a:prstGeom>
        </p:spPr>
      </p:pic>
      <p:pic>
        <p:nvPicPr>
          <p:cNvPr id="4" name="Imagen 3"/>
          <p:cNvPicPr>
            <a:picLocks noChangeAspect="1"/>
          </p:cNvPicPr>
          <p:nvPr/>
        </p:nvPicPr>
        <p:blipFill>
          <a:blip r:embed="rId5"/>
          <a:stretch>
            <a:fillRect/>
          </a:stretch>
        </p:blipFill>
        <p:spPr>
          <a:xfrm>
            <a:off x="1153114" y="1092288"/>
            <a:ext cx="3786014" cy="4050816"/>
          </a:xfrm>
          <a:prstGeom prst="rect">
            <a:avLst/>
          </a:prstGeom>
          <a:ln>
            <a:solidFill>
              <a:schemeClr val="accent1">
                <a:lumMod val="60000"/>
                <a:lumOff val="40000"/>
              </a:schemeClr>
            </a:solidFill>
          </a:ln>
        </p:spPr>
      </p:pic>
      <p:sp>
        <p:nvSpPr>
          <p:cNvPr id="14" name="40 Rectángulo"/>
          <p:cNvSpPr/>
          <p:nvPr/>
        </p:nvSpPr>
        <p:spPr>
          <a:xfrm>
            <a:off x="3178628" y="8481"/>
            <a:ext cx="4212771" cy="323165"/>
          </a:xfrm>
          <a:prstGeom prst="rect">
            <a:avLst/>
          </a:prstGeom>
          <a:noFill/>
        </p:spPr>
        <p:txBody>
          <a:bodyPr wrap="square" rtlCol="0">
            <a:spAutoFit/>
          </a:bodyPr>
          <a:lstStyle/>
          <a:p>
            <a:pPr algn="r"/>
            <a:r>
              <a:rPr lang="es-MX" sz="1500" b="1" dirty="0">
                <a:solidFill>
                  <a:schemeClr val="bg1"/>
                </a:solidFill>
                <a:cs typeface="ＭＳ Ｐゴシック" charset="0"/>
              </a:rPr>
              <a:t>Complemento de recepción de pagos</a:t>
            </a:r>
          </a:p>
        </p:txBody>
      </p:sp>
      <p:sp>
        <p:nvSpPr>
          <p:cNvPr id="15" name="Botón de acción: Hacia delante o Siguiente 14">
            <a:hlinkClick r:id="" action="ppaction://hlinkshowjump?jump=nextslide" highlightClick="1"/>
          </p:cNvPr>
          <p:cNvSpPr/>
          <p:nvPr/>
        </p:nvSpPr>
        <p:spPr>
          <a:xfrm>
            <a:off x="7425813" y="4789540"/>
            <a:ext cx="353961" cy="221225"/>
          </a:xfrm>
          <a:prstGeom prst="actionButtonForwardNex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Tree>
    <p:extLst>
      <p:ext uri="{BB962C8B-B14F-4D97-AF65-F5344CB8AC3E}">
        <p14:creationId xmlns:p14="http://schemas.microsoft.com/office/powerpoint/2010/main" val="40734583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anim calcmode="lin" valueType="num">
                                      <p:cBhvr>
                                        <p:cTn id="32" dur="500" fill="hold"/>
                                        <p:tgtEl>
                                          <p:spTgt spid="33"/>
                                        </p:tgtEl>
                                        <p:attrNameLst>
                                          <p:attrName>ppt_x</p:attrName>
                                        </p:attrNameLst>
                                      </p:cBhvr>
                                      <p:tavLst>
                                        <p:tav tm="0">
                                          <p:val>
                                            <p:strVal val="#ppt_x"/>
                                          </p:val>
                                        </p:tav>
                                        <p:tav tm="100000">
                                          <p:val>
                                            <p:strVal val="#ppt_x"/>
                                          </p:val>
                                        </p:tav>
                                      </p:tavLst>
                                    </p:anim>
                                    <p:anim calcmode="lin" valueType="num">
                                      <p:cBhvr>
                                        <p:cTn id="33"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3" name="Grupo 12"/>
          <p:cNvGrpSpPr/>
          <p:nvPr/>
        </p:nvGrpSpPr>
        <p:grpSpPr>
          <a:xfrm>
            <a:off x="1303395" y="471432"/>
            <a:ext cx="6411293" cy="4488737"/>
            <a:chOff x="213860" y="628575"/>
            <a:chExt cx="8548390" cy="5984983"/>
          </a:xfrm>
        </p:grpSpPr>
        <p:grpSp>
          <p:nvGrpSpPr>
            <p:cNvPr id="7" name="Grupo 6"/>
            <p:cNvGrpSpPr/>
            <p:nvPr/>
          </p:nvGrpSpPr>
          <p:grpSpPr>
            <a:xfrm>
              <a:off x="213860" y="628575"/>
              <a:ext cx="8548390" cy="5984983"/>
              <a:chOff x="242681" y="749792"/>
              <a:chExt cx="10129236" cy="5907314"/>
            </a:xfrm>
          </p:grpSpPr>
          <p:pic>
            <p:nvPicPr>
              <p:cNvPr id="3" name="Imagen 2"/>
              <p:cNvPicPr>
                <a:picLocks noChangeAspect="1"/>
              </p:cNvPicPr>
              <p:nvPr/>
            </p:nvPicPr>
            <p:blipFill>
              <a:blip r:embed="rId3"/>
              <a:stretch>
                <a:fillRect/>
              </a:stretch>
            </p:blipFill>
            <p:spPr>
              <a:xfrm>
                <a:off x="242681" y="749792"/>
                <a:ext cx="7330411" cy="5907314"/>
              </a:xfrm>
              <a:prstGeom prst="rect">
                <a:avLst/>
              </a:prstGeom>
            </p:spPr>
          </p:pic>
          <p:sp>
            <p:nvSpPr>
              <p:cNvPr id="4" name="Flecha derecha 3"/>
              <p:cNvSpPr/>
              <p:nvPr/>
            </p:nvSpPr>
            <p:spPr>
              <a:xfrm rot="10800000">
                <a:off x="7757317" y="3913888"/>
                <a:ext cx="710087" cy="604652"/>
              </a:xfrm>
              <a:prstGeom prst="rightArrow">
                <a:avLst/>
              </a:prstGeom>
              <a:solidFill>
                <a:srgbClr val="2B587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MX" sz="1013" dirty="0"/>
              </a:p>
            </p:txBody>
          </p:sp>
          <p:sp>
            <p:nvSpPr>
              <p:cNvPr id="5" name="CuadroTexto 4"/>
              <p:cNvSpPr txBox="1"/>
              <p:nvPr/>
            </p:nvSpPr>
            <p:spPr>
              <a:xfrm>
                <a:off x="8789860" y="4067378"/>
                <a:ext cx="1582057" cy="326651"/>
              </a:xfrm>
              <a:prstGeom prst="rect">
                <a:avLst/>
              </a:prstGeom>
              <a:noFill/>
            </p:spPr>
            <p:txBody>
              <a:bodyPr wrap="square" rtlCol="0">
                <a:spAutoFit/>
              </a:bodyPr>
              <a:lstStyle/>
              <a:p>
                <a:pPr algn="ctr"/>
                <a:r>
                  <a:rPr lang="es-MX" sz="1013" b="1" dirty="0"/>
                  <a:t>Datos del IVA</a:t>
                </a:r>
              </a:p>
            </p:txBody>
          </p:sp>
        </p:grpSp>
        <p:sp>
          <p:nvSpPr>
            <p:cNvPr id="12" name="Rectángulo 11"/>
            <p:cNvSpPr/>
            <p:nvPr/>
          </p:nvSpPr>
          <p:spPr>
            <a:xfrm>
              <a:off x="249028" y="3906874"/>
              <a:ext cx="1771501" cy="540000"/>
            </a:xfrm>
            <a:prstGeom prst="rect">
              <a:avLst/>
            </a:prstGeom>
            <a:solidFill>
              <a:schemeClr val="accent5">
                <a:alpha val="38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dirty="0"/>
            </a:p>
          </p:txBody>
        </p:sp>
      </p:grpSp>
      <p:grpSp>
        <p:nvGrpSpPr>
          <p:cNvPr id="8" name="Grupo 7"/>
          <p:cNvGrpSpPr/>
          <p:nvPr/>
        </p:nvGrpSpPr>
        <p:grpSpPr>
          <a:xfrm>
            <a:off x="1329771" y="471432"/>
            <a:ext cx="6613393" cy="4469603"/>
            <a:chOff x="249028" y="628575"/>
            <a:chExt cx="8817857" cy="5959471"/>
          </a:xfrm>
        </p:grpSpPr>
        <p:grpSp>
          <p:nvGrpSpPr>
            <p:cNvPr id="14" name="Grupo 13"/>
            <p:cNvGrpSpPr/>
            <p:nvPr/>
          </p:nvGrpSpPr>
          <p:grpSpPr>
            <a:xfrm>
              <a:off x="249028" y="628575"/>
              <a:ext cx="8817857" cy="5959471"/>
              <a:chOff x="146652" y="456077"/>
              <a:chExt cx="8817857" cy="5959471"/>
            </a:xfrm>
          </p:grpSpPr>
          <p:grpSp>
            <p:nvGrpSpPr>
              <p:cNvPr id="15" name="Grupo 14"/>
              <p:cNvGrpSpPr/>
              <p:nvPr/>
            </p:nvGrpSpPr>
            <p:grpSpPr>
              <a:xfrm>
                <a:off x="146652" y="456077"/>
                <a:ext cx="8817857" cy="5959471"/>
                <a:chOff x="345033" y="-33732"/>
                <a:chExt cx="9455357" cy="6273561"/>
              </a:xfrm>
            </p:grpSpPr>
            <p:pic>
              <p:nvPicPr>
                <p:cNvPr id="17" name="Imagen 16"/>
                <p:cNvPicPr>
                  <a:picLocks noChangeAspect="1"/>
                </p:cNvPicPr>
                <p:nvPr/>
              </p:nvPicPr>
              <p:blipFill rotWithShape="1">
                <a:blip r:embed="rId4"/>
                <a:srcRect b="27645"/>
                <a:stretch/>
              </p:blipFill>
              <p:spPr>
                <a:xfrm>
                  <a:off x="345033" y="-33732"/>
                  <a:ext cx="7429095" cy="6273561"/>
                </a:xfrm>
                <a:prstGeom prst="rect">
                  <a:avLst/>
                </a:prstGeom>
              </p:spPr>
            </p:pic>
            <p:sp>
              <p:nvSpPr>
                <p:cNvPr id="18" name="Flecha derecha 17"/>
                <p:cNvSpPr/>
                <p:nvPr/>
              </p:nvSpPr>
              <p:spPr>
                <a:xfrm rot="10800000">
                  <a:off x="7987683" y="2938352"/>
                  <a:ext cx="710533" cy="604652"/>
                </a:xfrm>
                <a:prstGeom prst="rightArrow">
                  <a:avLst>
                    <a:gd name="adj1" fmla="val 60271"/>
                    <a:gd name="adj2" fmla="val 50000"/>
                  </a:avLst>
                </a:prstGeom>
                <a:solidFill>
                  <a:srgbClr val="15587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MX" sz="1013" dirty="0"/>
                </a:p>
              </p:txBody>
            </p:sp>
            <p:sp>
              <p:nvSpPr>
                <p:cNvPr id="19" name="CuadroTexto 18"/>
                <p:cNvSpPr txBox="1"/>
                <p:nvPr/>
              </p:nvSpPr>
              <p:spPr>
                <a:xfrm>
                  <a:off x="7750249" y="4050993"/>
                  <a:ext cx="2050141" cy="1004753"/>
                </a:xfrm>
                <a:prstGeom prst="rect">
                  <a:avLst/>
                </a:prstGeom>
                <a:noFill/>
              </p:spPr>
              <p:txBody>
                <a:bodyPr wrap="square" rtlCol="0">
                  <a:spAutoFit/>
                </a:bodyPr>
                <a:lstStyle/>
                <a:p>
                  <a:pPr algn="ctr"/>
                  <a:r>
                    <a:rPr lang="es-MX" sz="1013" b="1" dirty="0"/>
                    <a:t>Los datos de los impuestos no se registran en la factura con complemento </a:t>
                  </a:r>
                </a:p>
              </p:txBody>
            </p:sp>
          </p:grpSp>
          <p:sp>
            <p:nvSpPr>
              <p:cNvPr id="16" name="Rectángulo 15"/>
              <p:cNvSpPr/>
              <p:nvPr/>
            </p:nvSpPr>
            <p:spPr>
              <a:xfrm>
                <a:off x="190036" y="3847882"/>
                <a:ext cx="1771501" cy="540000"/>
              </a:xfrm>
              <a:prstGeom prst="rect">
                <a:avLst/>
              </a:prstGeom>
              <a:solidFill>
                <a:schemeClr val="accent5">
                  <a:alpha val="38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dirty="0"/>
              </a:p>
            </p:txBody>
          </p:sp>
        </p:grpSp>
        <p:sp>
          <p:nvSpPr>
            <p:cNvPr id="6" name="Rectángulo redondeado 5"/>
            <p:cNvSpPr/>
            <p:nvPr/>
          </p:nvSpPr>
          <p:spPr>
            <a:xfrm>
              <a:off x="4913194" y="3451860"/>
              <a:ext cx="2279653" cy="455014"/>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sz="1013" dirty="0"/>
            </a:p>
          </p:txBody>
        </p:sp>
      </p:grpSp>
      <p:pic>
        <p:nvPicPr>
          <p:cNvPr id="9" name="Imagen 8"/>
          <p:cNvPicPr>
            <a:picLocks noChangeAspect="1"/>
          </p:cNvPicPr>
          <p:nvPr/>
        </p:nvPicPr>
        <p:blipFill rotWithShape="1">
          <a:blip r:embed="rId5"/>
          <a:srcRect l="66590" t="47196" b="44792"/>
          <a:stretch/>
        </p:blipFill>
        <p:spPr>
          <a:xfrm>
            <a:off x="3764374" y="2448071"/>
            <a:ext cx="2968202" cy="606870"/>
          </a:xfrm>
          <a:prstGeom prst="roundRect">
            <a:avLst/>
          </a:prstGeom>
        </p:spPr>
      </p:pic>
      <p:sp>
        <p:nvSpPr>
          <p:cNvPr id="20" name="Botón de acción: Comienzo 19">
            <a:hlinkClick r:id="rId6" action="ppaction://hlinksldjump" highlightClick="1"/>
          </p:cNvPr>
          <p:cNvSpPr/>
          <p:nvPr/>
        </p:nvSpPr>
        <p:spPr>
          <a:xfrm>
            <a:off x="7635978" y="4748681"/>
            <a:ext cx="293230" cy="211488"/>
          </a:xfrm>
          <a:prstGeom prst="actionButtonBeginning">
            <a:avLst/>
          </a:prstGeom>
          <a:solidFill>
            <a:schemeClr val="bg1">
              <a:lumMod val="85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21" name="40 Rectángulo"/>
          <p:cNvSpPr/>
          <p:nvPr/>
        </p:nvSpPr>
        <p:spPr>
          <a:xfrm>
            <a:off x="3178628" y="8481"/>
            <a:ext cx="4212771" cy="323165"/>
          </a:xfrm>
          <a:prstGeom prst="rect">
            <a:avLst/>
          </a:prstGeom>
          <a:noFill/>
        </p:spPr>
        <p:txBody>
          <a:bodyPr wrap="square" rtlCol="0">
            <a:spAutoFit/>
          </a:bodyPr>
          <a:lstStyle/>
          <a:p>
            <a:pPr algn="r"/>
            <a:r>
              <a:rPr lang="es-MX" sz="1500" b="1" dirty="0">
                <a:solidFill>
                  <a:schemeClr val="bg1"/>
                </a:solidFill>
                <a:cs typeface="ＭＳ Ｐゴシック" charset="0"/>
              </a:rPr>
              <a:t>Complemento de recepción de pagos</a:t>
            </a:r>
          </a:p>
        </p:txBody>
      </p:sp>
      <p:sp>
        <p:nvSpPr>
          <p:cNvPr id="2" name="Rectángulo 1"/>
          <p:cNvSpPr/>
          <p:nvPr/>
        </p:nvSpPr>
        <p:spPr>
          <a:xfrm>
            <a:off x="4827896" y="1228800"/>
            <a:ext cx="2886792" cy="404085"/>
          </a:xfrm>
          <a:prstGeom prst="rect">
            <a:avLst/>
          </a:prstGeom>
        </p:spPr>
        <p:txBody>
          <a:bodyPr wrap="square">
            <a:spAutoFit/>
          </a:bodyPr>
          <a:lstStyle/>
          <a:p>
            <a:pPr algn="ctr"/>
            <a:r>
              <a:rPr lang="es-MX" sz="1013" b="1" i="1" dirty="0"/>
              <a:t>¿Cómo se desglosa el IVA en la factura de pago diferido o parcialidades?</a:t>
            </a:r>
          </a:p>
        </p:txBody>
      </p:sp>
    </p:spTree>
    <p:extLst>
      <p:ext uri="{BB962C8B-B14F-4D97-AF65-F5344CB8AC3E}">
        <p14:creationId xmlns:p14="http://schemas.microsoft.com/office/powerpoint/2010/main" val="37109989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1000"/>
                                        <p:tgtEl>
                                          <p:spTgt spid="13"/>
                                        </p:tgtEl>
                                      </p:cBhvr>
                                    </p:animEffect>
                                    <p:anim calcmode="lin" valueType="num">
                                      <p:cBhvr>
                                        <p:cTn id="7" dur="1000"/>
                                        <p:tgtEl>
                                          <p:spTgt spid="13"/>
                                        </p:tgtEl>
                                        <p:attrNameLst>
                                          <p:attrName>ppt_x</p:attrName>
                                        </p:attrNameLst>
                                      </p:cBhvr>
                                      <p:tavLst>
                                        <p:tav tm="0">
                                          <p:val>
                                            <p:strVal val="ppt_x"/>
                                          </p:val>
                                        </p:tav>
                                        <p:tav tm="100000">
                                          <p:val>
                                            <p:strVal val="ppt_x"/>
                                          </p:val>
                                        </p:tav>
                                      </p:tavLst>
                                    </p:anim>
                                    <p:anim calcmode="lin" valueType="num">
                                      <p:cBhvr>
                                        <p:cTn id="8" dur="1000"/>
                                        <p:tgtEl>
                                          <p:spTgt spid="13"/>
                                        </p:tgtEl>
                                        <p:attrNameLst>
                                          <p:attrName>ppt_y</p:attrName>
                                        </p:attrNameLst>
                                      </p:cBhvr>
                                      <p:tavLst>
                                        <p:tav tm="0">
                                          <p:val>
                                            <p:strVal val="ppt_y"/>
                                          </p:val>
                                        </p:tav>
                                        <p:tav tm="100000">
                                          <p:val>
                                            <p:strVal val="ppt_y+.1"/>
                                          </p:val>
                                        </p:tav>
                                      </p:tavLst>
                                    </p:anim>
                                    <p:set>
                                      <p:cBhvr>
                                        <p:cTn id="9" dur="1" fill="hold">
                                          <p:stCondLst>
                                            <p:cond delay="999"/>
                                          </p:stCondLst>
                                        </p:cTn>
                                        <p:tgtEl>
                                          <p:spTgt spid="13"/>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10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xmlns="" id="{A06AD221-19EE-482D-A416-504FEE0C11BD}"/>
              </a:ext>
            </a:extLst>
          </p:cNvPr>
          <p:cNvSpPr>
            <a:spLocks noGrp="1"/>
          </p:cNvSpPr>
          <p:nvPr>
            <p:ph type="title"/>
          </p:nvPr>
        </p:nvSpPr>
        <p:spPr/>
        <p:txBody>
          <a:bodyPr/>
          <a:lstStyle/>
          <a:p>
            <a:r>
              <a:rPr lang="es-MX" dirty="0"/>
              <a:t>Auditorias </a:t>
            </a:r>
            <a:r>
              <a:rPr lang="es-MX" dirty="0" err="1"/>
              <a:t>Electronicas</a:t>
            </a:r>
            <a:endParaRPr lang="es-MX" dirty="0"/>
          </a:p>
        </p:txBody>
      </p:sp>
      <p:pic>
        <p:nvPicPr>
          <p:cNvPr id="3074" name="Picture 2" descr="Resultado de imagen para auditorias electronicas SAT">
            <a:extLst>
              <a:ext uri="{FF2B5EF4-FFF2-40B4-BE49-F238E27FC236}">
                <a16:creationId xmlns:a16="http://schemas.microsoft.com/office/drawing/2014/main" xmlns="" id="{C6633087-3D03-452E-B81B-B7CA30CE9460}"/>
              </a:ext>
            </a:extLst>
          </p:cNvPr>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2145270" y="1200150"/>
            <a:ext cx="5141593"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1566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sultado de imagen para era del hierro">
            <a:extLst>
              <a:ext uri="{FF2B5EF4-FFF2-40B4-BE49-F238E27FC236}">
                <a16:creationId xmlns:a16="http://schemas.microsoft.com/office/drawing/2014/main" xmlns="" id="{36479479-2A20-49A2-8214-B9D1A40103F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484" y="159458"/>
            <a:ext cx="2468708" cy="138964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sultado de imagen para edad media">
            <a:extLst>
              <a:ext uri="{FF2B5EF4-FFF2-40B4-BE49-F238E27FC236}">
                <a16:creationId xmlns:a16="http://schemas.microsoft.com/office/drawing/2014/main" xmlns="" id="{119823A6-ECAC-4EC6-94CA-19AD1D0769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61587" y="1444156"/>
            <a:ext cx="2922961" cy="165141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esultado de imagen para revolucion industrial">
            <a:extLst>
              <a:ext uri="{FF2B5EF4-FFF2-40B4-BE49-F238E27FC236}">
                <a16:creationId xmlns:a16="http://schemas.microsoft.com/office/drawing/2014/main" xmlns="" id="{3315EBFC-BCA4-448D-9037-72C6E6477F0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68041" y="2369092"/>
            <a:ext cx="2809819" cy="2106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9417752"/>
      </p:ext>
    </p:extLst>
  </p:cSld>
  <p:clrMapOvr>
    <a:masterClrMapping/>
  </p:clrMapOvr>
  <p:transition spd="slow" advClick="0" advTm="1000">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xmlns="" id="{4A49F16E-8F80-4B13-A721-AA0783681A2F}"/>
              </a:ext>
            </a:extLst>
          </p:cNvPr>
          <p:cNvSpPr>
            <a:spLocks noGrp="1"/>
          </p:cNvSpPr>
          <p:nvPr>
            <p:ph type="title"/>
          </p:nvPr>
        </p:nvSpPr>
        <p:spPr/>
        <p:txBody>
          <a:bodyPr/>
          <a:lstStyle/>
          <a:p>
            <a:endParaRPr lang="es-MX"/>
          </a:p>
        </p:txBody>
      </p:sp>
      <p:pic>
        <p:nvPicPr>
          <p:cNvPr id="4098" name="Picture 2" descr="Resultado de imagen para auditorias electronicas SAT">
            <a:extLst>
              <a:ext uri="{FF2B5EF4-FFF2-40B4-BE49-F238E27FC236}">
                <a16:creationId xmlns:a16="http://schemas.microsoft.com/office/drawing/2014/main" xmlns="" id="{D717E249-5E06-45D4-996E-8C9881731335}"/>
              </a:ext>
            </a:extLst>
          </p:cNvPr>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714501" y="1637389"/>
            <a:ext cx="6003131" cy="2554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8714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xmlns="" id="{008522EC-2488-4163-A328-D40178D648C9}"/>
              </a:ext>
            </a:extLst>
          </p:cNvPr>
          <p:cNvSpPr>
            <a:spLocks noGrp="1"/>
          </p:cNvSpPr>
          <p:nvPr>
            <p:ph sz="quarter" idx="1"/>
          </p:nvPr>
        </p:nvSpPr>
        <p:spPr/>
        <p:txBody>
          <a:bodyPr/>
          <a:lstStyle/>
          <a:p>
            <a:r>
              <a:rPr lang="es-MX" dirty="0">
                <a:solidFill>
                  <a:schemeClr val="accent1">
                    <a:lumMod val="50000"/>
                  </a:schemeClr>
                </a:solidFill>
              </a:rPr>
              <a:t>Buzón Tributario</a:t>
            </a:r>
          </a:p>
          <a:p>
            <a:r>
              <a:rPr lang="es-MX" dirty="0">
                <a:solidFill>
                  <a:schemeClr val="accent1">
                    <a:lumMod val="50000"/>
                  </a:schemeClr>
                </a:solidFill>
              </a:rPr>
              <a:t>Variaciones en standard de operación</a:t>
            </a:r>
          </a:p>
          <a:p>
            <a:r>
              <a:rPr lang="es-MX" dirty="0">
                <a:solidFill>
                  <a:schemeClr val="accent1">
                    <a:lumMod val="50000"/>
                  </a:schemeClr>
                </a:solidFill>
              </a:rPr>
              <a:t>EFOS y EDOS</a:t>
            </a:r>
          </a:p>
          <a:p>
            <a:r>
              <a:rPr lang="es-MX" dirty="0" err="1">
                <a:solidFill>
                  <a:schemeClr val="accent1">
                    <a:lumMod val="50000"/>
                  </a:schemeClr>
                </a:solidFill>
              </a:rPr>
              <a:t>Catalogos</a:t>
            </a:r>
            <a:r>
              <a:rPr lang="es-MX" dirty="0">
                <a:solidFill>
                  <a:schemeClr val="accent1">
                    <a:lumMod val="50000"/>
                  </a:schemeClr>
                </a:solidFill>
              </a:rPr>
              <a:t> del SAT</a:t>
            </a:r>
          </a:p>
          <a:p>
            <a:r>
              <a:rPr lang="es-MX" dirty="0">
                <a:solidFill>
                  <a:schemeClr val="accent1">
                    <a:lumMod val="50000"/>
                  </a:schemeClr>
                </a:solidFill>
              </a:rPr>
              <a:t>Uso de CFDI</a:t>
            </a:r>
          </a:p>
          <a:p>
            <a:r>
              <a:rPr lang="es-MX" dirty="0">
                <a:solidFill>
                  <a:schemeClr val="accent1">
                    <a:lumMod val="50000"/>
                  </a:schemeClr>
                </a:solidFill>
              </a:rPr>
              <a:t>Control mediante Sellos Digitales</a:t>
            </a:r>
          </a:p>
          <a:p>
            <a:r>
              <a:rPr lang="es-MX" dirty="0">
                <a:solidFill>
                  <a:schemeClr val="accent1">
                    <a:lumMod val="50000"/>
                  </a:schemeClr>
                </a:solidFill>
              </a:rPr>
              <a:t>Ley </a:t>
            </a:r>
            <a:r>
              <a:rPr lang="es-MX" dirty="0" err="1">
                <a:solidFill>
                  <a:schemeClr val="accent1">
                    <a:lumMod val="50000"/>
                  </a:schemeClr>
                </a:solidFill>
              </a:rPr>
              <a:t>Antilavado</a:t>
            </a:r>
            <a:endParaRPr lang="es-MX" dirty="0">
              <a:solidFill>
                <a:schemeClr val="accent1">
                  <a:lumMod val="50000"/>
                </a:schemeClr>
              </a:solidFill>
            </a:endParaRPr>
          </a:p>
        </p:txBody>
      </p:sp>
      <p:sp>
        <p:nvSpPr>
          <p:cNvPr id="3" name="Título 2">
            <a:extLst>
              <a:ext uri="{FF2B5EF4-FFF2-40B4-BE49-F238E27FC236}">
                <a16:creationId xmlns:a16="http://schemas.microsoft.com/office/drawing/2014/main" xmlns="" id="{D84F9FB8-C0FD-47B6-A1A2-081F42F64450}"/>
              </a:ext>
            </a:extLst>
          </p:cNvPr>
          <p:cNvSpPr>
            <a:spLocks noGrp="1"/>
          </p:cNvSpPr>
          <p:nvPr>
            <p:ph type="title"/>
          </p:nvPr>
        </p:nvSpPr>
        <p:spPr/>
        <p:txBody>
          <a:bodyPr/>
          <a:lstStyle/>
          <a:p>
            <a:r>
              <a:rPr lang="es-MX" dirty="0"/>
              <a:t>Procedimientos</a:t>
            </a:r>
          </a:p>
        </p:txBody>
      </p:sp>
    </p:spTree>
    <p:extLst>
      <p:ext uri="{BB962C8B-B14F-4D97-AF65-F5344CB8AC3E}">
        <p14:creationId xmlns:p14="http://schemas.microsoft.com/office/powerpoint/2010/main" val="13901367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xmlns="" id="{00A841F3-FC2E-4DC4-A800-CECC9666654B}"/>
              </a:ext>
            </a:extLst>
          </p:cNvPr>
          <p:cNvSpPr txBox="1"/>
          <p:nvPr/>
        </p:nvSpPr>
        <p:spPr>
          <a:xfrm>
            <a:off x="536713" y="675861"/>
            <a:ext cx="7805903" cy="1569660"/>
          </a:xfrm>
          <a:prstGeom prst="rect">
            <a:avLst/>
          </a:prstGeom>
          <a:noFill/>
        </p:spPr>
        <p:txBody>
          <a:bodyPr wrap="square" rtlCol="0">
            <a:spAutoFit/>
          </a:bodyPr>
          <a:lstStyle/>
          <a:p>
            <a:pPr algn="just"/>
            <a:r>
              <a:rPr lang="es-MX" sz="2400" dirty="0"/>
              <a:t>El SAT dio a conocer el “Programa de Ejemplaridad”, con el que busca aumentar la recaudación. Esta medida va dirigida a los contribuyentes que caigan en alguno de los siguientes supuestos:</a:t>
            </a:r>
          </a:p>
        </p:txBody>
      </p:sp>
      <p:sp>
        <p:nvSpPr>
          <p:cNvPr id="3" name="CuadroTexto 2">
            <a:extLst>
              <a:ext uri="{FF2B5EF4-FFF2-40B4-BE49-F238E27FC236}">
                <a16:creationId xmlns:a16="http://schemas.microsoft.com/office/drawing/2014/main" xmlns="" id="{71EAD585-C829-4D13-8CDC-D6952399E39D}"/>
              </a:ext>
            </a:extLst>
          </p:cNvPr>
          <p:cNvSpPr txBox="1"/>
          <p:nvPr/>
        </p:nvSpPr>
        <p:spPr>
          <a:xfrm>
            <a:off x="626165" y="2544037"/>
            <a:ext cx="3134512" cy="707886"/>
          </a:xfrm>
          <a:prstGeom prst="rect">
            <a:avLst/>
          </a:prstGeom>
          <a:noFill/>
        </p:spPr>
        <p:txBody>
          <a:bodyPr wrap="none" rtlCol="0">
            <a:spAutoFit/>
          </a:bodyPr>
          <a:lstStyle/>
          <a:p>
            <a:pPr marL="285750" indent="-285750">
              <a:buFont typeface="Arial" panose="020B0604020202020204" pitchFamily="34" charset="0"/>
              <a:buChar char="•"/>
            </a:pPr>
            <a:r>
              <a:rPr lang="es-MX" sz="4000" dirty="0"/>
              <a:t>EFOS y EDOS</a:t>
            </a:r>
          </a:p>
        </p:txBody>
      </p:sp>
    </p:spTree>
    <p:extLst>
      <p:ext uri="{BB962C8B-B14F-4D97-AF65-F5344CB8AC3E}">
        <p14:creationId xmlns:p14="http://schemas.microsoft.com/office/powerpoint/2010/main" val="1143331122"/>
      </p:ext>
    </p:extLst>
  </p:cSld>
  <p:clrMapOvr>
    <a:masterClrMapping/>
  </p:clrMapOvr>
  <p:transition spd="slow" advClick="0" advTm="1000">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xmlns="" id="{5F74F5D9-4C3A-4B5C-AB7A-1B70E6FEED0F}"/>
              </a:ext>
            </a:extLst>
          </p:cNvPr>
          <p:cNvSpPr txBox="1"/>
          <p:nvPr/>
        </p:nvSpPr>
        <p:spPr>
          <a:xfrm>
            <a:off x="745435" y="481296"/>
            <a:ext cx="7921487" cy="669414"/>
          </a:xfrm>
          <a:prstGeom prst="rect">
            <a:avLst/>
          </a:prstGeom>
          <a:noFill/>
        </p:spPr>
        <p:txBody>
          <a:bodyPr wrap="square" rtlCol="0">
            <a:spAutoFit/>
          </a:bodyPr>
          <a:lstStyle/>
          <a:p>
            <a:r>
              <a:rPr lang="es-MX" sz="2400" b="1" dirty="0"/>
              <a:t>¿Qué son los EFOS?</a:t>
            </a:r>
          </a:p>
          <a:p>
            <a:endParaRPr lang="es-MX" dirty="0"/>
          </a:p>
        </p:txBody>
      </p:sp>
      <p:sp>
        <p:nvSpPr>
          <p:cNvPr id="4" name="Rectángulo 3">
            <a:extLst>
              <a:ext uri="{FF2B5EF4-FFF2-40B4-BE49-F238E27FC236}">
                <a16:creationId xmlns:a16="http://schemas.microsoft.com/office/drawing/2014/main" xmlns="" id="{D5712446-05BB-4350-8AFF-0D6EF295FF17}"/>
              </a:ext>
            </a:extLst>
          </p:cNvPr>
          <p:cNvSpPr/>
          <p:nvPr/>
        </p:nvSpPr>
        <p:spPr>
          <a:xfrm>
            <a:off x="745435" y="1084301"/>
            <a:ext cx="6798365" cy="3624069"/>
          </a:xfrm>
          <a:prstGeom prst="rect">
            <a:avLst/>
          </a:prstGeom>
        </p:spPr>
        <p:txBody>
          <a:bodyPr wrap="square">
            <a:spAutoFit/>
          </a:bodyPr>
          <a:lstStyle/>
          <a:p>
            <a:r>
              <a:rPr lang="es-MX" dirty="0"/>
              <a:t>Empresas Facturadoras de Operaciones Simuladas, estas son algunas de las características de los EFOS:</a:t>
            </a:r>
          </a:p>
          <a:p>
            <a:endParaRPr lang="es-MX" dirty="0"/>
          </a:p>
          <a:p>
            <a:pPr>
              <a:buFont typeface="Arial" panose="020B0604020202020204" pitchFamily="34" charset="0"/>
              <a:buChar char="•"/>
            </a:pPr>
            <a:r>
              <a:rPr lang="es-MX" dirty="0"/>
              <a:t>Tienen un amplio objeto social</a:t>
            </a:r>
          </a:p>
          <a:p>
            <a:pPr>
              <a:buFont typeface="Arial" panose="020B0604020202020204" pitchFamily="34" charset="0"/>
              <a:buChar char="•"/>
            </a:pPr>
            <a:r>
              <a:rPr lang="es-MX" dirty="0"/>
              <a:t>Emiten CFDI por operaciones no realizadas</a:t>
            </a:r>
          </a:p>
          <a:p>
            <a:pPr>
              <a:buFont typeface="Arial" panose="020B0604020202020204" pitchFamily="34" charset="0"/>
              <a:buChar char="•"/>
            </a:pPr>
            <a:r>
              <a:rPr lang="es-MX" dirty="0"/>
              <a:t>No tienen personal para realizar las actividades que amparan los Comprobantes Fiscales Digitales por Internet</a:t>
            </a:r>
          </a:p>
          <a:p>
            <a:pPr>
              <a:buFont typeface="Arial" panose="020B0604020202020204" pitchFamily="34" charset="0"/>
              <a:buChar char="•"/>
            </a:pPr>
            <a:r>
              <a:rPr lang="es-MX" dirty="0"/>
              <a:t>No cuentan con los activos para llevar a cabo las operaciones que facturan.</a:t>
            </a:r>
          </a:p>
          <a:p>
            <a:pPr>
              <a:buFont typeface="Arial" panose="020B0604020202020204" pitchFamily="34" charset="0"/>
              <a:buChar char="•"/>
            </a:pPr>
            <a:r>
              <a:rPr lang="es-MX" dirty="0"/>
              <a:t>Los ingresos que reciben son desproporcionados, basados en las características de su establecimiento.</a:t>
            </a:r>
          </a:p>
          <a:p>
            <a:pPr>
              <a:buFont typeface="Arial" panose="020B0604020202020204" pitchFamily="34" charset="0"/>
              <a:buChar char="•"/>
            </a:pPr>
            <a:r>
              <a:rPr lang="es-MX" dirty="0"/>
              <a:t>Abren cuentas bancarias y las cancelan pasando un periodo de tiempo.</a:t>
            </a:r>
          </a:p>
          <a:p>
            <a:pPr>
              <a:buFont typeface="Arial" panose="020B0604020202020204" pitchFamily="34" charset="0"/>
              <a:buChar char="•"/>
            </a:pPr>
            <a:r>
              <a:rPr lang="es-MX" dirty="0"/>
              <a:t>Su domicilio fiscal no es el mismo que el que manifiestan en su Registro Federal de Contribuyentes (RFC)</a:t>
            </a:r>
          </a:p>
          <a:p>
            <a:pPr>
              <a:buFont typeface="Arial" panose="020B0604020202020204" pitchFamily="34" charset="0"/>
              <a:buChar char="•"/>
            </a:pPr>
            <a:r>
              <a:rPr lang="es-MX" dirty="0"/>
              <a:t>Durante un periodo de tiempo son localizables para el SAT, pero después desaparecen.</a:t>
            </a:r>
          </a:p>
          <a:p>
            <a:pPr>
              <a:buFont typeface="Arial" panose="020B0604020202020204" pitchFamily="34" charset="0"/>
              <a:buChar char="•"/>
            </a:pPr>
            <a:r>
              <a:rPr lang="es-MX" dirty="0"/>
              <a:t>Al final del ejercicio fiscal, se observa en su declaración que los ingresos y egresos son muy parecidos.</a:t>
            </a:r>
          </a:p>
          <a:p>
            <a:pPr>
              <a:buFont typeface="Arial" panose="020B0604020202020204" pitchFamily="34" charset="0"/>
              <a:buChar char="•"/>
            </a:pPr>
            <a:r>
              <a:rPr lang="es-MX" dirty="0"/>
              <a:t>Comparten domicilios fiscales con otros contribuyentes</a:t>
            </a:r>
          </a:p>
        </p:txBody>
      </p:sp>
    </p:spTree>
    <p:extLst>
      <p:ext uri="{BB962C8B-B14F-4D97-AF65-F5344CB8AC3E}">
        <p14:creationId xmlns:p14="http://schemas.microsoft.com/office/powerpoint/2010/main" val="1799422345"/>
      </p:ext>
    </p:extLst>
  </p:cSld>
  <p:clrMapOvr>
    <a:masterClrMapping/>
  </p:clrMapOvr>
  <p:transition spd="slow" advClick="0" advTm="1000">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xmlns="" id="{E0DA0BD3-0A38-4353-B8D9-07CADDE6A65B}"/>
              </a:ext>
            </a:extLst>
          </p:cNvPr>
          <p:cNvSpPr txBox="1"/>
          <p:nvPr/>
        </p:nvSpPr>
        <p:spPr>
          <a:xfrm>
            <a:off x="1001279" y="1401416"/>
            <a:ext cx="6259419" cy="1962076"/>
          </a:xfrm>
          <a:prstGeom prst="rect">
            <a:avLst/>
          </a:prstGeom>
          <a:noFill/>
        </p:spPr>
        <p:txBody>
          <a:bodyPr wrap="square" rtlCol="0">
            <a:spAutoFit/>
          </a:bodyPr>
          <a:lstStyle/>
          <a:p>
            <a:r>
              <a:rPr lang="es-MX" dirty="0"/>
              <a:t>Empresas </a:t>
            </a:r>
            <a:r>
              <a:rPr lang="es-MX" dirty="0" err="1"/>
              <a:t>Deductoras</a:t>
            </a:r>
            <a:r>
              <a:rPr lang="es-MX" dirty="0"/>
              <a:t> de Operaciones Simuladas, lógicamente son los clientes de los EFOS y estas son las características principales:</a:t>
            </a:r>
          </a:p>
          <a:p>
            <a:endParaRPr lang="es-MX" dirty="0"/>
          </a:p>
          <a:p>
            <a:pPr marL="285750" indent="-285750">
              <a:buFont typeface="Arial" panose="020B0604020202020204" pitchFamily="34" charset="0"/>
              <a:buChar char="•"/>
            </a:pPr>
            <a:r>
              <a:rPr lang="es-MX" dirty="0"/>
              <a:t>Pueden tener uno o varios proveedores con características de EFOS.</a:t>
            </a:r>
          </a:p>
          <a:p>
            <a:pPr marL="285750" indent="-285750">
              <a:buFont typeface="Arial" panose="020B0604020202020204" pitchFamily="34" charset="0"/>
              <a:buChar char="•"/>
            </a:pPr>
            <a:r>
              <a:rPr lang="es-MX" dirty="0"/>
              <a:t>Cumplen con sus obligaciones fiscales en tiempo y forma.</a:t>
            </a:r>
          </a:p>
          <a:p>
            <a:pPr marL="285750" indent="-285750">
              <a:buFont typeface="Arial" panose="020B0604020202020204" pitchFamily="34" charset="0"/>
              <a:buChar char="•"/>
            </a:pPr>
            <a:r>
              <a:rPr lang="es-MX" dirty="0"/>
              <a:t>Deduce montos altos por concepto de servicios (intangibles), compensa y hasta solicita IVA en devolución.</a:t>
            </a:r>
          </a:p>
          <a:p>
            <a:pPr marL="285750" indent="-285750">
              <a:buFont typeface="Arial" panose="020B0604020202020204" pitchFamily="34" charset="0"/>
              <a:buChar char="•"/>
            </a:pPr>
            <a:r>
              <a:rPr lang="es-MX" dirty="0"/>
              <a:t>Retorna cantidades por bienes o servicios recibidos, por importes que van de un 5% a un 16% menor a los que se erogó al EFO (erogación menos la comisión).</a:t>
            </a:r>
          </a:p>
        </p:txBody>
      </p:sp>
      <p:sp>
        <p:nvSpPr>
          <p:cNvPr id="3" name="CuadroTexto 2">
            <a:extLst>
              <a:ext uri="{FF2B5EF4-FFF2-40B4-BE49-F238E27FC236}">
                <a16:creationId xmlns:a16="http://schemas.microsoft.com/office/drawing/2014/main" xmlns="" id="{A0FE6D9A-7157-4923-8E8C-F403909543CD}"/>
              </a:ext>
            </a:extLst>
          </p:cNvPr>
          <p:cNvSpPr txBox="1"/>
          <p:nvPr/>
        </p:nvSpPr>
        <p:spPr>
          <a:xfrm>
            <a:off x="983974" y="556591"/>
            <a:ext cx="3147015" cy="730969"/>
          </a:xfrm>
          <a:prstGeom prst="rect">
            <a:avLst/>
          </a:prstGeom>
          <a:noFill/>
        </p:spPr>
        <p:txBody>
          <a:bodyPr wrap="none" rtlCol="0">
            <a:spAutoFit/>
          </a:bodyPr>
          <a:lstStyle/>
          <a:p>
            <a:r>
              <a:rPr lang="es-MX" sz="2800" b="1" dirty="0"/>
              <a:t>¿Qué son los EDOS?</a:t>
            </a:r>
          </a:p>
          <a:p>
            <a:endParaRPr lang="es-MX" dirty="0"/>
          </a:p>
        </p:txBody>
      </p:sp>
    </p:spTree>
    <p:extLst>
      <p:ext uri="{BB962C8B-B14F-4D97-AF65-F5344CB8AC3E}">
        <p14:creationId xmlns:p14="http://schemas.microsoft.com/office/powerpoint/2010/main" val="1312622819"/>
      </p:ext>
    </p:extLst>
  </p:cSld>
  <p:clrMapOvr>
    <a:masterClrMapping/>
  </p:clrMapOvr>
  <p:transition spd="slow" advClick="0" advTm="1000">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xmlns="" id="{ACE80C4D-B9BF-4654-80D8-E9CF6B75ABB5}"/>
              </a:ext>
            </a:extLst>
          </p:cNvPr>
          <p:cNvPicPr>
            <a:picLocks noChangeAspect="1"/>
          </p:cNvPicPr>
          <p:nvPr/>
        </p:nvPicPr>
        <p:blipFill>
          <a:blip r:embed="rId2"/>
          <a:stretch>
            <a:fillRect/>
          </a:stretch>
        </p:blipFill>
        <p:spPr>
          <a:xfrm>
            <a:off x="776287" y="645459"/>
            <a:ext cx="7023007" cy="3636085"/>
          </a:xfrm>
          <a:prstGeom prst="rect">
            <a:avLst/>
          </a:prstGeom>
        </p:spPr>
      </p:pic>
    </p:spTree>
    <p:extLst>
      <p:ext uri="{BB962C8B-B14F-4D97-AF65-F5344CB8AC3E}">
        <p14:creationId xmlns:p14="http://schemas.microsoft.com/office/powerpoint/2010/main" val="756867953"/>
      </p:ext>
    </p:extLst>
  </p:cSld>
  <p:clrMapOvr>
    <a:masterClrMapping/>
  </p:clrMapOvr>
  <p:transition spd="slow" advClick="0" advTm="1000">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xmlns="" id="{A1C623EC-339F-44DB-85C8-0C14801BDB12}"/>
              </a:ext>
            </a:extLst>
          </p:cNvPr>
          <p:cNvSpPr txBox="1"/>
          <p:nvPr/>
        </p:nvSpPr>
        <p:spPr>
          <a:xfrm>
            <a:off x="785191" y="675861"/>
            <a:ext cx="6207020" cy="607859"/>
          </a:xfrm>
          <a:prstGeom prst="rect">
            <a:avLst/>
          </a:prstGeom>
          <a:noFill/>
        </p:spPr>
        <p:txBody>
          <a:bodyPr wrap="none" rtlCol="0">
            <a:spAutoFit/>
          </a:bodyPr>
          <a:lstStyle/>
          <a:p>
            <a:r>
              <a:rPr lang="es-MX" sz="2000" b="1" dirty="0"/>
              <a:t>Como se debe de amparar las OPERACIONES EXISTENTES</a:t>
            </a:r>
          </a:p>
          <a:p>
            <a:endParaRPr lang="es-MX" dirty="0"/>
          </a:p>
        </p:txBody>
      </p:sp>
      <p:sp>
        <p:nvSpPr>
          <p:cNvPr id="3" name="Rectángulo 2">
            <a:extLst>
              <a:ext uri="{FF2B5EF4-FFF2-40B4-BE49-F238E27FC236}">
                <a16:creationId xmlns:a16="http://schemas.microsoft.com/office/drawing/2014/main" xmlns="" id="{5B7F86E9-F9BC-48BC-8D36-9954305C18CA}"/>
              </a:ext>
            </a:extLst>
          </p:cNvPr>
          <p:cNvSpPr/>
          <p:nvPr/>
        </p:nvSpPr>
        <p:spPr>
          <a:xfrm>
            <a:off x="785191" y="1382963"/>
            <a:ext cx="6072809" cy="2169825"/>
          </a:xfrm>
          <a:prstGeom prst="rect">
            <a:avLst/>
          </a:prstGeom>
        </p:spPr>
        <p:txBody>
          <a:bodyPr wrap="square">
            <a:spAutoFit/>
          </a:bodyPr>
          <a:lstStyle/>
          <a:p>
            <a:r>
              <a:rPr lang="es-MX" dirty="0"/>
              <a:t>Para evitar que el SAT determine una producto o servicio como inexistente, se debe documentar la operación. La autoridad solicitara al contribuyente la documentación que ampare la erogación:</a:t>
            </a:r>
          </a:p>
          <a:p>
            <a:endParaRPr lang="es-MX" dirty="0"/>
          </a:p>
          <a:p>
            <a:pPr>
              <a:buFont typeface="Arial" panose="020B0604020202020204" pitchFamily="34" charset="0"/>
              <a:buChar char="•"/>
            </a:pPr>
            <a:r>
              <a:rPr lang="es-MX" dirty="0"/>
              <a:t>Acta constitutiva, actas de asamblea, contratos de arrendamiento de donde realiza su actividad, comprobantes expedidos a sus clientes</a:t>
            </a:r>
          </a:p>
          <a:p>
            <a:pPr>
              <a:buFont typeface="Arial" panose="020B0604020202020204" pitchFamily="34" charset="0"/>
              <a:buChar char="•"/>
            </a:pPr>
            <a:r>
              <a:rPr lang="es-MX" dirty="0" err="1"/>
              <a:t>Polizas</a:t>
            </a:r>
            <a:r>
              <a:rPr lang="es-MX" dirty="0"/>
              <a:t>, registros y auxiliares</a:t>
            </a:r>
          </a:p>
          <a:p>
            <a:pPr>
              <a:buFont typeface="Arial" panose="020B0604020202020204" pitchFamily="34" charset="0"/>
              <a:buChar char="•"/>
            </a:pPr>
            <a:r>
              <a:rPr lang="es-MX" dirty="0"/>
              <a:t>Facturas</a:t>
            </a:r>
          </a:p>
          <a:p>
            <a:pPr>
              <a:buFont typeface="Arial" panose="020B0604020202020204" pitchFamily="34" charset="0"/>
              <a:buChar char="•"/>
            </a:pPr>
            <a:r>
              <a:rPr lang="es-MX" dirty="0"/>
              <a:t>Contratos</a:t>
            </a:r>
          </a:p>
          <a:p>
            <a:pPr>
              <a:buFont typeface="Arial" panose="020B0604020202020204" pitchFamily="34" charset="0"/>
              <a:buChar char="•"/>
            </a:pPr>
            <a:r>
              <a:rPr lang="es-MX" dirty="0"/>
              <a:t>Formas de pago</a:t>
            </a:r>
          </a:p>
        </p:txBody>
      </p:sp>
    </p:spTree>
    <p:extLst>
      <p:ext uri="{BB962C8B-B14F-4D97-AF65-F5344CB8AC3E}">
        <p14:creationId xmlns:p14="http://schemas.microsoft.com/office/powerpoint/2010/main" val="3276613004"/>
      </p:ext>
    </p:extLst>
  </p:cSld>
  <p:clrMapOvr>
    <a:masterClrMapping/>
  </p:clrMapOvr>
  <p:transition spd="slow" advClick="0" advTm="1000">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B3FFD486-A1F1-43E0-A844-BE04BED9CAAB}"/>
              </a:ext>
            </a:extLst>
          </p:cNvPr>
          <p:cNvSpPr/>
          <p:nvPr/>
        </p:nvSpPr>
        <p:spPr>
          <a:xfrm>
            <a:off x="445885" y="1855179"/>
            <a:ext cx="7542162" cy="2585323"/>
          </a:xfrm>
          <a:prstGeom prst="rect">
            <a:avLst/>
          </a:prstGeom>
        </p:spPr>
        <p:txBody>
          <a:bodyPr wrap="square">
            <a:spAutoFit/>
          </a:bodyPr>
          <a:lstStyle/>
          <a:p>
            <a:r>
              <a:rPr lang="es-MX" dirty="0"/>
              <a:t>Los servicios recibidos deben estar no solo comprobados por el CFDI, contrato y forma de pago. También se debe justificar el porqué de la adquisición de dicho servicio, estos son las principales pruebas para un servicio intangible:</a:t>
            </a:r>
          </a:p>
          <a:p>
            <a:endParaRPr lang="es-MX" dirty="0"/>
          </a:p>
          <a:p>
            <a:pPr marL="285750" indent="-285750">
              <a:buFont typeface="Arial" panose="020B0604020202020204" pitchFamily="34" charset="0"/>
              <a:buChar char="•"/>
            </a:pPr>
            <a:r>
              <a:rPr lang="es-MX" dirty="0"/>
              <a:t>El fin por el cual se solicita el servicio</a:t>
            </a:r>
          </a:p>
          <a:p>
            <a:pPr marL="285750" indent="-285750">
              <a:buFont typeface="Arial" panose="020B0604020202020204" pitchFamily="34" charset="0"/>
              <a:buChar char="•"/>
            </a:pPr>
            <a:r>
              <a:rPr lang="es-MX" dirty="0"/>
              <a:t>Porque medio se contactó al proveedor</a:t>
            </a:r>
          </a:p>
          <a:p>
            <a:pPr marL="285750" indent="-285750">
              <a:buFont typeface="Arial" panose="020B0604020202020204" pitchFamily="34" charset="0"/>
              <a:buChar char="•"/>
            </a:pPr>
            <a:r>
              <a:rPr lang="es-MX" dirty="0"/>
              <a:t>En que consistió, como y cuando se proporcionó el servicio</a:t>
            </a:r>
          </a:p>
          <a:p>
            <a:pPr marL="285750" indent="-285750">
              <a:buFont typeface="Arial" panose="020B0604020202020204" pitchFamily="34" charset="0"/>
              <a:buChar char="•"/>
            </a:pPr>
            <a:r>
              <a:rPr lang="es-MX" dirty="0"/>
              <a:t>En cuento tiempo y donde se realizo</a:t>
            </a:r>
          </a:p>
          <a:p>
            <a:pPr marL="285750" indent="-285750">
              <a:buFont typeface="Arial" panose="020B0604020202020204" pitchFamily="34" charset="0"/>
              <a:buChar char="•"/>
            </a:pPr>
            <a:r>
              <a:rPr lang="es-MX" dirty="0"/>
              <a:t>Nombre y RFC de las personas que prestaron el servicio</a:t>
            </a:r>
          </a:p>
          <a:p>
            <a:pPr marL="285750" indent="-285750">
              <a:buFont typeface="Arial" panose="020B0604020202020204" pitchFamily="34" charset="0"/>
              <a:buChar char="•"/>
            </a:pPr>
            <a:r>
              <a:rPr lang="es-MX" dirty="0"/>
              <a:t>Cual fue el impacto del servicio en la obtención de ingresos</a:t>
            </a:r>
          </a:p>
          <a:p>
            <a:pPr marL="285750" indent="-285750">
              <a:buFont typeface="Arial" panose="020B0604020202020204" pitchFamily="34" charset="0"/>
              <a:buChar char="•"/>
            </a:pPr>
            <a:r>
              <a:rPr lang="es-MX" dirty="0"/>
              <a:t>Cuál es el perfil de los prestadores de servicios (grado académico, preparación, capacitación, oficio, experiencia, </a:t>
            </a:r>
            <a:r>
              <a:rPr lang="es-MX" dirty="0" err="1"/>
              <a:t>etc</a:t>
            </a:r>
            <a:r>
              <a:rPr lang="es-MX" dirty="0"/>
              <a:t>)</a:t>
            </a:r>
          </a:p>
        </p:txBody>
      </p:sp>
      <p:sp>
        <p:nvSpPr>
          <p:cNvPr id="3" name="Rectángulo 2">
            <a:extLst>
              <a:ext uri="{FF2B5EF4-FFF2-40B4-BE49-F238E27FC236}">
                <a16:creationId xmlns:a16="http://schemas.microsoft.com/office/drawing/2014/main" xmlns="" id="{74662060-9AD0-4625-BB4E-4F1F7F0DC2A7}"/>
              </a:ext>
            </a:extLst>
          </p:cNvPr>
          <p:cNvSpPr/>
          <p:nvPr/>
        </p:nvSpPr>
        <p:spPr>
          <a:xfrm>
            <a:off x="445885" y="910747"/>
            <a:ext cx="4459298" cy="461665"/>
          </a:xfrm>
          <a:prstGeom prst="rect">
            <a:avLst/>
          </a:prstGeom>
        </p:spPr>
        <p:txBody>
          <a:bodyPr wrap="none">
            <a:spAutoFit/>
          </a:bodyPr>
          <a:lstStyle/>
          <a:p>
            <a:r>
              <a:rPr lang="es-MX" sz="2400" b="1" dirty="0"/>
              <a:t>Comprobar servicios (intangibles)</a:t>
            </a:r>
          </a:p>
        </p:txBody>
      </p:sp>
    </p:spTree>
    <p:extLst>
      <p:ext uri="{BB962C8B-B14F-4D97-AF65-F5344CB8AC3E}">
        <p14:creationId xmlns:p14="http://schemas.microsoft.com/office/powerpoint/2010/main" val="3959472590"/>
      </p:ext>
    </p:extLst>
  </p:cSld>
  <p:clrMapOvr>
    <a:masterClrMapping/>
  </p:clrMapOvr>
  <p:transition spd="slow" advClick="0" advTm="1000">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A2F852C3-77BB-4461-9D7F-08DB361E2FEA}"/>
              </a:ext>
            </a:extLst>
          </p:cNvPr>
          <p:cNvSpPr/>
          <p:nvPr/>
        </p:nvSpPr>
        <p:spPr>
          <a:xfrm>
            <a:off x="385792" y="473639"/>
            <a:ext cx="5113836" cy="400110"/>
          </a:xfrm>
          <a:prstGeom prst="rect">
            <a:avLst/>
          </a:prstGeom>
        </p:spPr>
        <p:txBody>
          <a:bodyPr wrap="none">
            <a:spAutoFit/>
          </a:bodyPr>
          <a:lstStyle/>
          <a:p>
            <a:r>
              <a:rPr lang="es-MX" sz="2000" b="1" dirty="0"/>
              <a:t>Comprobar compras de mercancías (tangibles)</a:t>
            </a:r>
          </a:p>
        </p:txBody>
      </p:sp>
      <p:sp>
        <p:nvSpPr>
          <p:cNvPr id="3" name="Rectángulo 2">
            <a:extLst>
              <a:ext uri="{FF2B5EF4-FFF2-40B4-BE49-F238E27FC236}">
                <a16:creationId xmlns:a16="http://schemas.microsoft.com/office/drawing/2014/main" xmlns="" id="{EFBC506A-0527-4ACD-8F3E-366772CF3328}"/>
              </a:ext>
            </a:extLst>
          </p:cNvPr>
          <p:cNvSpPr/>
          <p:nvPr/>
        </p:nvSpPr>
        <p:spPr>
          <a:xfrm>
            <a:off x="385792" y="1236795"/>
            <a:ext cx="6380922" cy="2585323"/>
          </a:xfrm>
          <a:prstGeom prst="rect">
            <a:avLst/>
          </a:prstGeom>
        </p:spPr>
        <p:txBody>
          <a:bodyPr wrap="square">
            <a:spAutoFit/>
          </a:bodyPr>
          <a:lstStyle/>
          <a:p>
            <a:r>
              <a:rPr lang="es-MX" dirty="0"/>
              <a:t>El SAT no solo persigue a los que deducen operaciones inexistentes, también vigila la compra de mercancías. Estas son las pruebas a otorgar a la autoridad, para comprobar la compra de la mercancía:</a:t>
            </a:r>
          </a:p>
          <a:p>
            <a:endParaRPr lang="es-MX" dirty="0"/>
          </a:p>
          <a:p>
            <a:pPr>
              <a:buFont typeface="Arial" panose="020B0604020202020204" pitchFamily="34" charset="0"/>
              <a:buChar char="•"/>
            </a:pPr>
            <a:r>
              <a:rPr lang="es-MX" dirty="0"/>
              <a:t>Que tengan un almacén, donde se recoja y entreguen mercancía a los clientes.</a:t>
            </a:r>
          </a:p>
          <a:p>
            <a:pPr>
              <a:buFont typeface="Arial" panose="020B0604020202020204" pitchFamily="34" charset="0"/>
              <a:buChar char="•"/>
            </a:pPr>
            <a:r>
              <a:rPr lang="es-MX" dirty="0"/>
              <a:t>Cuenten con algún transportista o contraten los servicios de uno.</a:t>
            </a:r>
          </a:p>
          <a:p>
            <a:pPr>
              <a:buFont typeface="Arial" panose="020B0604020202020204" pitchFamily="34" charset="0"/>
              <a:buChar char="•"/>
            </a:pPr>
            <a:r>
              <a:rPr lang="es-MX" dirty="0"/>
              <a:t>Se realicen pago de seguro por la mercancía y se cuente con los comprobantes.</a:t>
            </a:r>
          </a:p>
          <a:p>
            <a:pPr>
              <a:buFont typeface="Arial" panose="020B0604020202020204" pitchFamily="34" charset="0"/>
              <a:buChar char="•"/>
            </a:pPr>
            <a:r>
              <a:rPr lang="es-MX" dirty="0"/>
              <a:t>Se paguen salarios, fletes, maniobras, etc.</a:t>
            </a:r>
          </a:p>
          <a:p>
            <a:pPr>
              <a:buFont typeface="Arial" panose="020B0604020202020204" pitchFamily="34" charset="0"/>
              <a:buChar char="•"/>
            </a:pPr>
            <a:r>
              <a:rPr lang="es-MX" dirty="0"/>
              <a:t>En el caso de mercancía importada, se debe contar con los pedimentos correspondientes.</a:t>
            </a:r>
          </a:p>
          <a:p>
            <a:pPr>
              <a:buFont typeface="Arial" panose="020B0604020202020204" pitchFamily="34" charset="0"/>
              <a:buChar char="•"/>
            </a:pPr>
            <a:r>
              <a:rPr lang="es-MX" dirty="0"/>
              <a:t>Cuenten con registro de los pedidos, tarjetas de almacén e inventario.</a:t>
            </a:r>
          </a:p>
          <a:p>
            <a:pPr>
              <a:buFont typeface="Arial" panose="020B0604020202020204" pitchFamily="34" charset="0"/>
              <a:buChar char="•"/>
            </a:pPr>
            <a:r>
              <a:rPr lang="es-MX" dirty="0"/>
              <a:t>Tengan relacionado sus activos, e indiquen si son propios o rentados.</a:t>
            </a:r>
          </a:p>
        </p:txBody>
      </p:sp>
    </p:spTree>
    <p:extLst>
      <p:ext uri="{BB962C8B-B14F-4D97-AF65-F5344CB8AC3E}">
        <p14:creationId xmlns:p14="http://schemas.microsoft.com/office/powerpoint/2010/main" val="1744219545"/>
      </p:ext>
    </p:extLst>
  </p:cSld>
  <p:clrMapOvr>
    <a:masterClrMapping/>
  </p:clrMapOvr>
  <p:transition spd="slow" advClick="0" advTm="1000">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4114801" y="2155739"/>
            <a:ext cx="914400" cy="158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ext Placeholder 7"/>
          <p:cNvSpPr txBox="1">
            <a:spLocks/>
          </p:cNvSpPr>
          <p:nvPr/>
        </p:nvSpPr>
        <p:spPr>
          <a:xfrm>
            <a:off x="2136372" y="1466850"/>
            <a:ext cx="4871258" cy="520750"/>
          </a:xfrm>
          <a:prstGeom prst="rect">
            <a:avLst/>
          </a:prstGeom>
        </p:spPr>
        <p:txBody>
          <a:bodyPr lIns="0" tIns="0" rIns="0" bIns="0" anchor="ctr" anchorCtr="0">
            <a:noAutofit/>
          </a:bodyPr>
          <a:lstStyle>
            <a:lvl1pPr marL="0" indent="0" algn="ctr" rtl="0">
              <a:spcBef>
                <a:spcPts val="0"/>
              </a:spcBef>
              <a:buNone/>
              <a:defRPr sz="3000" b="0" cap="none" spc="0" baseline="0">
                <a:solidFill>
                  <a:schemeClr val="tx2"/>
                </a:solidFill>
                <a:latin typeface="Lato Light" pitchFamily="34" charset="0"/>
                <a:ea typeface="Open Sans Light"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s-MX" sz="4000" b="0" i="0" u="none" strike="noStrike" kern="1200" cap="none" spc="0" normalizeH="0" baseline="0">
                <a:ln>
                  <a:noFill/>
                </a:ln>
                <a:effectLst/>
                <a:uLnTx/>
                <a:uFillTx/>
                <a:latin typeface="Lato Light" pitchFamily="34" charset="0"/>
                <a:ea typeface="Open Sans Light" pitchFamily="34" charset="0"/>
                <a:cs typeface="+mn-cs"/>
              </a:rPr>
              <a:t>¡Bienvenido al 2018!</a:t>
            </a:r>
          </a:p>
        </p:txBody>
      </p:sp>
      <p:sp>
        <p:nvSpPr>
          <p:cNvPr id="4" name="TextBox 3"/>
          <p:cNvSpPr txBox="1"/>
          <p:nvPr/>
        </p:nvSpPr>
        <p:spPr>
          <a:xfrm>
            <a:off x="1845189" y="2633549"/>
            <a:ext cx="5453351" cy="1323439"/>
          </a:xfrm>
          <a:prstGeom prst="rect">
            <a:avLst/>
          </a:prstGeom>
          <a:noFill/>
        </p:spPr>
        <p:txBody>
          <a:bodyPr wrap="square" lIns="0" tIns="0" rIns="0" bIns="0" rtlCol="1">
            <a:spAutoFit/>
          </a:bodyPr>
          <a:lstStyle/>
          <a:p>
            <a:pPr algn="ctr" rtl="0">
              <a:spcAft>
                <a:spcPts val="1200"/>
              </a:spcAft>
            </a:pPr>
            <a:r>
              <a:rPr lang="es-MX" sz="2800">
                <a:solidFill>
                  <a:schemeClr val="tx1">
                    <a:lumMod val="50000"/>
                    <a:lumOff val="50000"/>
                  </a:schemeClr>
                </a:solidFill>
                <a:latin typeface="Lato" pitchFamily="34" charset="0"/>
                <a:ea typeface="Open Sans" pitchFamily="34" charset="0"/>
                <a:cs typeface="Open Sans" pitchFamily="34" charset="0"/>
              </a:rPr>
              <a:t>En CONTPAQi arrancamos el año contigo</a:t>
            </a:r>
          </a:p>
          <a:p>
            <a:pPr algn="ctr" rtl="0">
              <a:spcAft>
                <a:spcPts val="1200"/>
              </a:spcAft>
            </a:pPr>
            <a:r>
              <a:rPr lang="es-MX" sz="2000">
                <a:solidFill>
                  <a:schemeClr val="tx1">
                    <a:lumMod val="50000"/>
                    <a:lumOff val="50000"/>
                  </a:schemeClr>
                </a:solidFill>
                <a:latin typeface="Lato" pitchFamily="34" charset="0"/>
                <a:ea typeface="Open Sans" pitchFamily="34" charset="0"/>
                <a:cs typeface="Open Sans" pitchFamily="34" charset="0"/>
              </a:rPr>
              <a:t>Revisemos lo importante para tu negocio </a:t>
            </a:r>
          </a:p>
        </p:txBody>
      </p:sp>
      <p:grpSp>
        <p:nvGrpSpPr>
          <p:cNvPr id="5" name="Group 4"/>
          <p:cNvGrpSpPr/>
          <p:nvPr/>
        </p:nvGrpSpPr>
        <p:grpSpPr>
          <a:xfrm>
            <a:off x="3657464" y="4278249"/>
            <a:ext cx="1828800" cy="36576"/>
            <a:chOff x="3657600" y="3868674"/>
            <a:chExt cx="1828800" cy="36576"/>
          </a:xfrm>
        </p:grpSpPr>
        <p:sp>
          <p:nvSpPr>
            <p:cNvPr id="6" name="Rectangle 5"/>
            <p:cNvSpPr/>
            <p:nvPr/>
          </p:nvSpPr>
          <p:spPr>
            <a:xfrm>
              <a:off x="3657600" y="3868674"/>
              <a:ext cx="305027" cy="36576"/>
            </a:xfrm>
            <a:prstGeom prst="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7" name="Rectangle 6"/>
            <p:cNvSpPr/>
            <p:nvPr/>
          </p:nvSpPr>
          <p:spPr>
            <a:xfrm>
              <a:off x="3962355" y="3868674"/>
              <a:ext cx="305027" cy="36576"/>
            </a:xfrm>
            <a:prstGeom prst="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8" name="Rectangle 7"/>
            <p:cNvSpPr/>
            <p:nvPr/>
          </p:nvSpPr>
          <p:spPr>
            <a:xfrm>
              <a:off x="4267110" y="3868674"/>
              <a:ext cx="305027" cy="36576"/>
            </a:xfrm>
            <a:prstGeom prst="rect">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9" name="Rectangle 8"/>
            <p:cNvSpPr/>
            <p:nvPr/>
          </p:nvSpPr>
          <p:spPr>
            <a:xfrm>
              <a:off x="4571865" y="3868674"/>
              <a:ext cx="305027" cy="36576"/>
            </a:xfrm>
            <a:prstGeom prst="rect">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10" name="Rectangle 9"/>
            <p:cNvSpPr/>
            <p:nvPr/>
          </p:nvSpPr>
          <p:spPr>
            <a:xfrm>
              <a:off x="4876620" y="3868674"/>
              <a:ext cx="305027" cy="36576"/>
            </a:xfrm>
            <a:prstGeom prst="rect">
              <a:avLst/>
            </a:prstGeom>
            <a:solidFill>
              <a:schemeClr val="accent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11" name="Rectangle 10"/>
            <p:cNvSpPr/>
            <p:nvPr/>
          </p:nvSpPr>
          <p:spPr>
            <a:xfrm>
              <a:off x="5181373" y="3868674"/>
              <a:ext cx="305027" cy="36576"/>
            </a:xfrm>
            <a:prstGeom prst="rect">
              <a:avLst/>
            </a:prstGeom>
            <a:solidFill>
              <a:schemeClr val="accent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grpSp>
    </p:spTree>
    <p:extLst>
      <p:ext uri="{BB962C8B-B14F-4D97-AF65-F5344CB8AC3E}">
        <p14:creationId xmlns:p14="http://schemas.microsoft.com/office/powerpoint/2010/main" val="399528324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16" presetClass="entr" presetSubtype="2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750"/>
                                        <p:tgtEl>
                                          <p:spTgt spid="2"/>
                                        </p:tgtEl>
                                      </p:cBhvr>
                                    </p:animEffect>
                                  </p:childTnLst>
                                </p:cTn>
                              </p:par>
                            </p:childTnLst>
                          </p:cTn>
                        </p:par>
                        <p:par>
                          <p:cTn id="12" fill="hold">
                            <p:stCondLst>
                              <p:cond delay="1500"/>
                            </p:stCondLst>
                            <p:childTnLst>
                              <p:par>
                                <p:cTn id="13" presetID="16" presetClass="entr" presetSubtype="37"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750"/>
                                        <p:tgtEl>
                                          <p:spTgt spid="4"/>
                                        </p:tgtEl>
                                      </p:cBhvr>
                                    </p:animEffect>
                                  </p:childTnLst>
                                </p:cTn>
                              </p:par>
                            </p:childTnLst>
                          </p:cTn>
                        </p:par>
                        <p:par>
                          <p:cTn id="16" fill="hold">
                            <p:stCondLst>
                              <p:cond delay="2250"/>
                            </p:stCondLst>
                            <p:childTnLst>
                              <p:par>
                                <p:cTn id="17" presetID="16" presetClass="entr" presetSubtype="2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esultado de imagen para revolucion digital">
            <a:extLst>
              <a:ext uri="{FF2B5EF4-FFF2-40B4-BE49-F238E27FC236}">
                <a16:creationId xmlns:a16="http://schemas.microsoft.com/office/drawing/2014/main" xmlns="" id="{7F60D5BE-88D2-4196-B11F-682268C2F2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788" y="185290"/>
            <a:ext cx="6077890" cy="433701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esultado de imagen para revolucion digital">
            <a:extLst>
              <a:ext uri="{FF2B5EF4-FFF2-40B4-BE49-F238E27FC236}">
                <a16:creationId xmlns:a16="http://schemas.microsoft.com/office/drawing/2014/main" xmlns="" id="{B6B3904C-FC84-404B-A545-B4ABF92E77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9184" y="272303"/>
            <a:ext cx="1664073" cy="166407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n relacionada">
            <a:extLst>
              <a:ext uri="{FF2B5EF4-FFF2-40B4-BE49-F238E27FC236}">
                <a16:creationId xmlns:a16="http://schemas.microsoft.com/office/drawing/2014/main" xmlns="" id="{4BA647C6-19F2-4E81-A852-AB2F5D3C42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9184" y="2156404"/>
            <a:ext cx="1664073" cy="1339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5130340"/>
      </p:ext>
    </p:extLst>
  </p:cSld>
  <p:clrMapOvr>
    <a:masterClrMapping/>
  </p:clrMapOvr>
  <p:transition spd="slow" advClick="0" advTm="1000">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93387" y="123825"/>
            <a:ext cx="7957227" cy="457200"/>
          </a:xfrm>
        </p:spPr>
        <p:txBody>
          <a:bodyPr/>
          <a:lstStyle/>
          <a:p>
            <a:r>
              <a:rPr lang="es-MX" dirty="0"/>
              <a:t>Lo más importante para tu negocio</a:t>
            </a:r>
          </a:p>
        </p:txBody>
      </p:sp>
      <p:sp>
        <p:nvSpPr>
          <p:cNvPr id="3" name="Text Placeholder 2"/>
          <p:cNvSpPr>
            <a:spLocks noGrp="1"/>
          </p:cNvSpPr>
          <p:nvPr>
            <p:ph type="body" sz="quarter" idx="11"/>
          </p:nvPr>
        </p:nvSpPr>
        <p:spPr>
          <a:xfrm>
            <a:off x="595313" y="610812"/>
            <a:ext cx="7953375" cy="228600"/>
          </a:xfrm>
        </p:spPr>
        <p:txBody>
          <a:bodyPr/>
          <a:lstStyle/>
          <a:p>
            <a:r>
              <a:rPr lang="es-MX" sz="1200" dirty="0"/>
              <a:t>Te vamos a hablar de lo que debes saber para cumplir ¡y cumplir bien!</a:t>
            </a:r>
          </a:p>
        </p:txBody>
      </p:sp>
      <p:grpSp>
        <p:nvGrpSpPr>
          <p:cNvPr id="5" name="Group 4"/>
          <p:cNvGrpSpPr/>
          <p:nvPr/>
        </p:nvGrpSpPr>
        <p:grpSpPr>
          <a:xfrm>
            <a:off x="3617595" y="1029906"/>
            <a:ext cx="5495925" cy="1292662"/>
            <a:chOff x="3619500" y="1709223"/>
            <a:chExt cx="4880346" cy="1292662"/>
          </a:xfrm>
        </p:grpSpPr>
        <p:sp>
          <p:nvSpPr>
            <p:cNvPr id="23" name="TextBox 22"/>
            <p:cNvSpPr txBox="1"/>
            <p:nvPr/>
          </p:nvSpPr>
          <p:spPr>
            <a:xfrm>
              <a:off x="4238651" y="1709223"/>
              <a:ext cx="4261195" cy="1292662"/>
            </a:xfrm>
            <a:prstGeom prst="rect">
              <a:avLst/>
            </a:prstGeom>
            <a:noFill/>
          </p:spPr>
          <p:txBody>
            <a:bodyPr wrap="square" lIns="0" tIns="0" rIns="0" bIns="0" rtlCol="1">
              <a:spAutoFit/>
            </a:bodyPr>
            <a:lstStyle/>
            <a:p>
              <a:pPr lvl="0" defTabSz="914400" eaLnBrk="0" fontAlgn="base" hangingPunct="0">
                <a:spcBef>
                  <a:spcPct val="0"/>
                </a:spcBef>
                <a:spcAft>
                  <a:spcPct val="0"/>
                </a:spcAft>
                <a:buFontTx/>
                <a:buChar char="•"/>
              </a:pPr>
              <a:r>
                <a:rPr lang="es-MX" altLang="es-MX" sz="1200" dirty="0">
                  <a:solidFill>
                    <a:srgbClr val="237DB9"/>
                  </a:solidFill>
                  <a:latin typeface="Calibri" panose="020F0502020204030204" pitchFamily="34" charset="0"/>
                  <a:ea typeface="Times New Roman" panose="02020603050405020304" pitchFamily="18" charset="0"/>
                  <a:cs typeface="Calibri" panose="020F0502020204030204" pitchFamily="34" charset="0"/>
                </a:rPr>
                <a:t>Implicaciones operativas del CFDI 3.3 en el negocio </a:t>
              </a:r>
            </a:p>
            <a:p>
              <a:pPr lvl="0" defTabSz="914400" eaLnBrk="0" fontAlgn="base" hangingPunct="0">
                <a:spcBef>
                  <a:spcPct val="0"/>
                </a:spcBef>
                <a:spcAft>
                  <a:spcPct val="0"/>
                </a:spcAft>
                <a:buFontTx/>
                <a:buChar char="•"/>
              </a:pPr>
              <a:r>
                <a:rPr lang="es-MX" altLang="es-MX" sz="1200" dirty="0">
                  <a:solidFill>
                    <a:srgbClr val="237DB9"/>
                  </a:solidFill>
                  <a:latin typeface="Calibri" panose="020F0502020204030204" pitchFamily="34" charset="0"/>
                  <a:ea typeface="Times New Roman" panose="02020603050405020304" pitchFamily="18" charset="0"/>
                  <a:cs typeface="Calibri" panose="020F0502020204030204" pitchFamily="34" charset="0"/>
                </a:rPr>
                <a:t>Catálogo de Productos y Servicios y Unidad de medida en la práctica </a:t>
              </a:r>
            </a:p>
            <a:p>
              <a:pPr lvl="0" defTabSz="914400" eaLnBrk="0" fontAlgn="base" hangingPunct="0">
                <a:spcBef>
                  <a:spcPct val="0"/>
                </a:spcBef>
                <a:spcAft>
                  <a:spcPct val="0"/>
                </a:spcAft>
                <a:buFontTx/>
                <a:buChar char="•"/>
              </a:pPr>
              <a:r>
                <a:rPr lang="es-MX" altLang="es-MX" sz="1200" dirty="0">
                  <a:solidFill>
                    <a:srgbClr val="237DB9"/>
                  </a:solidFill>
                  <a:latin typeface="Calibri" panose="020F0502020204030204" pitchFamily="34" charset="0"/>
                  <a:ea typeface="Times New Roman" panose="02020603050405020304" pitchFamily="18" charset="0"/>
                  <a:cs typeface="Calibri" panose="020F0502020204030204" pitchFamily="34" charset="0"/>
                </a:rPr>
                <a:t>Requisitos del nuevo CFDI</a:t>
              </a:r>
            </a:p>
            <a:p>
              <a:pPr lvl="0" defTabSz="914400" eaLnBrk="0" fontAlgn="base" hangingPunct="0">
                <a:spcBef>
                  <a:spcPct val="0"/>
                </a:spcBef>
                <a:spcAft>
                  <a:spcPct val="0"/>
                </a:spcAft>
                <a:buFontTx/>
                <a:buChar char="•"/>
              </a:pPr>
              <a:r>
                <a:rPr lang="es-MX" altLang="es-MX" sz="1200" dirty="0">
                  <a:solidFill>
                    <a:srgbClr val="237DB9"/>
                  </a:solidFill>
                  <a:latin typeface="Calibri" panose="020F0502020204030204" pitchFamily="34" charset="0"/>
                  <a:ea typeface="Times New Roman" panose="02020603050405020304" pitchFamily="18" charset="0"/>
                  <a:cs typeface="Calibri" panose="020F0502020204030204" pitchFamily="34" charset="0"/>
                </a:rPr>
                <a:t> Nuevas Claves en los Catálogos para el CFDI 3.3</a:t>
              </a:r>
            </a:p>
            <a:p>
              <a:pPr lvl="0" defTabSz="914400" eaLnBrk="0" fontAlgn="base" hangingPunct="0">
                <a:spcBef>
                  <a:spcPct val="0"/>
                </a:spcBef>
                <a:spcAft>
                  <a:spcPct val="0"/>
                </a:spcAft>
                <a:buFontTx/>
                <a:buChar char="•"/>
              </a:pPr>
              <a:r>
                <a:rPr lang="es-MX" altLang="es-MX" sz="1200" dirty="0">
                  <a:solidFill>
                    <a:srgbClr val="237DB9"/>
                  </a:solidFill>
                  <a:latin typeface="Calibri" panose="020F0502020204030204" pitchFamily="34" charset="0"/>
                  <a:ea typeface="Times New Roman" panose="02020603050405020304" pitchFamily="18" charset="0"/>
                  <a:cs typeface="Calibri" panose="020F0502020204030204" pitchFamily="34" charset="0"/>
                </a:rPr>
                <a:t>Forma y Método de pago</a:t>
              </a:r>
            </a:p>
            <a:p>
              <a:pPr lvl="0" defTabSz="914400" eaLnBrk="0" fontAlgn="base" hangingPunct="0">
                <a:spcBef>
                  <a:spcPct val="0"/>
                </a:spcBef>
                <a:spcAft>
                  <a:spcPct val="0"/>
                </a:spcAft>
                <a:buFontTx/>
                <a:buChar char="•"/>
              </a:pPr>
              <a:r>
                <a:rPr lang="es-MX" altLang="es-MX" sz="1200" dirty="0">
                  <a:solidFill>
                    <a:srgbClr val="237DB9"/>
                  </a:solidFill>
                  <a:latin typeface="Calibri" panose="020F0502020204030204" pitchFamily="34" charset="0"/>
                  <a:ea typeface="Times New Roman" panose="02020603050405020304" pitchFamily="18" charset="0"/>
                  <a:cs typeface="Calibri" panose="020F0502020204030204" pitchFamily="34" charset="0"/>
                </a:rPr>
                <a:t>Uso de CFDI y relación de CFDI</a:t>
              </a:r>
            </a:p>
            <a:p>
              <a:pPr lvl="0" defTabSz="914400" eaLnBrk="0" fontAlgn="base" hangingPunct="0">
                <a:spcBef>
                  <a:spcPct val="0"/>
                </a:spcBef>
                <a:spcAft>
                  <a:spcPct val="0"/>
                </a:spcAft>
                <a:buFontTx/>
                <a:buChar char="•"/>
              </a:pPr>
              <a:r>
                <a:rPr lang="es-MX" altLang="es-MX" sz="1200" dirty="0">
                  <a:solidFill>
                    <a:srgbClr val="237DB9"/>
                  </a:solidFill>
                  <a:latin typeface="Calibri" panose="020F0502020204030204" pitchFamily="34" charset="0"/>
                  <a:ea typeface="Times New Roman" panose="02020603050405020304" pitchFamily="18" charset="0"/>
                  <a:cs typeface="Calibri" panose="020F0502020204030204" pitchFamily="34" charset="0"/>
                </a:rPr>
                <a:t>Facilidades y consideraciones</a:t>
              </a:r>
            </a:p>
          </p:txBody>
        </p:sp>
        <p:sp>
          <p:nvSpPr>
            <p:cNvPr id="24" name="Oval 23"/>
            <p:cNvSpPr/>
            <p:nvPr/>
          </p:nvSpPr>
          <p:spPr>
            <a:xfrm>
              <a:off x="3619500" y="1718310"/>
              <a:ext cx="426720" cy="426720"/>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800"/>
            </a:p>
          </p:txBody>
        </p:sp>
        <p:sp>
          <p:nvSpPr>
            <p:cNvPr id="25" name="TextBox 24"/>
            <p:cNvSpPr txBox="1"/>
            <p:nvPr/>
          </p:nvSpPr>
          <p:spPr>
            <a:xfrm>
              <a:off x="3669350" y="1790702"/>
              <a:ext cx="335914" cy="252411"/>
            </a:xfrm>
            <a:prstGeom prst="rect">
              <a:avLst/>
            </a:prstGeom>
            <a:noFill/>
          </p:spPr>
          <p:txBody>
            <a:bodyPr wrap="square" lIns="0" tIns="0" rIns="0" bIns="0" rtlCol="1" anchor="t" anchorCtr="0">
              <a:noAutofit/>
            </a:bodyPr>
            <a:lstStyle/>
            <a:p>
              <a:pPr algn="ctr" rtl="0"/>
              <a:r>
                <a:rPr lang="es-MX" sz="1800" dirty="0">
                  <a:solidFill>
                    <a:schemeClr val="bg1"/>
                  </a:solidFill>
                  <a:latin typeface="Lato Black" pitchFamily="34" charset="0"/>
                  <a:ea typeface="Open Sans" pitchFamily="34" charset="0"/>
                  <a:cs typeface="Open Sans" pitchFamily="34" charset="0"/>
                </a:rPr>
                <a:t>1</a:t>
              </a:r>
              <a:endParaRPr lang="es-MX" sz="1800" dirty="0">
                <a:solidFill>
                  <a:schemeClr val="bg1"/>
                </a:solidFill>
                <a:latin typeface="Lato Black" pitchFamily="34" charset="0"/>
                <a:ea typeface="Open Sans" pitchFamily="34" charset="0"/>
              </a:endParaRPr>
            </a:p>
          </p:txBody>
        </p:sp>
      </p:grpSp>
      <p:grpSp>
        <p:nvGrpSpPr>
          <p:cNvPr id="6" name="Group 5"/>
          <p:cNvGrpSpPr/>
          <p:nvPr/>
        </p:nvGrpSpPr>
        <p:grpSpPr>
          <a:xfrm>
            <a:off x="3617595" y="2340657"/>
            <a:ext cx="4965362" cy="944772"/>
            <a:chOff x="3619500" y="2493010"/>
            <a:chExt cx="4965362" cy="944772"/>
          </a:xfrm>
        </p:grpSpPr>
        <p:sp>
          <p:nvSpPr>
            <p:cNvPr id="27" name="Oval 26"/>
            <p:cNvSpPr/>
            <p:nvPr/>
          </p:nvSpPr>
          <p:spPr>
            <a:xfrm>
              <a:off x="3619500" y="2493010"/>
              <a:ext cx="426720" cy="426720"/>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800"/>
            </a:p>
          </p:txBody>
        </p:sp>
        <p:sp>
          <p:nvSpPr>
            <p:cNvPr id="28" name="TextBox 27"/>
            <p:cNvSpPr txBox="1"/>
            <p:nvPr/>
          </p:nvSpPr>
          <p:spPr>
            <a:xfrm>
              <a:off x="4323667" y="2529841"/>
              <a:ext cx="4261195" cy="907941"/>
            </a:xfrm>
            <a:prstGeom prst="rect">
              <a:avLst/>
            </a:prstGeom>
            <a:noFill/>
          </p:spPr>
          <p:txBody>
            <a:bodyPr wrap="square" lIns="0" tIns="0" rIns="0" bIns="0" rtlCol="1">
              <a:spAutoFit/>
            </a:bodyPr>
            <a:lstStyle/>
            <a:p>
              <a:pPr lvl="0" defTabSz="914400" eaLnBrk="0" fontAlgn="base" hangingPunct="0">
                <a:spcBef>
                  <a:spcPct val="0"/>
                </a:spcBef>
                <a:spcAft>
                  <a:spcPct val="0"/>
                </a:spcAft>
                <a:buFontTx/>
                <a:buChar char="•"/>
              </a:pPr>
              <a:r>
                <a:rPr lang="es-MX" altLang="es-MX" sz="1200" dirty="0">
                  <a:solidFill>
                    <a:srgbClr val="14AA96"/>
                  </a:solidFill>
                  <a:latin typeface="Calibri" panose="020F0502020204030204" pitchFamily="34" charset="0"/>
                  <a:ea typeface="Times New Roman" panose="02020603050405020304" pitchFamily="18" charset="0"/>
                  <a:cs typeface="Calibri" panose="020F0502020204030204" pitchFamily="34" charset="0"/>
                </a:rPr>
                <a:t>Facilidad y entrada en vigor</a:t>
              </a:r>
            </a:p>
            <a:p>
              <a:pPr lvl="0" defTabSz="914400" eaLnBrk="0" fontAlgn="base" hangingPunct="0">
                <a:spcBef>
                  <a:spcPct val="0"/>
                </a:spcBef>
                <a:spcAft>
                  <a:spcPct val="0"/>
                </a:spcAft>
                <a:buFontTx/>
                <a:buChar char="•"/>
              </a:pPr>
              <a:r>
                <a:rPr lang="es-MX" altLang="es-MX" sz="1200" dirty="0">
                  <a:solidFill>
                    <a:srgbClr val="14AA96"/>
                  </a:solidFill>
                  <a:latin typeface="Calibri" panose="020F0502020204030204" pitchFamily="34" charset="0"/>
                  <a:ea typeface="Times New Roman" panose="02020603050405020304" pitchFamily="18" charset="0"/>
                  <a:cs typeface="Calibri" panose="020F0502020204030204" pitchFamily="34" charset="0"/>
                </a:rPr>
                <a:t>Elementos clave de configuración </a:t>
              </a:r>
            </a:p>
            <a:p>
              <a:pPr lvl="0" defTabSz="914400" eaLnBrk="0" fontAlgn="base" hangingPunct="0">
                <a:spcBef>
                  <a:spcPct val="0"/>
                </a:spcBef>
                <a:spcAft>
                  <a:spcPct val="0"/>
                </a:spcAft>
                <a:buFontTx/>
                <a:buChar char="•"/>
              </a:pPr>
              <a:r>
                <a:rPr lang="es-MX" altLang="es-MX" sz="1200" dirty="0">
                  <a:solidFill>
                    <a:srgbClr val="14AA96"/>
                  </a:solidFill>
                  <a:latin typeface="Calibri" panose="020F0502020204030204" pitchFamily="34" charset="0"/>
                  <a:ea typeface="Times New Roman" panose="02020603050405020304" pitchFamily="18" charset="0"/>
                  <a:cs typeface="Calibri" panose="020F0502020204030204" pitchFamily="34" charset="0"/>
                </a:rPr>
                <a:t>Cuando emitir el REP</a:t>
              </a:r>
            </a:p>
            <a:p>
              <a:pPr lvl="0" defTabSz="914400" eaLnBrk="0" fontAlgn="base" hangingPunct="0">
                <a:spcBef>
                  <a:spcPct val="0"/>
                </a:spcBef>
                <a:spcAft>
                  <a:spcPct val="0"/>
                </a:spcAft>
                <a:buFontTx/>
                <a:buChar char="•"/>
              </a:pPr>
              <a:r>
                <a:rPr lang="es-MX" altLang="es-MX" sz="1200" dirty="0">
                  <a:solidFill>
                    <a:srgbClr val="14AA96"/>
                  </a:solidFill>
                  <a:latin typeface="Calibri" panose="020F0502020204030204" pitchFamily="34" charset="0"/>
                  <a:ea typeface="Times New Roman" panose="02020603050405020304" pitchFamily="18" charset="0"/>
                  <a:cs typeface="Calibri" panose="020F0502020204030204" pitchFamily="34" charset="0"/>
                </a:rPr>
                <a:t>Relación con la Contabilidad</a:t>
              </a:r>
              <a:endParaRPr lang="es-MX" altLang="es-MX" sz="1200" dirty="0">
                <a:solidFill>
                  <a:srgbClr val="14AA96"/>
                </a:solidFill>
              </a:endParaRPr>
            </a:p>
            <a:p>
              <a:pPr lvl="0" defTabSz="914400" eaLnBrk="0" fontAlgn="base" hangingPunct="0">
                <a:spcBef>
                  <a:spcPct val="0"/>
                </a:spcBef>
                <a:spcAft>
                  <a:spcPct val="0"/>
                </a:spcAft>
              </a:pPr>
              <a:endParaRPr lang="es-MX" sz="1100" dirty="0">
                <a:solidFill>
                  <a:schemeClr val="tx1">
                    <a:lumMod val="50000"/>
                    <a:lumOff val="50000"/>
                  </a:schemeClr>
                </a:solidFill>
                <a:latin typeface="Lato" pitchFamily="34" charset="0"/>
                <a:ea typeface="Open Sans" pitchFamily="34" charset="0"/>
                <a:cs typeface="Open Sans" pitchFamily="34" charset="0"/>
              </a:endParaRPr>
            </a:p>
          </p:txBody>
        </p:sp>
        <p:sp>
          <p:nvSpPr>
            <p:cNvPr id="29" name="TextBox 28"/>
            <p:cNvSpPr txBox="1"/>
            <p:nvPr/>
          </p:nvSpPr>
          <p:spPr>
            <a:xfrm>
              <a:off x="3669350" y="2571750"/>
              <a:ext cx="335914" cy="252411"/>
            </a:xfrm>
            <a:prstGeom prst="rect">
              <a:avLst/>
            </a:prstGeom>
            <a:noFill/>
          </p:spPr>
          <p:txBody>
            <a:bodyPr wrap="square" lIns="0" tIns="0" rIns="0" bIns="0" rtlCol="1" anchor="t" anchorCtr="0">
              <a:noAutofit/>
            </a:bodyPr>
            <a:lstStyle/>
            <a:p>
              <a:pPr algn="ctr" rtl="0"/>
              <a:r>
                <a:rPr lang="es-MX" sz="1800" dirty="0">
                  <a:solidFill>
                    <a:schemeClr val="bg1"/>
                  </a:solidFill>
                  <a:latin typeface="Lato Black" pitchFamily="34" charset="0"/>
                  <a:ea typeface="Open Sans" pitchFamily="34" charset="0"/>
                  <a:cs typeface="Open Sans" pitchFamily="34" charset="0"/>
                </a:rPr>
                <a:t>2</a:t>
              </a:r>
              <a:endParaRPr lang="es-MX" sz="1800" dirty="0">
                <a:solidFill>
                  <a:schemeClr val="bg1"/>
                </a:solidFill>
                <a:latin typeface="Lato Black" pitchFamily="34" charset="0"/>
                <a:ea typeface="Open Sans" pitchFamily="34" charset="0"/>
              </a:endParaRPr>
            </a:p>
          </p:txBody>
        </p:sp>
      </p:grpSp>
      <p:grpSp>
        <p:nvGrpSpPr>
          <p:cNvPr id="7" name="Group 6"/>
          <p:cNvGrpSpPr/>
          <p:nvPr/>
        </p:nvGrpSpPr>
        <p:grpSpPr>
          <a:xfrm>
            <a:off x="3606752" y="3067031"/>
            <a:ext cx="4972395" cy="887715"/>
            <a:chOff x="3619500" y="3267710"/>
            <a:chExt cx="4972395" cy="887715"/>
          </a:xfrm>
        </p:grpSpPr>
        <p:sp>
          <p:nvSpPr>
            <p:cNvPr id="31" name="Oval 30"/>
            <p:cNvSpPr/>
            <p:nvPr/>
          </p:nvSpPr>
          <p:spPr>
            <a:xfrm>
              <a:off x="3619500" y="3267710"/>
              <a:ext cx="426720" cy="426720"/>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800"/>
            </a:p>
          </p:txBody>
        </p:sp>
        <p:sp>
          <p:nvSpPr>
            <p:cNvPr id="32" name="TextBox 31"/>
            <p:cNvSpPr txBox="1"/>
            <p:nvPr/>
          </p:nvSpPr>
          <p:spPr>
            <a:xfrm>
              <a:off x="4330700" y="3434715"/>
              <a:ext cx="4261195" cy="720710"/>
            </a:xfrm>
            <a:prstGeom prst="rect">
              <a:avLst/>
            </a:prstGeom>
            <a:noFill/>
          </p:spPr>
          <p:txBody>
            <a:bodyPr wrap="square" lIns="0" tIns="0" rIns="0" bIns="0" rtlCol="1">
              <a:spAutoFit/>
            </a:bodyPr>
            <a:lstStyle/>
            <a:p>
              <a:pPr lvl="0" defTabSz="914400" eaLnBrk="0" fontAlgn="base" hangingPunct="0">
                <a:spcBef>
                  <a:spcPct val="0"/>
                </a:spcBef>
                <a:spcAft>
                  <a:spcPct val="0"/>
                </a:spcAft>
                <a:buFontTx/>
                <a:buChar char="•"/>
              </a:pPr>
              <a:r>
                <a:rPr lang="es-MX" altLang="es-MX" sz="1200" dirty="0">
                  <a:solidFill>
                    <a:srgbClr val="9BB955"/>
                  </a:solidFill>
                  <a:latin typeface="Arial" panose="020B0604020202020204" pitchFamily="34" charset="0"/>
                  <a:ea typeface="Times New Roman" panose="02020603050405020304" pitchFamily="18" charset="0"/>
                  <a:cs typeface="Arial" panose="020B0604020202020204" pitchFamily="34" charset="0"/>
                </a:rPr>
                <a:t>Validación XML versión 1.3</a:t>
              </a:r>
              <a:endParaRPr lang="es-MX" altLang="es-MX" sz="1200" dirty="0">
                <a:solidFill>
                  <a:srgbClr val="9BB955"/>
                </a:solidFill>
                <a:latin typeface="Calibri" panose="020F0502020204030204" pitchFamily="34" charset="0"/>
                <a:ea typeface="Times New Roman" panose="02020603050405020304" pitchFamily="18" charset="0"/>
                <a:cs typeface="Calibri" panose="020F0502020204030204" pitchFamily="34" charset="0"/>
              </a:endParaRPr>
            </a:p>
            <a:p>
              <a:pPr lvl="0" defTabSz="914400" eaLnBrk="0" fontAlgn="base" hangingPunct="0">
                <a:spcBef>
                  <a:spcPct val="0"/>
                </a:spcBef>
                <a:spcAft>
                  <a:spcPct val="0"/>
                </a:spcAft>
                <a:buFontTx/>
                <a:buChar char="•"/>
              </a:pPr>
              <a:r>
                <a:rPr lang="es-MX" altLang="es-MX" sz="1200" dirty="0">
                  <a:solidFill>
                    <a:srgbClr val="9BB955"/>
                  </a:solidFill>
                  <a:latin typeface="Arial" panose="020B0604020202020204" pitchFamily="34" charset="0"/>
                  <a:ea typeface="Times New Roman" panose="02020603050405020304" pitchFamily="18" charset="0"/>
                  <a:cs typeface="Arial" panose="020B0604020202020204" pitchFamily="34" charset="0"/>
                </a:rPr>
                <a:t>Nuevas obligaciones a considerar</a:t>
              </a:r>
              <a:endParaRPr lang="es-MX" altLang="es-MX" sz="1200" dirty="0">
                <a:solidFill>
                  <a:srgbClr val="9BB955"/>
                </a:solidFill>
                <a:latin typeface="Calibri" panose="020F0502020204030204" pitchFamily="34" charset="0"/>
                <a:ea typeface="Times New Roman" panose="02020603050405020304" pitchFamily="18" charset="0"/>
                <a:cs typeface="Calibri" panose="020F0502020204030204" pitchFamily="34" charset="0"/>
              </a:endParaRPr>
            </a:p>
            <a:p>
              <a:pPr lvl="0" defTabSz="914400" eaLnBrk="0" fontAlgn="base" hangingPunct="0">
                <a:spcBef>
                  <a:spcPct val="0"/>
                </a:spcBef>
                <a:spcAft>
                  <a:spcPct val="0"/>
                </a:spcAft>
                <a:buFontTx/>
                <a:buChar char="•"/>
              </a:pPr>
              <a:r>
                <a:rPr lang="es-MX" altLang="es-MX" sz="1200" dirty="0">
                  <a:solidFill>
                    <a:srgbClr val="9BB955"/>
                  </a:solidFill>
                  <a:latin typeface="Arial" panose="020B0604020202020204" pitchFamily="34" charset="0"/>
                  <a:ea typeface="Times New Roman" panose="02020603050405020304" pitchFamily="18" charset="0"/>
                  <a:cs typeface="Arial" panose="020B0604020202020204" pitchFamily="34" charset="0"/>
                </a:rPr>
                <a:t>Relación con el complemento de pago</a:t>
              </a:r>
              <a:endParaRPr lang="es-MX" altLang="es-MX" sz="1200" dirty="0">
                <a:solidFill>
                  <a:srgbClr val="9BB955"/>
                </a:solidFill>
              </a:endParaRPr>
            </a:p>
            <a:p>
              <a:pPr algn="just" rtl="0">
                <a:lnSpc>
                  <a:spcPts val="1300"/>
                </a:lnSpc>
                <a:spcAft>
                  <a:spcPts val="1200"/>
                </a:spcAft>
              </a:pPr>
              <a:endParaRPr lang="es-MX" sz="1100" dirty="0">
                <a:solidFill>
                  <a:schemeClr val="tx1">
                    <a:lumMod val="50000"/>
                    <a:lumOff val="50000"/>
                  </a:schemeClr>
                </a:solidFill>
                <a:latin typeface="Lato" pitchFamily="34" charset="0"/>
                <a:ea typeface="Open Sans" pitchFamily="34" charset="0"/>
                <a:cs typeface="Open Sans" pitchFamily="34" charset="0"/>
              </a:endParaRPr>
            </a:p>
          </p:txBody>
        </p:sp>
        <p:sp>
          <p:nvSpPr>
            <p:cNvPr id="33" name="TextBox 32"/>
            <p:cNvSpPr txBox="1"/>
            <p:nvPr/>
          </p:nvSpPr>
          <p:spPr>
            <a:xfrm>
              <a:off x="3669350" y="3338513"/>
              <a:ext cx="335914" cy="252411"/>
            </a:xfrm>
            <a:prstGeom prst="rect">
              <a:avLst/>
            </a:prstGeom>
            <a:noFill/>
          </p:spPr>
          <p:txBody>
            <a:bodyPr wrap="square" lIns="0" tIns="0" rIns="0" bIns="0" rtlCol="1" anchor="t" anchorCtr="0">
              <a:noAutofit/>
            </a:bodyPr>
            <a:lstStyle/>
            <a:p>
              <a:pPr algn="ctr" rtl="0"/>
              <a:r>
                <a:rPr lang="es-MX" sz="1800" dirty="0">
                  <a:solidFill>
                    <a:schemeClr val="bg1"/>
                  </a:solidFill>
                  <a:latin typeface="Lato Black" pitchFamily="34" charset="0"/>
                  <a:ea typeface="Open Sans" pitchFamily="34" charset="0"/>
                  <a:cs typeface="Open Sans" pitchFamily="34" charset="0"/>
                </a:rPr>
                <a:t>3</a:t>
              </a:r>
              <a:endParaRPr lang="es-MX" sz="1800" dirty="0">
                <a:solidFill>
                  <a:schemeClr val="bg1"/>
                </a:solidFill>
                <a:latin typeface="Lato Black" pitchFamily="34" charset="0"/>
                <a:ea typeface="Open Sans" pitchFamily="34" charset="0"/>
              </a:endParaRPr>
            </a:p>
          </p:txBody>
        </p:sp>
      </p:grpSp>
      <p:grpSp>
        <p:nvGrpSpPr>
          <p:cNvPr id="9" name="Group 8"/>
          <p:cNvGrpSpPr/>
          <p:nvPr/>
        </p:nvGrpSpPr>
        <p:grpSpPr>
          <a:xfrm>
            <a:off x="3619500" y="4147185"/>
            <a:ext cx="426720" cy="426720"/>
            <a:chOff x="3619500" y="4042410"/>
            <a:chExt cx="426720" cy="426720"/>
          </a:xfrm>
        </p:grpSpPr>
        <p:sp>
          <p:nvSpPr>
            <p:cNvPr id="35" name="Oval 34"/>
            <p:cNvSpPr/>
            <p:nvPr/>
          </p:nvSpPr>
          <p:spPr>
            <a:xfrm>
              <a:off x="3619500" y="4042410"/>
              <a:ext cx="426720" cy="426720"/>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37" name="TextBox 36"/>
            <p:cNvSpPr txBox="1"/>
            <p:nvPr/>
          </p:nvSpPr>
          <p:spPr>
            <a:xfrm>
              <a:off x="3659824" y="4119561"/>
              <a:ext cx="335914" cy="252411"/>
            </a:xfrm>
            <a:prstGeom prst="rect">
              <a:avLst/>
            </a:prstGeom>
            <a:noFill/>
          </p:spPr>
          <p:txBody>
            <a:bodyPr wrap="square" lIns="0" tIns="0" rIns="0" bIns="0" rtlCol="1" anchor="t" anchorCtr="0">
              <a:noAutofit/>
            </a:bodyPr>
            <a:lstStyle/>
            <a:p>
              <a:pPr algn="ctr" rtl="0"/>
              <a:r>
                <a:rPr lang="es-MX" sz="1800" dirty="0">
                  <a:solidFill>
                    <a:schemeClr val="bg1"/>
                  </a:solidFill>
                  <a:latin typeface="Lato Black" pitchFamily="34" charset="0"/>
                  <a:ea typeface="Open Sans" pitchFamily="34" charset="0"/>
                  <a:cs typeface="Open Sans" pitchFamily="34" charset="0"/>
                </a:rPr>
                <a:t>4</a:t>
              </a:r>
              <a:endParaRPr lang="es-MX" sz="1800" dirty="0">
                <a:solidFill>
                  <a:schemeClr val="bg1"/>
                </a:solidFill>
                <a:latin typeface="Lato Black" pitchFamily="34" charset="0"/>
                <a:ea typeface="Open Sans" pitchFamily="34" charset="0"/>
              </a:endParaRPr>
            </a:p>
          </p:txBody>
        </p:sp>
      </p:grpSp>
      <p:grpSp>
        <p:nvGrpSpPr>
          <p:cNvPr id="4" name="Group 3"/>
          <p:cNvGrpSpPr/>
          <p:nvPr/>
        </p:nvGrpSpPr>
        <p:grpSpPr>
          <a:xfrm>
            <a:off x="749981" y="1293223"/>
            <a:ext cx="2126569" cy="3478801"/>
            <a:chOff x="593387" y="1641883"/>
            <a:chExt cx="2073613" cy="2962546"/>
          </a:xfrm>
        </p:grpSpPr>
        <p:sp>
          <p:nvSpPr>
            <p:cNvPr id="39" name="Shape 133"/>
            <p:cNvSpPr/>
            <p:nvPr/>
          </p:nvSpPr>
          <p:spPr>
            <a:xfrm>
              <a:off x="593387" y="1641883"/>
              <a:ext cx="2073613" cy="2962546"/>
            </a:xfrm>
            <a:custGeom>
              <a:avLst/>
              <a:gdLst/>
              <a:ahLst/>
              <a:cxnLst>
                <a:cxn ang="0">
                  <a:pos x="wd2" y="hd2"/>
                </a:cxn>
                <a:cxn ang="5400000">
                  <a:pos x="wd2" y="hd2"/>
                </a:cxn>
                <a:cxn ang="10800000">
                  <a:pos x="wd2" y="hd2"/>
                </a:cxn>
                <a:cxn ang="16200000">
                  <a:pos x="wd2" y="hd2"/>
                </a:cxn>
              </a:cxnLst>
              <a:rect l="0" t="0" r="r" b="b"/>
              <a:pathLst>
                <a:path w="21598" h="21600" extrusionOk="0">
                  <a:moveTo>
                    <a:pt x="16354" y="4320"/>
                  </a:moveTo>
                  <a:lnTo>
                    <a:pt x="17743" y="2160"/>
                  </a:lnTo>
                  <a:lnTo>
                    <a:pt x="14378" y="2160"/>
                  </a:lnTo>
                  <a:lnTo>
                    <a:pt x="13269" y="0"/>
                  </a:lnTo>
                  <a:lnTo>
                    <a:pt x="8331" y="0"/>
                  </a:lnTo>
                  <a:lnTo>
                    <a:pt x="7221" y="2160"/>
                  </a:lnTo>
                  <a:lnTo>
                    <a:pt x="3857" y="2160"/>
                  </a:lnTo>
                  <a:lnTo>
                    <a:pt x="5244" y="4320"/>
                  </a:lnTo>
                  <a:cubicBezTo>
                    <a:pt x="5244" y="4320"/>
                    <a:pt x="16354" y="4320"/>
                    <a:pt x="16354" y="4320"/>
                  </a:cubicBezTo>
                  <a:close/>
                  <a:moveTo>
                    <a:pt x="19440" y="2160"/>
                  </a:moveTo>
                  <a:lnTo>
                    <a:pt x="17589" y="5400"/>
                  </a:lnTo>
                  <a:lnTo>
                    <a:pt x="4011" y="5400"/>
                  </a:lnTo>
                  <a:lnTo>
                    <a:pt x="2160" y="2160"/>
                  </a:lnTo>
                  <a:cubicBezTo>
                    <a:pt x="970" y="2160"/>
                    <a:pt x="0" y="2839"/>
                    <a:pt x="0" y="3672"/>
                  </a:cubicBezTo>
                  <a:lnTo>
                    <a:pt x="0" y="20088"/>
                  </a:lnTo>
                  <a:cubicBezTo>
                    <a:pt x="0" y="20920"/>
                    <a:pt x="970" y="21600"/>
                    <a:pt x="2158" y="21600"/>
                  </a:cubicBezTo>
                  <a:lnTo>
                    <a:pt x="19438" y="21600"/>
                  </a:lnTo>
                  <a:cubicBezTo>
                    <a:pt x="20626" y="21600"/>
                    <a:pt x="21598" y="20918"/>
                    <a:pt x="21598" y="20088"/>
                  </a:cubicBezTo>
                  <a:lnTo>
                    <a:pt x="21598" y="3672"/>
                  </a:lnTo>
                  <a:cubicBezTo>
                    <a:pt x="21600" y="2839"/>
                    <a:pt x="20626" y="2160"/>
                    <a:pt x="19440" y="2160"/>
                  </a:cubicBezTo>
                  <a:close/>
                </a:path>
              </a:pathLst>
            </a:custGeom>
            <a:solidFill>
              <a:schemeClr val="bg1">
                <a:lumMod val="85000"/>
              </a:schemeClr>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sp>
          <p:nvSpPr>
            <p:cNvPr id="8" name="TextBox 7"/>
            <p:cNvSpPr txBox="1"/>
            <p:nvPr/>
          </p:nvSpPr>
          <p:spPr>
            <a:xfrm>
              <a:off x="1034918" y="2686664"/>
              <a:ext cx="1463212" cy="171709"/>
            </a:xfrm>
            <a:prstGeom prst="rect">
              <a:avLst/>
            </a:prstGeom>
            <a:noFill/>
          </p:spPr>
          <p:txBody>
            <a:bodyPr wrap="square" lIns="0" tIns="0" rIns="0" bIns="0" numCol="1" spcCol="640080" rtlCol="1">
              <a:noAutofit/>
            </a:bodyPr>
            <a:lstStyle/>
            <a:p>
              <a:pPr algn="ctr" rtl="0"/>
              <a:r>
                <a:rPr lang="es-MX" sz="1100" b="1">
                  <a:solidFill>
                    <a:schemeClr val="tx2"/>
                  </a:solidFill>
                  <a:latin typeface="Lato" panose="020F0502020204030203" pitchFamily="34" charset="0"/>
                  <a:ea typeface="Open Sans" pitchFamily="34" charset="0"/>
                  <a:cs typeface="Open Sans" pitchFamily="34" charset="0"/>
                </a:rPr>
                <a:t>CFDI 3.3 y sus novedades</a:t>
              </a:r>
              <a:endParaRPr lang="es-MX" sz="1100" b="1">
                <a:solidFill>
                  <a:schemeClr val="tx2"/>
                </a:solidFill>
                <a:latin typeface="Lato" panose="020F0502020204030203" pitchFamily="34" charset="0"/>
                <a:ea typeface="Open Sans" pitchFamily="34" charset="0"/>
              </a:endParaRPr>
            </a:p>
          </p:txBody>
        </p:sp>
        <p:sp>
          <p:nvSpPr>
            <p:cNvPr id="11" name="TextBox 10"/>
            <p:cNvSpPr txBox="1"/>
            <p:nvPr/>
          </p:nvSpPr>
          <p:spPr>
            <a:xfrm>
              <a:off x="1034918" y="3162914"/>
              <a:ext cx="1463212" cy="171709"/>
            </a:xfrm>
            <a:prstGeom prst="rect">
              <a:avLst/>
            </a:prstGeom>
            <a:noFill/>
          </p:spPr>
          <p:txBody>
            <a:bodyPr wrap="square" lIns="0" tIns="0" rIns="0" bIns="0" numCol="1" spcCol="640080" rtlCol="1">
              <a:noAutofit/>
            </a:bodyPr>
            <a:lstStyle/>
            <a:p>
              <a:pPr algn="ctr" rtl="0"/>
              <a:r>
                <a:rPr lang="es-MX" sz="1100" b="1">
                  <a:solidFill>
                    <a:schemeClr val="tx2"/>
                  </a:solidFill>
                  <a:latin typeface="Lato" panose="020F0502020204030203" pitchFamily="34" charset="0"/>
                  <a:ea typeface="Open Sans" pitchFamily="34" charset="0"/>
                  <a:cs typeface="Open Sans" pitchFamily="34" charset="0"/>
                </a:rPr>
                <a:t>Recibo Electrónico de Pago</a:t>
              </a:r>
              <a:endParaRPr lang="es-MX" sz="1100" b="1">
                <a:solidFill>
                  <a:schemeClr val="tx2"/>
                </a:solidFill>
                <a:latin typeface="Lato" panose="020F0502020204030203" pitchFamily="34" charset="0"/>
                <a:ea typeface="Open Sans" pitchFamily="34" charset="0"/>
              </a:endParaRPr>
            </a:p>
          </p:txBody>
        </p:sp>
        <p:sp>
          <p:nvSpPr>
            <p:cNvPr id="12" name="TextBox 11"/>
            <p:cNvSpPr txBox="1"/>
            <p:nvPr/>
          </p:nvSpPr>
          <p:spPr>
            <a:xfrm>
              <a:off x="1034918" y="3658214"/>
              <a:ext cx="1463212" cy="171709"/>
            </a:xfrm>
            <a:prstGeom prst="rect">
              <a:avLst/>
            </a:prstGeom>
            <a:noFill/>
          </p:spPr>
          <p:txBody>
            <a:bodyPr wrap="square" lIns="0" tIns="0" rIns="0" bIns="0" numCol="1" spcCol="640080" rtlCol="1">
              <a:noAutofit/>
            </a:bodyPr>
            <a:lstStyle/>
            <a:p>
              <a:pPr algn="ctr" rtl="0"/>
              <a:r>
                <a:rPr lang="es-MX" sz="1100" b="1">
                  <a:solidFill>
                    <a:schemeClr val="tx2"/>
                  </a:solidFill>
                  <a:latin typeface="Lato" panose="020F0502020204030203" pitchFamily="34" charset="0"/>
                  <a:ea typeface="Open Sans" pitchFamily="34" charset="0"/>
                  <a:cs typeface="Open Sans" pitchFamily="34" charset="0"/>
                </a:rPr>
                <a:t>Inicia la contabilidad 1.3</a:t>
              </a:r>
              <a:endParaRPr lang="es-MX" sz="1100" b="1">
                <a:solidFill>
                  <a:schemeClr val="tx2"/>
                </a:solidFill>
                <a:latin typeface="Lato" panose="020F0502020204030203" pitchFamily="34" charset="0"/>
                <a:ea typeface="Open Sans" pitchFamily="34" charset="0"/>
              </a:endParaRPr>
            </a:p>
          </p:txBody>
        </p:sp>
        <p:sp>
          <p:nvSpPr>
            <p:cNvPr id="13" name="TextBox 12"/>
            <p:cNvSpPr txBox="1"/>
            <p:nvPr/>
          </p:nvSpPr>
          <p:spPr>
            <a:xfrm>
              <a:off x="1034918" y="4115414"/>
              <a:ext cx="1463212" cy="171709"/>
            </a:xfrm>
            <a:prstGeom prst="rect">
              <a:avLst/>
            </a:prstGeom>
            <a:noFill/>
          </p:spPr>
          <p:txBody>
            <a:bodyPr wrap="square" lIns="0" tIns="0" rIns="0" bIns="0" numCol="1" spcCol="640080" rtlCol="1">
              <a:noAutofit/>
            </a:bodyPr>
            <a:lstStyle>
              <a:defPPr>
                <a:defRPr lang="en-US"/>
              </a:defPPr>
              <a:lvl1pPr>
                <a:defRPr sz="850">
                  <a:solidFill>
                    <a:schemeClr val="tx2"/>
                  </a:solidFill>
                  <a:latin typeface="Lato" panose="020F0502020204030203" pitchFamily="34" charset="0"/>
                  <a:ea typeface="Open Sans" pitchFamily="34" charset="0"/>
                  <a:cs typeface="Open Sans" pitchFamily="34" charset="0"/>
                </a:defRPr>
              </a:lvl1pPr>
            </a:lstStyle>
            <a:p>
              <a:pPr algn="ctr"/>
              <a:r>
                <a:rPr lang="es-MX" altLang="es-MX" sz="1100" b="1"/>
                <a:t>Cambios y revisión del CFDI de pago de nómina</a:t>
              </a:r>
            </a:p>
          </p:txBody>
        </p:sp>
        <p:grpSp>
          <p:nvGrpSpPr>
            <p:cNvPr id="43" name="Group 42"/>
            <p:cNvGrpSpPr/>
            <p:nvPr/>
          </p:nvGrpSpPr>
          <p:grpSpPr>
            <a:xfrm>
              <a:off x="790840" y="2667794"/>
              <a:ext cx="164592" cy="164592"/>
              <a:chOff x="790840" y="2667794"/>
              <a:chExt cx="164592" cy="164592"/>
            </a:xfrm>
          </p:grpSpPr>
          <p:sp>
            <p:nvSpPr>
              <p:cNvPr id="20" name="Oval 19"/>
              <p:cNvSpPr/>
              <p:nvPr/>
            </p:nvSpPr>
            <p:spPr>
              <a:xfrm>
                <a:off x="790840" y="2667794"/>
                <a:ext cx="164592" cy="164592"/>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42" name="Shape 161"/>
              <p:cNvSpPr/>
              <p:nvPr/>
            </p:nvSpPr>
            <p:spPr>
              <a:xfrm>
                <a:off x="828013" y="2702760"/>
                <a:ext cx="90246" cy="94660"/>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8"/>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chemeClr val="bg1"/>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grpSp>
        <p:grpSp>
          <p:nvGrpSpPr>
            <p:cNvPr id="47" name="Group 46"/>
            <p:cNvGrpSpPr/>
            <p:nvPr/>
          </p:nvGrpSpPr>
          <p:grpSpPr>
            <a:xfrm>
              <a:off x="790840" y="3142453"/>
              <a:ext cx="164592" cy="164592"/>
              <a:chOff x="790840" y="2667794"/>
              <a:chExt cx="164592" cy="164592"/>
            </a:xfrm>
          </p:grpSpPr>
          <p:sp>
            <p:nvSpPr>
              <p:cNvPr id="48" name="Oval 47"/>
              <p:cNvSpPr/>
              <p:nvPr/>
            </p:nvSpPr>
            <p:spPr>
              <a:xfrm>
                <a:off x="790840" y="2667794"/>
                <a:ext cx="164592" cy="164592"/>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49" name="Shape 161"/>
              <p:cNvSpPr/>
              <p:nvPr/>
            </p:nvSpPr>
            <p:spPr>
              <a:xfrm>
                <a:off x="828013" y="2702760"/>
                <a:ext cx="90246" cy="94660"/>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8"/>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chemeClr val="bg1"/>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grpSp>
        <p:sp>
          <p:nvSpPr>
            <p:cNvPr id="14" name="Oval 13"/>
            <p:cNvSpPr/>
            <p:nvPr/>
          </p:nvSpPr>
          <p:spPr>
            <a:xfrm>
              <a:off x="790840" y="3646482"/>
              <a:ext cx="164592" cy="164592"/>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57" name="Oval 56"/>
            <p:cNvSpPr/>
            <p:nvPr/>
          </p:nvSpPr>
          <p:spPr>
            <a:xfrm>
              <a:off x="790840" y="4090868"/>
              <a:ext cx="164592" cy="164592"/>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grpSp>
      <p:sp>
        <p:nvSpPr>
          <p:cNvPr id="41" name="Shape 161">
            <a:extLst>
              <a:ext uri="{FF2B5EF4-FFF2-40B4-BE49-F238E27FC236}">
                <a16:creationId xmlns:a16="http://schemas.microsoft.com/office/drawing/2014/main" xmlns="" id="{BE6C5641-8C53-4A08-9C58-EC24B045F83E}"/>
              </a:ext>
            </a:extLst>
          </p:cNvPr>
          <p:cNvSpPr/>
          <p:nvPr/>
        </p:nvSpPr>
        <p:spPr>
          <a:xfrm>
            <a:off x="998762" y="3699829"/>
            <a:ext cx="90246" cy="94660"/>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8"/>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chemeClr val="bg1"/>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sp>
        <p:nvSpPr>
          <p:cNvPr id="44" name="Shape 161">
            <a:extLst>
              <a:ext uri="{FF2B5EF4-FFF2-40B4-BE49-F238E27FC236}">
                <a16:creationId xmlns:a16="http://schemas.microsoft.com/office/drawing/2014/main" xmlns="" id="{3122B450-3F37-407C-B303-182117A5622F}"/>
              </a:ext>
            </a:extLst>
          </p:cNvPr>
          <p:cNvSpPr/>
          <p:nvPr/>
        </p:nvSpPr>
        <p:spPr>
          <a:xfrm>
            <a:off x="992094" y="4229053"/>
            <a:ext cx="90246" cy="94660"/>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8"/>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chemeClr val="bg1"/>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sp>
        <p:nvSpPr>
          <p:cNvPr id="53" name="TextBox 31">
            <a:extLst>
              <a:ext uri="{FF2B5EF4-FFF2-40B4-BE49-F238E27FC236}">
                <a16:creationId xmlns:a16="http://schemas.microsoft.com/office/drawing/2014/main" xmlns="" id="{8DCB61FD-FE33-4FF3-A80C-F5445B51D1C8}"/>
              </a:ext>
            </a:extLst>
          </p:cNvPr>
          <p:cNvSpPr txBox="1"/>
          <p:nvPr/>
        </p:nvSpPr>
        <p:spPr>
          <a:xfrm>
            <a:off x="4331661" y="3844945"/>
            <a:ext cx="4261195" cy="1107996"/>
          </a:xfrm>
          <a:prstGeom prst="rect">
            <a:avLst/>
          </a:prstGeom>
          <a:noFill/>
        </p:spPr>
        <p:txBody>
          <a:bodyPr wrap="square" lIns="0" tIns="0" rIns="0" bIns="0" rtlCol="1">
            <a:spAutoFit/>
          </a:bodyPr>
          <a:lstStyle/>
          <a:p>
            <a:pPr lvl="0" defTabSz="914400" eaLnBrk="0" fontAlgn="base" hangingPunct="0">
              <a:spcBef>
                <a:spcPct val="0"/>
              </a:spcBef>
              <a:spcAft>
                <a:spcPct val="0"/>
              </a:spcAft>
              <a:buFontTx/>
              <a:buChar char="•"/>
            </a:pPr>
            <a:r>
              <a:rPr lang="es-MX" sz="1200" dirty="0">
                <a:solidFill>
                  <a:srgbClr val="F09B14"/>
                </a:solidFill>
                <a:latin typeface="Arial" panose="020B0604020202020204" pitchFamily="34" charset="0"/>
                <a:ea typeface="Open Sans" pitchFamily="34" charset="0"/>
                <a:cs typeface="Arial" panose="020B0604020202020204" pitchFamily="34" charset="0"/>
              </a:rPr>
              <a:t>Cálculo anual</a:t>
            </a:r>
          </a:p>
          <a:p>
            <a:pPr lvl="0" defTabSz="914400" eaLnBrk="0" fontAlgn="base" hangingPunct="0">
              <a:spcBef>
                <a:spcPct val="0"/>
              </a:spcBef>
              <a:spcAft>
                <a:spcPct val="0"/>
              </a:spcAft>
              <a:buFontTx/>
              <a:buChar char="•"/>
            </a:pPr>
            <a:r>
              <a:rPr lang="es-MX" sz="1200" dirty="0">
                <a:solidFill>
                  <a:srgbClr val="F09B14"/>
                </a:solidFill>
                <a:latin typeface="Arial" panose="020B0604020202020204" pitchFamily="34" charset="0"/>
                <a:ea typeface="Open Sans" pitchFamily="34" charset="0"/>
                <a:cs typeface="Arial" panose="020B0604020202020204" pitchFamily="34" charset="0"/>
              </a:rPr>
              <a:t>Actualización de la guía de llenado para el CFDI de pago de Nómina</a:t>
            </a:r>
          </a:p>
          <a:p>
            <a:pPr lvl="0" defTabSz="914400" eaLnBrk="0" fontAlgn="base" hangingPunct="0">
              <a:spcBef>
                <a:spcPct val="0"/>
              </a:spcBef>
              <a:spcAft>
                <a:spcPct val="0"/>
              </a:spcAft>
              <a:buFontTx/>
              <a:buChar char="•"/>
            </a:pPr>
            <a:r>
              <a:rPr lang="es-MX" sz="1200" dirty="0">
                <a:solidFill>
                  <a:srgbClr val="F09B14"/>
                </a:solidFill>
                <a:latin typeface="Arial" panose="020B0604020202020204" pitchFamily="34" charset="0"/>
                <a:ea typeface="Open Sans" pitchFamily="34" charset="0"/>
                <a:cs typeface="Arial" panose="020B0604020202020204" pitchFamily="34" charset="0"/>
              </a:rPr>
              <a:t>Conciliación de ISR CFDI de pago de Nómina VS pago provisional</a:t>
            </a:r>
          </a:p>
          <a:p>
            <a:pPr lvl="0" defTabSz="914400" eaLnBrk="0" fontAlgn="base" hangingPunct="0">
              <a:spcBef>
                <a:spcPct val="0"/>
              </a:spcBef>
              <a:spcAft>
                <a:spcPct val="0"/>
              </a:spcAft>
              <a:buFontTx/>
              <a:buChar char="•"/>
            </a:pPr>
            <a:r>
              <a:rPr lang="es-MX" sz="1200" dirty="0">
                <a:solidFill>
                  <a:srgbClr val="F09B14"/>
                </a:solidFill>
                <a:latin typeface="Arial" panose="020B0604020202020204" pitchFamily="34" charset="0"/>
                <a:ea typeface="Open Sans" pitchFamily="34" charset="0"/>
                <a:cs typeface="Arial" panose="020B0604020202020204" pitchFamily="34" charset="0"/>
              </a:rPr>
              <a:t>Modificación del salario mínimo</a:t>
            </a:r>
            <a:endParaRPr lang="es-MX" sz="1200" dirty="0">
              <a:solidFill>
                <a:srgbClr val="F09B14"/>
              </a:solidFill>
              <a:latin typeface="Lato" pitchFamily="34" charset="0"/>
              <a:ea typeface="Open Sans" pitchFamily="34" charset="0"/>
              <a:cs typeface="Open Sans" pitchFamily="34" charset="0"/>
            </a:endParaRPr>
          </a:p>
        </p:txBody>
      </p:sp>
      <p:sp>
        <p:nvSpPr>
          <p:cNvPr id="54" name="Text Placeholder 2">
            <a:extLst>
              <a:ext uri="{FF2B5EF4-FFF2-40B4-BE49-F238E27FC236}">
                <a16:creationId xmlns:a16="http://schemas.microsoft.com/office/drawing/2014/main" xmlns="" id="{AB627CE9-66E1-47BB-A634-FD01DF8A83C1}"/>
              </a:ext>
            </a:extLst>
          </p:cNvPr>
          <p:cNvSpPr txBox="1">
            <a:spLocks/>
          </p:cNvSpPr>
          <p:nvPr/>
        </p:nvSpPr>
        <p:spPr>
          <a:xfrm>
            <a:off x="1451881" y="1596428"/>
            <a:ext cx="722767" cy="388966"/>
          </a:xfrm>
          <a:prstGeom prst="rect">
            <a:avLst/>
          </a:prstGeom>
        </p:spPr>
        <p:txBody>
          <a:bodyPr lIns="0" tIns="0" rIns="0" bIns="0" anchor="ctr" anchorCtr="0">
            <a:noAutofit/>
          </a:bodyPr>
          <a:lstStyle>
            <a:lvl1pPr marL="0" indent="0" algn="ctr" defTabSz="685800" rtl="0" eaLnBrk="1" latinLnBrk="0" hangingPunct="1">
              <a:lnSpc>
                <a:spcPct val="90000"/>
              </a:lnSpc>
              <a:spcBef>
                <a:spcPts val="0"/>
              </a:spcBef>
              <a:buFont typeface="Arial" panose="020B0604020202020204" pitchFamily="34" charset="0"/>
              <a:buNone/>
              <a:defRPr sz="900" kern="1200">
                <a:solidFill>
                  <a:schemeClr val="tx1">
                    <a:lumMod val="65000"/>
                    <a:lumOff val="35000"/>
                  </a:schemeClr>
                </a:solidFill>
                <a:latin typeface="Lato" pitchFamily="34" charset="0"/>
                <a:ea typeface="+mn-ea"/>
                <a:cs typeface="+mn-cs"/>
              </a:defRPr>
            </a:lvl1pPr>
            <a:lvl2pPr marL="514350" indent="-171450" algn="ctr"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ctr"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ctr"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ctr"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MX" sz="1200" b="1" dirty="0">
                <a:solidFill>
                  <a:schemeClr val="accent5"/>
                </a:solidFill>
              </a:rPr>
              <a:t>Enero 2018</a:t>
            </a:r>
          </a:p>
        </p:txBody>
      </p:sp>
    </p:spTree>
    <p:extLst>
      <p:ext uri="{BB962C8B-B14F-4D97-AF65-F5344CB8AC3E}">
        <p14:creationId xmlns:p14="http://schemas.microsoft.com/office/powerpoint/2010/main" val="100716860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Effect transition="in" filter="fade">
                                      <p:cBhvr>
                                        <p:cTn id="13" dur="500"/>
                                        <p:tgtEl>
                                          <p:spTgt spid="5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fade">
                                      <p:cBhvr>
                                        <p:cTn id="3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93387" y="123825"/>
            <a:ext cx="7957227" cy="457200"/>
          </a:xfrm>
        </p:spPr>
        <p:txBody>
          <a:bodyPr/>
          <a:lstStyle/>
          <a:p>
            <a:r>
              <a:rPr lang="es-MX"/>
              <a:t>Implicaciones operativas al negocio</a:t>
            </a:r>
          </a:p>
        </p:txBody>
      </p:sp>
      <p:sp>
        <p:nvSpPr>
          <p:cNvPr id="3" name="Text Placeholder 2"/>
          <p:cNvSpPr>
            <a:spLocks noGrp="1"/>
          </p:cNvSpPr>
          <p:nvPr>
            <p:ph type="body" sz="quarter" idx="11"/>
          </p:nvPr>
        </p:nvSpPr>
        <p:spPr>
          <a:xfrm>
            <a:off x="595313" y="610812"/>
            <a:ext cx="7953375" cy="228600"/>
          </a:xfrm>
        </p:spPr>
        <p:txBody>
          <a:bodyPr/>
          <a:lstStyle/>
          <a:p>
            <a:r>
              <a:rPr lang="es-MX" sz="1200" dirty="0"/>
              <a:t>El CFDI 3.3 en las empresas</a:t>
            </a:r>
          </a:p>
        </p:txBody>
      </p:sp>
      <p:grpSp>
        <p:nvGrpSpPr>
          <p:cNvPr id="38" name="Group 3">
            <a:extLst>
              <a:ext uri="{FF2B5EF4-FFF2-40B4-BE49-F238E27FC236}">
                <a16:creationId xmlns:a16="http://schemas.microsoft.com/office/drawing/2014/main" xmlns="" id="{F39749D8-6E5C-4471-8ADE-277B21E057CA}"/>
              </a:ext>
            </a:extLst>
          </p:cNvPr>
          <p:cNvGrpSpPr/>
          <p:nvPr/>
        </p:nvGrpSpPr>
        <p:grpSpPr>
          <a:xfrm>
            <a:off x="1374775" y="1588271"/>
            <a:ext cx="1755729" cy="2804825"/>
            <a:chOff x="1069975" y="1924050"/>
            <a:chExt cx="1755729" cy="2804825"/>
          </a:xfrm>
        </p:grpSpPr>
        <p:sp>
          <p:nvSpPr>
            <p:cNvPr id="40" name="Rectangle 14">
              <a:extLst>
                <a:ext uri="{FF2B5EF4-FFF2-40B4-BE49-F238E27FC236}">
                  <a16:creationId xmlns:a16="http://schemas.microsoft.com/office/drawing/2014/main" xmlns="" id="{A57CABB8-5871-407A-B760-7A2CB0313D00}"/>
                </a:ext>
              </a:extLst>
            </p:cNvPr>
            <p:cNvSpPr/>
            <p:nvPr/>
          </p:nvSpPr>
          <p:spPr>
            <a:xfrm>
              <a:off x="1069975" y="1924050"/>
              <a:ext cx="1755729" cy="993775"/>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3200"/>
            </a:p>
          </p:txBody>
        </p:sp>
        <p:sp>
          <p:nvSpPr>
            <p:cNvPr id="45" name="Rectangle 15">
              <a:extLst>
                <a:ext uri="{FF2B5EF4-FFF2-40B4-BE49-F238E27FC236}">
                  <a16:creationId xmlns:a16="http://schemas.microsoft.com/office/drawing/2014/main" xmlns="" id="{AE8F5A1B-757B-452D-BD13-AA5E572267EF}"/>
                </a:ext>
              </a:extLst>
            </p:cNvPr>
            <p:cNvSpPr/>
            <p:nvPr/>
          </p:nvSpPr>
          <p:spPr>
            <a:xfrm>
              <a:off x="1069975" y="2917825"/>
              <a:ext cx="1755729" cy="181105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3200"/>
            </a:p>
          </p:txBody>
        </p:sp>
        <p:sp>
          <p:nvSpPr>
            <p:cNvPr id="46" name="TextBox 16">
              <a:extLst>
                <a:ext uri="{FF2B5EF4-FFF2-40B4-BE49-F238E27FC236}">
                  <a16:creationId xmlns:a16="http://schemas.microsoft.com/office/drawing/2014/main" xmlns="" id="{173575EA-9599-4517-942F-BCD7ECA18F77}"/>
                </a:ext>
              </a:extLst>
            </p:cNvPr>
            <p:cNvSpPr txBox="1"/>
            <p:nvPr/>
          </p:nvSpPr>
          <p:spPr>
            <a:xfrm>
              <a:off x="1208353" y="3067050"/>
              <a:ext cx="1445721" cy="194733"/>
            </a:xfrm>
            <a:prstGeom prst="rect">
              <a:avLst/>
            </a:prstGeom>
            <a:noFill/>
          </p:spPr>
          <p:txBody>
            <a:bodyPr wrap="square" lIns="0" tIns="0" rIns="0" bIns="0" rtlCol="1">
              <a:spAutoFit/>
            </a:bodyPr>
            <a:lstStyle/>
            <a:p>
              <a:pPr algn="ctr" rtl="0">
                <a:lnSpc>
                  <a:spcPts val="1300"/>
                </a:lnSpc>
                <a:spcAft>
                  <a:spcPts val="600"/>
                </a:spcAft>
              </a:pPr>
              <a:r>
                <a:rPr lang="es-MX" sz="2400" dirty="0">
                  <a:solidFill>
                    <a:schemeClr val="tx2"/>
                  </a:solidFill>
                  <a:latin typeface="Lato Black" pitchFamily="34" charset="0"/>
                  <a:ea typeface="Open Sans" pitchFamily="34" charset="0"/>
                  <a:cs typeface="Open Sans" pitchFamily="34" charset="0"/>
                </a:rPr>
                <a:t>Clarifica</a:t>
              </a:r>
              <a:endParaRPr lang="es-MX" sz="1600" dirty="0">
                <a:solidFill>
                  <a:schemeClr val="tx1">
                    <a:lumMod val="50000"/>
                    <a:lumOff val="50000"/>
                  </a:schemeClr>
                </a:solidFill>
                <a:latin typeface="Lato" pitchFamily="34" charset="0"/>
                <a:ea typeface="Open Sans" pitchFamily="34" charset="0"/>
                <a:cs typeface="Open Sans" pitchFamily="34" charset="0"/>
              </a:endParaRPr>
            </a:p>
          </p:txBody>
        </p:sp>
        <p:sp>
          <p:nvSpPr>
            <p:cNvPr id="50" name="Shape 420">
              <a:extLst>
                <a:ext uri="{FF2B5EF4-FFF2-40B4-BE49-F238E27FC236}">
                  <a16:creationId xmlns:a16="http://schemas.microsoft.com/office/drawing/2014/main" xmlns="" id="{11822141-96D1-4769-8125-9A67A1930086}"/>
                </a:ext>
              </a:extLst>
            </p:cNvPr>
            <p:cNvSpPr/>
            <p:nvPr/>
          </p:nvSpPr>
          <p:spPr>
            <a:xfrm>
              <a:off x="1682707" y="2178180"/>
              <a:ext cx="500517" cy="500518"/>
            </a:xfrm>
            <a:custGeom>
              <a:avLst/>
              <a:gdLst/>
              <a:ahLst/>
              <a:cxnLst>
                <a:cxn ang="0">
                  <a:pos x="wd2" y="hd2"/>
                </a:cxn>
                <a:cxn ang="5400000">
                  <a:pos x="wd2" y="hd2"/>
                </a:cxn>
                <a:cxn ang="10800000">
                  <a:pos x="wd2" y="hd2"/>
                </a:cxn>
                <a:cxn ang="16200000">
                  <a:pos x="wd2" y="hd2"/>
                </a:cxn>
              </a:cxnLst>
              <a:rect l="0" t="0" r="r" b="b"/>
              <a:pathLst>
                <a:path w="21600" h="21600" extrusionOk="0">
                  <a:moveTo>
                    <a:pt x="16777" y="17999"/>
                  </a:moveTo>
                  <a:cubicBezTo>
                    <a:pt x="16893" y="18115"/>
                    <a:pt x="17417" y="18639"/>
                    <a:pt x="17533" y="18754"/>
                  </a:cubicBezTo>
                  <a:cubicBezTo>
                    <a:pt x="17955" y="19176"/>
                    <a:pt x="18570" y="19243"/>
                    <a:pt x="18906" y="18909"/>
                  </a:cubicBezTo>
                  <a:cubicBezTo>
                    <a:pt x="19243" y="18572"/>
                    <a:pt x="19175" y="17955"/>
                    <a:pt x="18753" y="17534"/>
                  </a:cubicBezTo>
                  <a:cubicBezTo>
                    <a:pt x="18638" y="17418"/>
                    <a:pt x="18114" y="16894"/>
                    <a:pt x="17998" y="16779"/>
                  </a:cubicBezTo>
                  <a:cubicBezTo>
                    <a:pt x="17576" y="16357"/>
                    <a:pt x="16960" y="16287"/>
                    <a:pt x="16622" y="16624"/>
                  </a:cubicBezTo>
                  <a:cubicBezTo>
                    <a:pt x="16284" y="16961"/>
                    <a:pt x="16354" y="17577"/>
                    <a:pt x="16777" y="17999"/>
                  </a:cubicBezTo>
                  <a:close/>
                  <a:moveTo>
                    <a:pt x="4066" y="2846"/>
                  </a:moveTo>
                  <a:cubicBezTo>
                    <a:pt x="3645" y="2424"/>
                    <a:pt x="3028" y="2354"/>
                    <a:pt x="2691" y="2691"/>
                  </a:cubicBezTo>
                  <a:cubicBezTo>
                    <a:pt x="2354" y="3028"/>
                    <a:pt x="2424" y="3645"/>
                    <a:pt x="2844" y="4067"/>
                  </a:cubicBezTo>
                  <a:cubicBezTo>
                    <a:pt x="2960" y="4183"/>
                    <a:pt x="3484" y="4707"/>
                    <a:pt x="3600" y="4822"/>
                  </a:cubicBezTo>
                  <a:cubicBezTo>
                    <a:pt x="4022" y="5244"/>
                    <a:pt x="4636" y="5314"/>
                    <a:pt x="4973" y="4977"/>
                  </a:cubicBezTo>
                  <a:cubicBezTo>
                    <a:pt x="5310" y="4640"/>
                    <a:pt x="5242" y="4023"/>
                    <a:pt x="4821" y="3602"/>
                  </a:cubicBezTo>
                  <a:cubicBezTo>
                    <a:pt x="4706" y="3485"/>
                    <a:pt x="4183" y="2961"/>
                    <a:pt x="4066" y="2846"/>
                  </a:cubicBezTo>
                  <a:close/>
                  <a:moveTo>
                    <a:pt x="3601" y="16776"/>
                  </a:moveTo>
                  <a:cubicBezTo>
                    <a:pt x="3484" y="16893"/>
                    <a:pt x="2960" y="17417"/>
                    <a:pt x="2845" y="17533"/>
                  </a:cubicBezTo>
                  <a:cubicBezTo>
                    <a:pt x="2422" y="17955"/>
                    <a:pt x="2354" y="18568"/>
                    <a:pt x="2691" y="18905"/>
                  </a:cubicBezTo>
                  <a:cubicBezTo>
                    <a:pt x="3028" y="19242"/>
                    <a:pt x="3645" y="19175"/>
                    <a:pt x="4065" y="18753"/>
                  </a:cubicBezTo>
                  <a:cubicBezTo>
                    <a:pt x="4182" y="18638"/>
                    <a:pt x="4706" y="18114"/>
                    <a:pt x="4821" y="17998"/>
                  </a:cubicBezTo>
                  <a:cubicBezTo>
                    <a:pt x="5243" y="17576"/>
                    <a:pt x="5311" y="16960"/>
                    <a:pt x="4974" y="16622"/>
                  </a:cubicBezTo>
                  <a:cubicBezTo>
                    <a:pt x="4638" y="16284"/>
                    <a:pt x="4021" y="16356"/>
                    <a:pt x="3601" y="16776"/>
                  </a:cubicBezTo>
                  <a:close/>
                  <a:moveTo>
                    <a:pt x="18754" y="4067"/>
                  </a:moveTo>
                  <a:cubicBezTo>
                    <a:pt x="19176" y="3645"/>
                    <a:pt x="19245" y="3029"/>
                    <a:pt x="18908" y="2692"/>
                  </a:cubicBezTo>
                  <a:cubicBezTo>
                    <a:pt x="18571" y="2355"/>
                    <a:pt x="17954" y="2425"/>
                    <a:pt x="17534" y="2847"/>
                  </a:cubicBezTo>
                  <a:cubicBezTo>
                    <a:pt x="17417" y="2962"/>
                    <a:pt x="16893" y="3486"/>
                    <a:pt x="16778" y="3602"/>
                  </a:cubicBezTo>
                  <a:cubicBezTo>
                    <a:pt x="16356" y="4024"/>
                    <a:pt x="16287" y="4640"/>
                    <a:pt x="16624" y="4977"/>
                  </a:cubicBezTo>
                  <a:cubicBezTo>
                    <a:pt x="16961" y="5314"/>
                    <a:pt x="17578" y="5244"/>
                    <a:pt x="17999" y="4822"/>
                  </a:cubicBezTo>
                  <a:cubicBezTo>
                    <a:pt x="18115" y="4706"/>
                    <a:pt x="18638" y="4183"/>
                    <a:pt x="18754" y="4067"/>
                  </a:cubicBezTo>
                  <a:close/>
                  <a:moveTo>
                    <a:pt x="10800" y="18360"/>
                  </a:moveTo>
                  <a:cubicBezTo>
                    <a:pt x="10323" y="18360"/>
                    <a:pt x="9935" y="18843"/>
                    <a:pt x="9935" y="19440"/>
                  </a:cubicBezTo>
                  <a:cubicBezTo>
                    <a:pt x="9935" y="19639"/>
                    <a:pt x="9935" y="20321"/>
                    <a:pt x="9935" y="20520"/>
                  </a:cubicBezTo>
                  <a:cubicBezTo>
                    <a:pt x="9935" y="21117"/>
                    <a:pt x="10323" y="21600"/>
                    <a:pt x="10800" y="21600"/>
                  </a:cubicBezTo>
                  <a:cubicBezTo>
                    <a:pt x="11276" y="21600"/>
                    <a:pt x="11663" y="21117"/>
                    <a:pt x="11663" y="20520"/>
                  </a:cubicBezTo>
                  <a:cubicBezTo>
                    <a:pt x="11663" y="20321"/>
                    <a:pt x="11663" y="19639"/>
                    <a:pt x="11663" y="19440"/>
                  </a:cubicBezTo>
                  <a:cubicBezTo>
                    <a:pt x="11663" y="18843"/>
                    <a:pt x="11276" y="18360"/>
                    <a:pt x="10800" y="18360"/>
                  </a:cubicBezTo>
                  <a:close/>
                  <a:moveTo>
                    <a:pt x="10800" y="3240"/>
                  </a:moveTo>
                  <a:cubicBezTo>
                    <a:pt x="11276" y="3240"/>
                    <a:pt x="11663" y="2757"/>
                    <a:pt x="11663" y="2160"/>
                  </a:cubicBezTo>
                  <a:cubicBezTo>
                    <a:pt x="11663" y="1961"/>
                    <a:pt x="11663" y="1279"/>
                    <a:pt x="11663" y="1080"/>
                  </a:cubicBezTo>
                  <a:cubicBezTo>
                    <a:pt x="11663" y="483"/>
                    <a:pt x="11276" y="0"/>
                    <a:pt x="10800" y="0"/>
                  </a:cubicBezTo>
                  <a:cubicBezTo>
                    <a:pt x="10323" y="0"/>
                    <a:pt x="9935" y="483"/>
                    <a:pt x="9935" y="1080"/>
                  </a:cubicBezTo>
                  <a:cubicBezTo>
                    <a:pt x="9935" y="1279"/>
                    <a:pt x="9935" y="1961"/>
                    <a:pt x="9935" y="2160"/>
                  </a:cubicBezTo>
                  <a:cubicBezTo>
                    <a:pt x="9935" y="2757"/>
                    <a:pt x="10323" y="3240"/>
                    <a:pt x="10800" y="3240"/>
                  </a:cubicBezTo>
                  <a:close/>
                  <a:moveTo>
                    <a:pt x="3240" y="10800"/>
                  </a:moveTo>
                  <a:cubicBezTo>
                    <a:pt x="3240" y="10324"/>
                    <a:pt x="2755" y="9935"/>
                    <a:pt x="2160" y="9935"/>
                  </a:cubicBezTo>
                  <a:cubicBezTo>
                    <a:pt x="1960" y="9935"/>
                    <a:pt x="1279" y="9935"/>
                    <a:pt x="1080" y="9935"/>
                  </a:cubicBezTo>
                  <a:cubicBezTo>
                    <a:pt x="483" y="9935"/>
                    <a:pt x="0" y="10323"/>
                    <a:pt x="0" y="10800"/>
                  </a:cubicBezTo>
                  <a:cubicBezTo>
                    <a:pt x="0" y="11276"/>
                    <a:pt x="483" y="11663"/>
                    <a:pt x="1080" y="11663"/>
                  </a:cubicBezTo>
                  <a:cubicBezTo>
                    <a:pt x="1279" y="11663"/>
                    <a:pt x="1960" y="11663"/>
                    <a:pt x="2160" y="11663"/>
                  </a:cubicBezTo>
                  <a:cubicBezTo>
                    <a:pt x="2755" y="11663"/>
                    <a:pt x="3240" y="11276"/>
                    <a:pt x="3240" y="10800"/>
                  </a:cubicBezTo>
                  <a:close/>
                  <a:moveTo>
                    <a:pt x="10800" y="15120"/>
                  </a:moveTo>
                  <a:cubicBezTo>
                    <a:pt x="8412" y="15120"/>
                    <a:pt x="6480" y="13186"/>
                    <a:pt x="6480" y="10800"/>
                  </a:cubicBezTo>
                  <a:cubicBezTo>
                    <a:pt x="6480" y="8412"/>
                    <a:pt x="8412" y="6480"/>
                    <a:pt x="10800" y="6480"/>
                  </a:cubicBezTo>
                  <a:cubicBezTo>
                    <a:pt x="10800" y="6480"/>
                    <a:pt x="10800" y="15120"/>
                    <a:pt x="10800" y="15120"/>
                  </a:cubicBezTo>
                  <a:close/>
                  <a:moveTo>
                    <a:pt x="10800" y="4860"/>
                  </a:moveTo>
                  <a:cubicBezTo>
                    <a:pt x="7505" y="4860"/>
                    <a:pt x="4860" y="7505"/>
                    <a:pt x="4860" y="10800"/>
                  </a:cubicBezTo>
                  <a:cubicBezTo>
                    <a:pt x="4860" y="14095"/>
                    <a:pt x="7505" y="16740"/>
                    <a:pt x="10800" y="16740"/>
                  </a:cubicBezTo>
                  <a:cubicBezTo>
                    <a:pt x="14094" y="16740"/>
                    <a:pt x="16740" y="14095"/>
                    <a:pt x="16740" y="10800"/>
                  </a:cubicBezTo>
                  <a:cubicBezTo>
                    <a:pt x="16740" y="7505"/>
                    <a:pt x="14093" y="4860"/>
                    <a:pt x="10800" y="4860"/>
                  </a:cubicBezTo>
                  <a:close/>
                  <a:moveTo>
                    <a:pt x="20520" y="9935"/>
                  </a:moveTo>
                  <a:cubicBezTo>
                    <a:pt x="20323" y="9935"/>
                    <a:pt x="19657" y="9935"/>
                    <a:pt x="19462" y="9935"/>
                  </a:cubicBezTo>
                  <a:cubicBezTo>
                    <a:pt x="18864" y="9935"/>
                    <a:pt x="18382" y="10323"/>
                    <a:pt x="18382" y="10800"/>
                  </a:cubicBezTo>
                  <a:cubicBezTo>
                    <a:pt x="18382" y="11276"/>
                    <a:pt x="18864" y="11663"/>
                    <a:pt x="19462" y="11663"/>
                  </a:cubicBezTo>
                  <a:cubicBezTo>
                    <a:pt x="19658" y="11663"/>
                    <a:pt x="20325" y="11663"/>
                    <a:pt x="20520" y="11663"/>
                  </a:cubicBezTo>
                  <a:cubicBezTo>
                    <a:pt x="21116" y="11663"/>
                    <a:pt x="21600" y="11277"/>
                    <a:pt x="21600" y="10800"/>
                  </a:cubicBezTo>
                  <a:cubicBezTo>
                    <a:pt x="21600" y="10324"/>
                    <a:pt x="21115" y="9935"/>
                    <a:pt x="20520" y="9935"/>
                  </a:cubicBezTo>
                  <a:close/>
                </a:path>
              </a:pathLst>
            </a:custGeom>
            <a:solidFill>
              <a:schemeClr val="bg1"/>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sz="6000"/>
            </a:p>
          </p:txBody>
        </p:sp>
        <p:sp>
          <p:nvSpPr>
            <p:cNvPr id="51" name="TextBox 22">
              <a:extLst>
                <a:ext uri="{FF2B5EF4-FFF2-40B4-BE49-F238E27FC236}">
                  <a16:creationId xmlns:a16="http://schemas.microsoft.com/office/drawing/2014/main" xmlns="" id="{3EBC5727-4AAD-491C-A8E3-84ADB008CB5C}"/>
                </a:ext>
              </a:extLst>
            </p:cNvPr>
            <p:cNvSpPr txBox="1"/>
            <p:nvPr/>
          </p:nvSpPr>
          <p:spPr>
            <a:xfrm>
              <a:off x="1208353" y="3474354"/>
              <a:ext cx="1445721" cy="666849"/>
            </a:xfrm>
            <a:prstGeom prst="rect">
              <a:avLst/>
            </a:prstGeom>
            <a:noFill/>
          </p:spPr>
          <p:txBody>
            <a:bodyPr wrap="square" lIns="0" tIns="0" rIns="0" bIns="0" rtlCol="1">
              <a:spAutoFit/>
            </a:bodyPr>
            <a:lstStyle/>
            <a:p>
              <a:pPr algn="ctr" rtl="0">
                <a:lnSpc>
                  <a:spcPts val="1300"/>
                </a:lnSpc>
                <a:spcAft>
                  <a:spcPts val="300"/>
                </a:spcAft>
              </a:pPr>
              <a:r>
                <a:rPr lang="es-MX" sz="1600" dirty="0">
                  <a:solidFill>
                    <a:schemeClr val="tx1">
                      <a:lumMod val="50000"/>
                      <a:lumOff val="50000"/>
                    </a:schemeClr>
                  </a:solidFill>
                  <a:latin typeface="Lato" pitchFamily="34" charset="0"/>
                  <a:ea typeface="Open Sans" pitchFamily="34" charset="0"/>
                  <a:cs typeface="Open Sans" pitchFamily="34" charset="0"/>
                </a:rPr>
                <a:t>Los cambios del CFDI 3.3 y cómo impactan en tu negocio </a:t>
              </a:r>
            </a:p>
          </p:txBody>
        </p:sp>
      </p:grpSp>
      <p:grpSp>
        <p:nvGrpSpPr>
          <p:cNvPr id="52" name="Group 7">
            <a:extLst>
              <a:ext uri="{FF2B5EF4-FFF2-40B4-BE49-F238E27FC236}">
                <a16:creationId xmlns:a16="http://schemas.microsoft.com/office/drawing/2014/main" xmlns="" id="{2F644615-BEA0-4FDE-A162-41BB0B3834BC}"/>
              </a:ext>
            </a:extLst>
          </p:cNvPr>
          <p:cNvGrpSpPr/>
          <p:nvPr/>
        </p:nvGrpSpPr>
        <p:grpSpPr>
          <a:xfrm>
            <a:off x="3124215" y="1588271"/>
            <a:ext cx="1755729" cy="2804825"/>
            <a:chOff x="2819415" y="1924050"/>
            <a:chExt cx="1755729" cy="2804825"/>
          </a:xfrm>
        </p:grpSpPr>
        <p:sp>
          <p:nvSpPr>
            <p:cNvPr id="55" name="Rectangle 9">
              <a:extLst>
                <a:ext uri="{FF2B5EF4-FFF2-40B4-BE49-F238E27FC236}">
                  <a16:creationId xmlns:a16="http://schemas.microsoft.com/office/drawing/2014/main" xmlns="" id="{3FFAEF0D-D790-46AF-AF65-56E5F60AD4D0}"/>
                </a:ext>
              </a:extLst>
            </p:cNvPr>
            <p:cNvSpPr/>
            <p:nvPr/>
          </p:nvSpPr>
          <p:spPr>
            <a:xfrm>
              <a:off x="2819415" y="1924050"/>
              <a:ext cx="1755729" cy="993775"/>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3200"/>
            </a:p>
          </p:txBody>
        </p:sp>
        <p:sp>
          <p:nvSpPr>
            <p:cNvPr id="56" name="Rectangle 10">
              <a:extLst>
                <a:ext uri="{FF2B5EF4-FFF2-40B4-BE49-F238E27FC236}">
                  <a16:creationId xmlns:a16="http://schemas.microsoft.com/office/drawing/2014/main" xmlns="" id="{C0440124-EA90-444E-ACFA-4FFD59F3A5A4}"/>
                </a:ext>
              </a:extLst>
            </p:cNvPr>
            <p:cNvSpPr/>
            <p:nvPr/>
          </p:nvSpPr>
          <p:spPr>
            <a:xfrm>
              <a:off x="2819415" y="2917825"/>
              <a:ext cx="1755729" cy="1811050"/>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3200"/>
            </a:p>
          </p:txBody>
        </p:sp>
        <p:sp>
          <p:nvSpPr>
            <p:cNvPr id="58" name="TextBox 11">
              <a:extLst>
                <a:ext uri="{FF2B5EF4-FFF2-40B4-BE49-F238E27FC236}">
                  <a16:creationId xmlns:a16="http://schemas.microsoft.com/office/drawing/2014/main" xmlns="" id="{6C245A64-9727-47F3-B4B5-7A6C9D03868B}"/>
                </a:ext>
              </a:extLst>
            </p:cNvPr>
            <p:cNvSpPr txBox="1"/>
            <p:nvPr/>
          </p:nvSpPr>
          <p:spPr>
            <a:xfrm>
              <a:off x="2975265" y="3067050"/>
              <a:ext cx="1445721" cy="183127"/>
            </a:xfrm>
            <a:prstGeom prst="rect">
              <a:avLst/>
            </a:prstGeom>
            <a:noFill/>
          </p:spPr>
          <p:txBody>
            <a:bodyPr wrap="square" lIns="0" tIns="0" rIns="0" bIns="0" rtlCol="1">
              <a:spAutoFit/>
            </a:bodyPr>
            <a:lstStyle/>
            <a:p>
              <a:pPr algn="ctr" rtl="0">
                <a:lnSpc>
                  <a:spcPts val="1300"/>
                </a:lnSpc>
                <a:spcAft>
                  <a:spcPts val="600"/>
                </a:spcAft>
              </a:pPr>
              <a:r>
                <a:rPr lang="es-MX" sz="2000" dirty="0">
                  <a:solidFill>
                    <a:schemeClr val="tx2"/>
                  </a:solidFill>
                  <a:latin typeface="Lato Black" pitchFamily="34" charset="0"/>
                  <a:ea typeface="Open Sans" pitchFamily="34" charset="0"/>
                  <a:cs typeface="Open Sans" pitchFamily="34" charset="0"/>
                </a:rPr>
                <a:t>Implementa</a:t>
              </a:r>
              <a:endParaRPr lang="es-MX" sz="1400" dirty="0">
                <a:solidFill>
                  <a:schemeClr val="tx1">
                    <a:lumMod val="50000"/>
                    <a:lumOff val="50000"/>
                  </a:schemeClr>
                </a:solidFill>
                <a:latin typeface="Lato" pitchFamily="34" charset="0"/>
                <a:ea typeface="Open Sans" pitchFamily="34" charset="0"/>
                <a:cs typeface="Open Sans" pitchFamily="34" charset="0"/>
              </a:endParaRPr>
            </a:p>
          </p:txBody>
        </p:sp>
        <p:sp>
          <p:nvSpPr>
            <p:cNvPr id="59" name="Shape 425">
              <a:extLst>
                <a:ext uri="{FF2B5EF4-FFF2-40B4-BE49-F238E27FC236}">
                  <a16:creationId xmlns:a16="http://schemas.microsoft.com/office/drawing/2014/main" xmlns="" id="{D68819CC-B43A-4E4F-A6E5-1266EC9E0577}"/>
                </a:ext>
              </a:extLst>
            </p:cNvPr>
            <p:cNvSpPr/>
            <p:nvPr/>
          </p:nvSpPr>
          <p:spPr>
            <a:xfrm>
              <a:off x="3474013" y="2225504"/>
              <a:ext cx="446532" cy="397246"/>
            </a:xfrm>
            <a:custGeom>
              <a:avLst/>
              <a:gdLst/>
              <a:ahLst/>
              <a:cxnLst>
                <a:cxn ang="0">
                  <a:pos x="wd2" y="hd2"/>
                </a:cxn>
                <a:cxn ang="5400000">
                  <a:pos x="wd2" y="hd2"/>
                </a:cxn>
                <a:cxn ang="10800000">
                  <a:pos x="wd2" y="hd2"/>
                </a:cxn>
                <a:cxn ang="16200000">
                  <a:pos x="wd2" y="hd2"/>
                </a:cxn>
              </a:cxnLst>
              <a:rect l="0" t="0" r="r" b="b"/>
              <a:pathLst>
                <a:path w="21446" h="21471" extrusionOk="0">
                  <a:moveTo>
                    <a:pt x="2905" y="19280"/>
                  </a:moveTo>
                  <a:cubicBezTo>
                    <a:pt x="2681" y="19534"/>
                    <a:pt x="2681" y="19946"/>
                    <a:pt x="2905" y="20199"/>
                  </a:cubicBezTo>
                  <a:lnTo>
                    <a:pt x="3929" y="21326"/>
                  </a:lnTo>
                  <a:cubicBezTo>
                    <a:pt x="4153" y="21579"/>
                    <a:pt x="4509" y="21472"/>
                    <a:pt x="4733" y="21219"/>
                  </a:cubicBezTo>
                  <a:lnTo>
                    <a:pt x="10016" y="15374"/>
                  </a:lnTo>
                  <a:lnTo>
                    <a:pt x="8398" y="13297"/>
                  </a:lnTo>
                  <a:cubicBezTo>
                    <a:pt x="8398" y="13297"/>
                    <a:pt x="2905" y="19280"/>
                    <a:pt x="2905" y="19280"/>
                  </a:cubicBezTo>
                  <a:close/>
                  <a:moveTo>
                    <a:pt x="21385" y="2725"/>
                  </a:moveTo>
                  <a:cubicBezTo>
                    <a:pt x="21305" y="2126"/>
                    <a:pt x="21030" y="2251"/>
                    <a:pt x="20887" y="2504"/>
                  </a:cubicBezTo>
                  <a:cubicBezTo>
                    <a:pt x="20743" y="2760"/>
                    <a:pt x="20110" y="3840"/>
                    <a:pt x="19850" y="4329"/>
                  </a:cubicBezTo>
                  <a:cubicBezTo>
                    <a:pt x="19591" y="4814"/>
                    <a:pt x="18954" y="5772"/>
                    <a:pt x="17767" y="4826"/>
                  </a:cubicBezTo>
                  <a:cubicBezTo>
                    <a:pt x="16531" y="3843"/>
                    <a:pt x="16961" y="3157"/>
                    <a:pt x="17176" y="2696"/>
                  </a:cubicBezTo>
                  <a:cubicBezTo>
                    <a:pt x="17393" y="2232"/>
                    <a:pt x="18057" y="930"/>
                    <a:pt x="18153" y="769"/>
                  </a:cubicBezTo>
                  <a:cubicBezTo>
                    <a:pt x="18249" y="605"/>
                    <a:pt x="18137" y="130"/>
                    <a:pt x="17753" y="329"/>
                  </a:cubicBezTo>
                  <a:cubicBezTo>
                    <a:pt x="17369" y="528"/>
                    <a:pt x="15037" y="1571"/>
                    <a:pt x="14714" y="3068"/>
                  </a:cubicBezTo>
                  <a:cubicBezTo>
                    <a:pt x="14383" y="4590"/>
                    <a:pt x="14991" y="5950"/>
                    <a:pt x="13799" y="7301"/>
                  </a:cubicBezTo>
                  <a:lnTo>
                    <a:pt x="12353" y="8998"/>
                  </a:lnTo>
                  <a:lnTo>
                    <a:pt x="13805" y="10895"/>
                  </a:lnTo>
                  <a:lnTo>
                    <a:pt x="15586" y="8993"/>
                  </a:lnTo>
                  <a:cubicBezTo>
                    <a:pt x="16010" y="8513"/>
                    <a:pt x="16917" y="8047"/>
                    <a:pt x="17737" y="8257"/>
                  </a:cubicBezTo>
                  <a:cubicBezTo>
                    <a:pt x="19496" y="8705"/>
                    <a:pt x="20455" y="7962"/>
                    <a:pt x="21033" y="6733"/>
                  </a:cubicBezTo>
                  <a:cubicBezTo>
                    <a:pt x="21552" y="5635"/>
                    <a:pt x="21466" y="3323"/>
                    <a:pt x="21385" y="2725"/>
                  </a:cubicBezTo>
                  <a:close/>
                  <a:moveTo>
                    <a:pt x="9478" y="7592"/>
                  </a:moveTo>
                  <a:cubicBezTo>
                    <a:pt x="9348" y="7424"/>
                    <a:pt x="9188" y="7419"/>
                    <a:pt x="9050" y="7557"/>
                  </a:cubicBezTo>
                  <a:lnTo>
                    <a:pt x="7506" y="9074"/>
                  </a:lnTo>
                  <a:cubicBezTo>
                    <a:pt x="7385" y="9195"/>
                    <a:pt x="7367" y="9417"/>
                    <a:pt x="7477" y="9559"/>
                  </a:cubicBezTo>
                  <a:lnTo>
                    <a:pt x="16407" y="20996"/>
                  </a:lnTo>
                  <a:cubicBezTo>
                    <a:pt x="16616" y="21266"/>
                    <a:pt x="16978" y="21294"/>
                    <a:pt x="17216" y="21060"/>
                  </a:cubicBezTo>
                  <a:lnTo>
                    <a:pt x="18260" y="20075"/>
                  </a:lnTo>
                  <a:cubicBezTo>
                    <a:pt x="18500" y="19839"/>
                    <a:pt x="18524" y="19429"/>
                    <a:pt x="18317" y="19157"/>
                  </a:cubicBezTo>
                  <a:cubicBezTo>
                    <a:pt x="18317" y="19157"/>
                    <a:pt x="9478" y="7592"/>
                    <a:pt x="9478" y="7592"/>
                  </a:cubicBezTo>
                  <a:close/>
                  <a:moveTo>
                    <a:pt x="3332" y="6966"/>
                  </a:moveTo>
                  <a:cubicBezTo>
                    <a:pt x="4336" y="6087"/>
                    <a:pt x="5170" y="6693"/>
                    <a:pt x="6282" y="8142"/>
                  </a:cubicBezTo>
                  <a:cubicBezTo>
                    <a:pt x="6407" y="8306"/>
                    <a:pt x="6575" y="8114"/>
                    <a:pt x="6671" y="8021"/>
                  </a:cubicBezTo>
                  <a:cubicBezTo>
                    <a:pt x="6765" y="7927"/>
                    <a:pt x="8233" y="6440"/>
                    <a:pt x="8305" y="6372"/>
                  </a:cubicBezTo>
                  <a:cubicBezTo>
                    <a:pt x="8376" y="6301"/>
                    <a:pt x="8462" y="6167"/>
                    <a:pt x="8349" y="6018"/>
                  </a:cubicBezTo>
                  <a:cubicBezTo>
                    <a:pt x="8234" y="5869"/>
                    <a:pt x="7817" y="5261"/>
                    <a:pt x="7549" y="4866"/>
                  </a:cubicBezTo>
                  <a:cubicBezTo>
                    <a:pt x="5603" y="2000"/>
                    <a:pt x="12875" y="57"/>
                    <a:pt x="11758" y="26"/>
                  </a:cubicBezTo>
                  <a:cubicBezTo>
                    <a:pt x="11190" y="9"/>
                    <a:pt x="8909" y="-21"/>
                    <a:pt x="8568" y="21"/>
                  </a:cubicBezTo>
                  <a:cubicBezTo>
                    <a:pt x="7186" y="185"/>
                    <a:pt x="5452" y="1638"/>
                    <a:pt x="4579" y="2315"/>
                  </a:cubicBezTo>
                  <a:cubicBezTo>
                    <a:pt x="3436" y="3195"/>
                    <a:pt x="3010" y="3711"/>
                    <a:pt x="2940" y="3783"/>
                  </a:cubicBezTo>
                  <a:cubicBezTo>
                    <a:pt x="2617" y="4100"/>
                    <a:pt x="2888" y="4833"/>
                    <a:pt x="2302" y="5411"/>
                  </a:cubicBezTo>
                  <a:cubicBezTo>
                    <a:pt x="1683" y="6021"/>
                    <a:pt x="1297" y="5559"/>
                    <a:pt x="938" y="5913"/>
                  </a:cubicBezTo>
                  <a:cubicBezTo>
                    <a:pt x="761" y="6090"/>
                    <a:pt x="263" y="6509"/>
                    <a:pt x="121" y="6648"/>
                  </a:cubicBezTo>
                  <a:cubicBezTo>
                    <a:pt x="-22" y="6790"/>
                    <a:pt x="-48" y="7029"/>
                    <a:pt x="98" y="7219"/>
                  </a:cubicBezTo>
                  <a:cubicBezTo>
                    <a:pt x="98" y="7219"/>
                    <a:pt x="1459" y="8911"/>
                    <a:pt x="1574" y="9061"/>
                  </a:cubicBezTo>
                  <a:cubicBezTo>
                    <a:pt x="1687" y="9209"/>
                    <a:pt x="1995" y="9337"/>
                    <a:pt x="2184" y="9147"/>
                  </a:cubicBezTo>
                  <a:cubicBezTo>
                    <a:pt x="2375" y="8958"/>
                    <a:pt x="2865" y="8477"/>
                    <a:pt x="2946" y="8392"/>
                  </a:cubicBezTo>
                  <a:cubicBezTo>
                    <a:pt x="3030" y="8312"/>
                    <a:pt x="2893" y="7349"/>
                    <a:pt x="3332" y="6966"/>
                  </a:cubicBezTo>
                  <a:close/>
                </a:path>
              </a:pathLst>
            </a:custGeom>
            <a:solidFill>
              <a:schemeClr val="bg1"/>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sz="6000"/>
            </a:p>
          </p:txBody>
        </p:sp>
        <p:sp>
          <p:nvSpPr>
            <p:cNvPr id="60" name="TextBox 26">
              <a:extLst>
                <a:ext uri="{FF2B5EF4-FFF2-40B4-BE49-F238E27FC236}">
                  <a16:creationId xmlns:a16="http://schemas.microsoft.com/office/drawing/2014/main" xmlns="" id="{C5FC0309-FD3F-443E-9A2F-A386B07732FE}"/>
                </a:ext>
              </a:extLst>
            </p:cNvPr>
            <p:cNvSpPr txBox="1"/>
            <p:nvPr/>
          </p:nvSpPr>
          <p:spPr>
            <a:xfrm>
              <a:off x="2969030" y="3474354"/>
              <a:ext cx="1445721" cy="666849"/>
            </a:xfrm>
            <a:prstGeom prst="rect">
              <a:avLst/>
            </a:prstGeom>
            <a:noFill/>
          </p:spPr>
          <p:txBody>
            <a:bodyPr wrap="square" lIns="0" tIns="0" rIns="0" bIns="0" rtlCol="1">
              <a:spAutoFit/>
            </a:bodyPr>
            <a:lstStyle/>
            <a:p>
              <a:pPr algn="ctr" rtl="0">
                <a:lnSpc>
                  <a:spcPts val="1300"/>
                </a:lnSpc>
                <a:spcAft>
                  <a:spcPts val="300"/>
                </a:spcAft>
              </a:pPr>
              <a:r>
                <a:rPr lang="es-MX" sz="1600">
                  <a:solidFill>
                    <a:schemeClr val="tx1">
                      <a:lumMod val="50000"/>
                      <a:lumOff val="50000"/>
                    </a:schemeClr>
                  </a:solidFill>
                  <a:latin typeface="Lato" pitchFamily="34" charset="0"/>
                  <a:ea typeface="Open Sans" pitchFamily="34" charset="0"/>
                  <a:cs typeface="Open Sans" pitchFamily="34" charset="0"/>
                </a:rPr>
                <a:t>Adopta los cambios a la naturaleza de tu negocio</a:t>
              </a:r>
            </a:p>
          </p:txBody>
        </p:sp>
      </p:grpSp>
      <p:grpSp>
        <p:nvGrpSpPr>
          <p:cNvPr id="61" name="Group 8">
            <a:extLst>
              <a:ext uri="{FF2B5EF4-FFF2-40B4-BE49-F238E27FC236}">
                <a16:creationId xmlns:a16="http://schemas.microsoft.com/office/drawing/2014/main" xmlns="" id="{BAFA4EB1-214B-4CC4-9D94-2B8DEC84E600}"/>
              </a:ext>
            </a:extLst>
          </p:cNvPr>
          <p:cNvGrpSpPr/>
          <p:nvPr/>
        </p:nvGrpSpPr>
        <p:grpSpPr>
          <a:xfrm>
            <a:off x="4873655" y="1592745"/>
            <a:ext cx="1755729" cy="2800352"/>
            <a:chOff x="4568855" y="1924050"/>
            <a:chExt cx="1755729" cy="2800352"/>
          </a:xfrm>
        </p:grpSpPr>
        <p:sp>
          <p:nvSpPr>
            <p:cNvPr id="62" name="Rectangle 4">
              <a:extLst>
                <a:ext uri="{FF2B5EF4-FFF2-40B4-BE49-F238E27FC236}">
                  <a16:creationId xmlns:a16="http://schemas.microsoft.com/office/drawing/2014/main" xmlns="" id="{F20FB56C-BA69-40C4-8F7F-1FC8A9882D7E}"/>
                </a:ext>
              </a:extLst>
            </p:cNvPr>
            <p:cNvSpPr/>
            <p:nvPr/>
          </p:nvSpPr>
          <p:spPr>
            <a:xfrm>
              <a:off x="4568855" y="1924050"/>
              <a:ext cx="1755729" cy="993775"/>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3200"/>
            </a:p>
          </p:txBody>
        </p:sp>
        <p:sp>
          <p:nvSpPr>
            <p:cNvPr id="63" name="Rectangle 5">
              <a:extLst>
                <a:ext uri="{FF2B5EF4-FFF2-40B4-BE49-F238E27FC236}">
                  <a16:creationId xmlns:a16="http://schemas.microsoft.com/office/drawing/2014/main" xmlns="" id="{0EAE6E12-94CC-4271-80CE-28902475DD63}"/>
                </a:ext>
              </a:extLst>
            </p:cNvPr>
            <p:cNvSpPr/>
            <p:nvPr/>
          </p:nvSpPr>
          <p:spPr>
            <a:xfrm>
              <a:off x="4568855" y="2917826"/>
              <a:ext cx="1755729" cy="1806576"/>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3200"/>
            </a:p>
          </p:txBody>
        </p:sp>
        <p:sp>
          <p:nvSpPr>
            <p:cNvPr id="64" name="TextBox 6">
              <a:extLst>
                <a:ext uri="{FF2B5EF4-FFF2-40B4-BE49-F238E27FC236}">
                  <a16:creationId xmlns:a16="http://schemas.microsoft.com/office/drawing/2014/main" xmlns="" id="{B0AEB360-2A93-44D1-8076-B2758D9990E7}"/>
                </a:ext>
              </a:extLst>
            </p:cNvPr>
            <p:cNvSpPr txBox="1"/>
            <p:nvPr/>
          </p:nvSpPr>
          <p:spPr>
            <a:xfrm>
              <a:off x="4729248" y="3067050"/>
              <a:ext cx="1445721" cy="194733"/>
            </a:xfrm>
            <a:prstGeom prst="rect">
              <a:avLst/>
            </a:prstGeom>
            <a:noFill/>
          </p:spPr>
          <p:txBody>
            <a:bodyPr wrap="square" lIns="0" tIns="0" rIns="0" bIns="0" rtlCol="1">
              <a:spAutoFit/>
            </a:bodyPr>
            <a:lstStyle/>
            <a:p>
              <a:pPr algn="ctr" rtl="0">
                <a:lnSpc>
                  <a:spcPts val="1300"/>
                </a:lnSpc>
                <a:spcAft>
                  <a:spcPts val="600"/>
                </a:spcAft>
              </a:pPr>
              <a:r>
                <a:rPr lang="es-MX" sz="2400">
                  <a:solidFill>
                    <a:schemeClr val="tx2"/>
                  </a:solidFill>
                  <a:latin typeface="Lato Black" pitchFamily="34" charset="0"/>
                  <a:ea typeface="Open Sans" pitchFamily="34" charset="0"/>
                  <a:cs typeface="Open Sans" pitchFamily="34" charset="0"/>
                </a:rPr>
                <a:t>Digitaliza</a:t>
              </a:r>
              <a:endParaRPr lang="es-MX" sz="1600">
                <a:solidFill>
                  <a:schemeClr val="tx1">
                    <a:lumMod val="50000"/>
                    <a:lumOff val="50000"/>
                  </a:schemeClr>
                </a:solidFill>
                <a:latin typeface="Lato" pitchFamily="34" charset="0"/>
                <a:ea typeface="Open Sans" pitchFamily="34" charset="0"/>
                <a:cs typeface="Open Sans" pitchFamily="34" charset="0"/>
              </a:endParaRPr>
            </a:p>
          </p:txBody>
        </p:sp>
        <p:sp>
          <p:nvSpPr>
            <p:cNvPr id="65" name="Shape 435">
              <a:extLst>
                <a:ext uri="{FF2B5EF4-FFF2-40B4-BE49-F238E27FC236}">
                  <a16:creationId xmlns:a16="http://schemas.microsoft.com/office/drawing/2014/main" xmlns="" id="{48113E14-8111-47B2-8EC1-63A5673BF715}"/>
                </a:ext>
              </a:extLst>
            </p:cNvPr>
            <p:cNvSpPr/>
            <p:nvPr/>
          </p:nvSpPr>
          <p:spPr>
            <a:xfrm>
              <a:off x="5234129" y="2213669"/>
              <a:ext cx="429567" cy="429543"/>
            </a:xfrm>
            <a:custGeom>
              <a:avLst/>
              <a:gdLst/>
              <a:ahLst/>
              <a:cxnLst>
                <a:cxn ang="0">
                  <a:pos x="wd2" y="hd2"/>
                </a:cxn>
                <a:cxn ang="5400000">
                  <a:pos x="wd2" y="hd2"/>
                </a:cxn>
                <a:cxn ang="10800000">
                  <a:pos x="wd2" y="hd2"/>
                </a:cxn>
                <a:cxn ang="16200000">
                  <a:pos x="wd2" y="hd2"/>
                </a:cxn>
              </a:cxnLst>
              <a:rect l="0" t="0" r="r" b="b"/>
              <a:pathLst>
                <a:path w="21600" h="21600" extrusionOk="0">
                  <a:moveTo>
                    <a:pt x="14895" y="15577"/>
                  </a:moveTo>
                  <a:cubicBezTo>
                    <a:pt x="12143" y="16866"/>
                    <a:pt x="9843" y="18851"/>
                    <a:pt x="8177" y="21277"/>
                  </a:cubicBezTo>
                  <a:cubicBezTo>
                    <a:pt x="9016" y="21487"/>
                    <a:pt x="9894" y="21600"/>
                    <a:pt x="10799" y="21600"/>
                  </a:cubicBezTo>
                  <a:cubicBezTo>
                    <a:pt x="12428" y="21600"/>
                    <a:pt x="13971" y="21237"/>
                    <a:pt x="15356" y="20592"/>
                  </a:cubicBezTo>
                  <a:cubicBezTo>
                    <a:pt x="15579" y="19502"/>
                    <a:pt x="15697" y="18376"/>
                    <a:pt x="15697" y="17224"/>
                  </a:cubicBezTo>
                  <a:cubicBezTo>
                    <a:pt x="15697" y="16807"/>
                    <a:pt x="15678" y="16394"/>
                    <a:pt x="15646" y="15985"/>
                  </a:cubicBezTo>
                  <a:cubicBezTo>
                    <a:pt x="15369" y="15896"/>
                    <a:pt x="15114" y="15759"/>
                    <a:pt x="14895" y="15577"/>
                  </a:cubicBezTo>
                  <a:close/>
                  <a:moveTo>
                    <a:pt x="18049" y="2795"/>
                  </a:moveTo>
                  <a:cubicBezTo>
                    <a:pt x="16318" y="2963"/>
                    <a:pt x="14665" y="3398"/>
                    <a:pt x="13127" y="4049"/>
                  </a:cubicBezTo>
                  <a:cubicBezTo>
                    <a:pt x="13134" y="4126"/>
                    <a:pt x="13139" y="4203"/>
                    <a:pt x="13139" y="4280"/>
                  </a:cubicBezTo>
                  <a:cubicBezTo>
                    <a:pt x="13139" y="4643"/>
                    <a:pt x="13052" y="4984"/>
                    <a:pt x="12903" y="5288"/>
                  </a:cubicBezTo>
                  <a:cubicBezTo>
                    <a:pt x="14442" y="7095"/>
                    <a:pt x="15635" y="9198"/>
                    <a:pt x="16388" y="11500"/>
                  </a:cubicBezTo>
                  <a:cubicBezTo>
                    <a:pt x="17324" y="11518"/>
                    <a:pt x="18122" y="12089"/>
                    <a:pt x="18466" y="12902"/>
                  </a:cubicBezTo>
                  <a:cubicBezTo>
                    <a:pt x="19506" y="12797"/>
                    <a:pt x="20518" y="12597"/>
                    <a:pt x="21492" y="12311"/>
                  </a:cubicBezTo>
                  <a:cubicBezTo>
                    <a:pt x="21562" y="11818"/>
                    <a:pt x="21600" y="11313"/>
                    <a:pt x="21600" y="10800"/>
                  </a:cubicBezTo>
                  <a:cubicBezTo>
                    <a:pt x="21599" y="7626"/>
                    <a:pt x="20230" y="4771"/>
                    <a:pt x="18049" y="2795"/>
                  </a:cubicBezTo>
                  <a:close/>
                  <a:moveTo>
                    <a:pt x="13739" y="14350"/>
                  </a:moveTo>
                  <a:cubicBezTo>
                    <a:pt x="11072" y="13907"/>
                    <a:pt x="8601" y="12890"/>
                    <a:pt x="6449" y="11434"/>
                  </a:cubicBezTo>
                  <a:cubicBezTo>
                    <a:pt x="6099" y="11648"/>
                    <a:pt x="5690" y="11773"/>
                    <a:pt x="5251" y="11773"/>
                  </a:cubicBezTo>
                  <a:cubicBezTo>
                    <a:pt x="5087" y="11773"/>
                    <a:pt x="4931" y="11757"/>
                    <a:pt x="4779" y="11725"/>
                  </a:cubicBezTo>
                  <a:cubicBezTo>
                    <a:pt x="3749" y="13676"/>
                    <a:pt x="3091" y="15854"/>
                    <a:pt x="2902" y="18163"/>
                  </a:cubicBezTo>
                  <a:cubicBezTo>
                    <a:pt x="3930" y="19266"/>
                    <a:pt x="5184" y="20155"/>
                    <a:pt x="6594" y="20751"/>
                  </a:cubicBezTo>
                  <a:cubicBezTo>
                    <a:pt x="8345" y="18059"/>
                    <a:pt x="10791" y="15834"/>
                    <a:pt x="13739" y="14350"/>
                  </a:cubicBezTo>
                  <a:close/>
                  <a:moveTo>
                    <a:pt x="17257" y="15908"/>
                  </a:moveTo>
                  <a:cubicBezTo>
                    <a:pt x="17287" y="16343"/>
                    <a:pt x="17305" y="16781"/>
                    <a:pt x="17305" y="17224"/>
                  </a:cubicBezTo>
                  <a:cubicBezTo>
                    <a:pt x="17305" y="18003"/>
                    <a:pt x="17256" y="18771"/>
                    <a:pt x="17162" y="19526"/>
                  </a:cubicBezTo>
                  <a:cubicBezTo>
                    <a:pt x="18993" y="18189"/>
                    <a:pt x="20387" y="16288"/>
                    <a:pt x="21091" y="14080"/>
                  </a:cubicBezTo>
                  <a:cubicBezTo>
                    <a:pt x="20257" y="14282"/>
                    <a:pt x="19403" y="14426"/>
                    <a:pt x="18530" y="14508"/>
                  </a:cubicBezTo>
                  <a:cubicBezTo>
                    <a:pt x="18327" y="15139"/>
                    <a:pt x="17859" y="15646"/>
                    <a:pt x="17257" y="15908"/>
                  </a:cubicBezTo>
                  <a:close/>
                  <a:moveTo>
                    <a:pt x="14276" y="12805"/>
                  </a:moveTo>
                  <a:cubicBezTo>
                    <a:pt x="14420" y="12507"/>
                    <a:pt x="14623" y="12243"/>
                    <a:pt x="14874" y="12035"/>
                  </a:cubicBezTo>
                  <a:cubicBezTo>
                    <a:pt x="14195" y="9949"/>
                    <a:pt x="13121" y="8039"/>
                    <a:pt x="11737" y="6397"/>
                  </a:cubicBezTo>
                  <a:cubicBezTo>
                    <a:pt x="11463" y="6514"/>
                    <a:pt x="11160" y="6577"/>
                    <a:pt x="10841" y="6577"/>
                  </a:cubicBezTo>
                  <a:cubicBezTo>
                    <a:pt x="10342" y="6577"/>
                    <a:pt x="9883" y="6417"/>
                    <a:pt x="9506" y="6149"/>
                  </a:cubicBezTo>
                  <a:cubicBezTo>
                    <a:pt x="8672" y="6782"/>
                    <a:pt x="7901" y="7491"/>
                    <a:pt x="7200" y="8266"/>
                  </a:cubicBezTo>
                  <a:cubicBezTo>
                    <a:pt x="7421" y="8617"/>
                    <a:pt x="7549" y="9031"/>
                    <a:pt x="7549" y="9476"/>
                  </a:cubicBezTo>
                  <a:cubicBezTo>
                    <a:pt x="7549" y="9714"/>
                    <a:pt x="7513" y="9945"/>
                    <a:pt x="7443" y="10164"/>
                  </a:cubicBezTo>
                  <a:cubicBezTo>
                    <a:pt x="9459" y="11509"/>
                    <a:pt x="11780" y="12434"/>
                    <a:pt x="14276" y="12805"/>
                  </a:cubicBezTo>
                  <a:close/>
                  <a:moveTo>
                    <a:pt x="10842" y="1983"/>
                  </a:moveTo>
                  <a:cubicBezTo>
                    <a:pt x="11449" y="1983"/>
                    <a:pt x="11998" y="2219"/>
                    <a:pt x="12410" y="2604"/>
                  </a:cubicBezTo>
                  <a:cubicBezTo>
                    <a:pt x="13608" y="2088"/>
                    <a:pt x="14870" y="1692"/>
                    <a:pt x="16184" y="1439"/>
                  </a:cubicBezTo>
                  <a:cubicBezTo>
                    <a:pt x="14598" y="525"/>
                    <a:pt x="12760" y="0"/>
                    <a:pt x="10799" y="0"/>
                  </a:cubicBezTo>
                  <a:cubicBezTo>
                    <a:pt x="9462" y="0"/>
                    <a:pt x="8183" y="245"/>
                    <a:pt x="7001" y="690"/>
                  </a:cubicBezTo>
                  <a:cubicBezTo>
                    <a:pt x="7939" y="1154"/>
                    <a:pt x="8833" y="1694"/>
                    <a:pt x="9674" y="2304"/>
                  </a:cubicBezTo>
                  <a:cubicBezTo>
                    <a:pt x="10016" y="2100"/>
                    <a:pt x="10414" y="1983"/>
                    <a:pt x="10842" y="1983"/>
                  </a:cubicBezTo>
                  <a:close/>
                  <a:moveTo>
                    <a:pt x="2953" y="9476"/>
                  </a:moveTo>
                  <a:cubicBezTo>
                    <a:pt x="2953" y="9153"/>
                    <a:pt x="3022" y="8845"/>
                    <a:pt x="3140" y="8568"/>
                  </a:cubicBezTo>
                  <a:cubicBezTo>
                    <a:pt x="2403" y="7756"/>
                    <a:pt x="1735" y="6883"/>
                    <a:pt x="1150" y="5952"/>
                  </a:cubicBezTo>
                  <a:cubicBezTo>
                    <a:pt x="417" y="7410"/>
                    <a:pt x="0" y="9057"/>
                    <a:pt x="0" y="10801"/>
                  </a:cubicBezTo>
                  <a:cubicBezTo>
                    <a:pt x="0" y="12819"/>
                    <a:pt x="556" y="14708"/>
                    <a:pt x="1520" y="16324"/>
                  </a:cubicBezTo>
                  <a:cubicBezTo>
                    <a:pt x="1865" y="14383"/>
                    <a:pt x="2519" y="12546"/>
                    <a:pt x="3422" y="10863"/>
                  </a:cubicBezTo>
                  <a:cubicBezTo>
                    <a:pt x="3128" y="10478"/>
                    <a:pt x="2953" y="9996"/>
                    <a:pt x="2953" y="9476"/>
                  </a:cubicBezTo>
                  <a:close/>
                  <a:moveTo>
                    <a:pt x="5252" y="7178"/>
                  </a:moveTo>
                  <a:cubicBezTo>
                    <a:pt x="5487" y="7178"/>
                    <a:pt x="5714" y="7213"/>
                    <a:pt x="5928" y="7279"/>
                  </a:cubicBezTo>
                  <a:cubicBezTo>
                    <a:pt x="6738" y="6372"/>
                    <a:pt x="7636" y="5546"/>
                    <a:pt x="8608" y="4814"/>
                  </a:cubicBezTo>
                  <a:cubicBezTo>
                    <a:pt x="8567" y="4643"/>
                    <a:pt x="8544" y="4463"/>
                    <a:pt x="8544" y="4280"/>
                  </a:cubicBezTo>
                  <a:cubicBezTo>
                    <a:pt x="8544" y="4025"/>
                    <a:pt x="8587" y="3780"/>
                    <a:pt x="8664" y="3551"/>
                  </a:cubicBezTo>
                  <a:cubicBezTo>
                    <a:pt x="7574" y="2772"/>
                    <a:pt x="6390" y="2115"/>
                    <a:pt x="5130" y="1609"/>
                  </a:cubicBezTo>
                  <a:cubicBezTo>
                    <a:pt x="3950" y="2338"/>
                    <a:pt x="2921" y="3289"/>
                    <a:pt x="2099" y="4405"/>
                  </a:cubicBezTo>
                  <a:cubicBezTo>
                    <a:pt x="2708" y="5485"/>
                    <a:pt x="3432" y="6491"/>
                    <a:pt x="4256" y="7406"/>
                  </a:cubicBezTo>
                  <a:cubicBezTo>
                    <a:pt x="4557" y="7261"/>
                    <a:pt x="4894" y="7178"/>
                    <a:pt x="5252" y="7178"/>
                  </a:cubicBezTo>
                  <a:close/>
                </a:path>
              </a:pathLst>
            </a:custGeom>
            <a:solidFill>
              <a:schemeClr val="bg1"/>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sz="6000"/>
            </a:p>
          </p:txBody>
        </p:sp>
        <p:sp>
          <p:nvSpPr>
            <p:cNvPr id="66" name="TextBox 27">
              <a:extLst>
                <a:ext uri="{FF2B5EF4-FFF2-40B4-BE49-F238E27FC236}">
                  <a16:creationId xmlns:a16="http://schemas.microsoft.com/office/drawing/2014/main" xmlns="" id="{23D07BF4-8E36-4C1E-9FEE-C628B501A3EB}"/>
                </a:ext>
              </a:extLst>
            </p:cNvPr>
            <p:cNvSpPr txBox="1"/>
            <p:nvPr/>
          </p:nvSpPr>
          <p:spPr>
            <a:xfrm>
              <a:off x="4727004" y="3474354"/>
              <a:ext cx="1445721" cy="1000274"/>
            </a:xfrm>
            <a:prstGeom prst="rect">
              <a:avLst/>
            </a:prstGeom>
            <a:noFill/>
          </p:spPr>
          <p:txBody>
            <a:bodyPr wrap="square" lIns="0" tIns="0" rIns="0" bIns="0" rtlCol="1">
              <a:spAutoFit/>
            </a:bodyPr>
            <a:lstStyle/>
            <a:p>
              <a:pPr algn="ctr" rtl="0">
                <a:lnSpc>
                  <a:spcPts val="1300"/>
                </a:lnSpc>
                <a:spcAft>
                  <a:spcPts val="300"/>
                </a:spcAft>
              </a:pPr>
              <a:r>
                <a:rPr lang="es-MX" sz="1600" dirty="0">
                  <a:solidFill>
                    <a:schemeClr val="tx1">
                      <a:lumMod val="50000"/>
                      <a:lumOff val="50000"/>
                    </a:schemeClr>
                  </a:solidFill>
                  <a:latin typeface="Lato" pitchFamily="34" charset="0"/>
                  <a:ea typeface="Open Sans" pitchFamily="34" charset="0"/>
                  <a:cs typeface="Open Sans" pitchFamily="34" charset="0"/>
                </a:rPr>
                <a:t>Moderniza la operatividad de tu empresa gracias a las disposiciones  fisco/digitales</a:t>
              </a:r>
            </a:p>
          </p:txBody>
        </p:sp>
      </p:grpSp>
      <p:grpSp>
        <p:nvGrpSpPr>
          <p:cNvPr id="67" name="Group 12">
            <a:extLst>
              <a:ext uri="{FF2B5EF4-FFF2-40B4-BE49-F238E27FC236}">
                <a16:creationId xmlns:a16="http://schemas.microsoft.com/office/drawing/2014/main" xmlns="" id="{B1DE454C-D7A4-44ED-B60B-423E055DA1A1}"/>
              </a:ext>
            </a:extLst>
          </p:cNvPr>
          <p:cNvGrpSpPr/>
          <p:nvPr/>
        </p:nvGrpSpPr>
        <p:grpSpPr>
          <a:xfrm>
            <a:off x="6623096" y="1592745"/>
            <a:ext cx="1755729" cy="2800352"/>
            <a:chOff x="6318296" y="1924050"/>
            <a:chExt cx="1755729" cy="2800352"/>
          </a:xfrm>
        </p:grpSpPr>
        <p:sp>
          <p:nvSpPr>
            <p:cNvPr id="68" name="Rectangle 19">
              <a:extLst>
                <a:ext uri="{FF2B5EF4-FFF2-40B4-BE49-F238E27FC236}">
                  <a16:creationId xmlns:a16="http://schemas.microsoft.com/office/drawing/2014/main" xmlns="" id="{1CEEF1AC-97D0-43DD-A0E3-B7FFF53F141B}"/>
                </a:ext>
              </a:extLst>
            </p:cNvPr>
            <p:cNvSpPr/>
            <p:nvPr/>
          </p:nvSpPr>
          <p:spPr>
            <a:xfrm>
              <a:off x="6318296" y="1924050"/>
              <a:ext cx="1755729" cy="993775"/>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3200"/>
            </a:p>
          </p:txBody>
        </p:sp>
        <p:sp>
          <p:nvSpPr>
            <p:cNvPr id="69" name="Rectangle 20">
              <a:extLst>
                <a:ext uri="{FF2B5EF4-FFF2-40B4-BE49-F238E27FC236}">
                  <a16:creationId xmlns:a16="http://schemas.microsoft.com/office/drawing/2014/main" xmlns="" id="{59E6342C-F4D0-4FE8-8B68-BFFD478FBD3D}"/>
                </a:ext>
              </a:extLst>
            </p:cNvPr>
            <p:cNvSpPr/>
            <p:nvPr/>
          </p:nvSpPr>
          <p:spPr>
            <a:xfrm>
              <a:off x="6318296" y="2917826"/>
              <a:ext cx="1755729" cy="1806576"/>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3200"/>
            </a:p>
          </p:txBody>
        </p:sp>
        <p:sp>
          <p:nvSpPr>
            <p:cNvPr id="70" name="TextBox 21">
              <a:extLst>
                <a:ext uri="{FF2B5EF4-FFF2-40B4-BE49-F238E27FC236}">
                  <a16:creationId xmlns:a16="http://schemas.microsoft.com/office/drawing/2014/main" xmlns="" id="{F5AC28ED-3B47-417A-AFAC-2CFF406749AA}"/>
                </a:ext>
              </a:extLst>
            </p:cNvPr>
            <p:cNvSpPr txBox="1"/>
            <p:nvPr/>
          </p:nvSpPr>
          <p:spPr>
            <a:xfrm>
              <a:off x="6460374" y="3067050"/>
              <a:ext cx="1445721" cy="194733"/>
            </a:xfrm>
            <a:prstGeom prst="rect">
              <a:avLst/>
            </a:prstGeom>
            <a:noFill/>
          </p:spPr>
          <p:txBody>
            <a:bodyPr wrap="square" lIns="0" tIns="0" rIns="0" bIns="0" rtlCol="1">
              <a:spAutoFit/>
            </a:bodyPr>
            <a:lstStyle/>
            <a:p>
              <a:pPr algn="ctr" rtl="0">
                <a:lnSpc>
                  <a:spcPts val="1300"/>
                </a:lnSpc>
                <a:spcAft>
                  <a:spcPts val="600"/>
                </a:spcAft>
              </a:pPr>
              <a:r>
                <a:rPr lang="es-MX" sz="2400" dirty="0">
                  <a:solidFill>
                    <a:schemeClr val="tx2"/>
                  </a:solidFill>
                  <a:latin typeface="Lato Black" pitchFamily="34" charset="0"/>
                  <a:ea typeface="Open Sans" pitchFamily="34" charset="0"/>
                  <a:cs typeface="Open Sans" pitchFamily="34" charset="0"/>
                </a:rPr>
                <a:t>Aprovecha</a:t>
              </a:r>
              <a:endParaRPr lang="es-MX" sz="1600" dirty="0">
                <a:solidFill>
                  <a:schemeClr val="tx1">
                    <a:lumMod val="50000"/>
                    <a:lumOff val="50000"/>
                  </a:schemeClr>
                </a:solidFill>
                <a:latin typeface="Lato" pitchFamily="34" charset="0"/>
                <a:ea typeface="Open Sans" pitchFamily="34" charset="0"/>
                <a:cs typeface="Open Sans" pitchFamily="34" charset="0"/>
              </a:endParaRPr>
            </a:p>
          </p:txBody>
        </p:sp>
        <p:sp>
          <p:nvSpPr>
            <p:cNvPr id="71" name="Shape 430">
              <a:extLst>
                <a:ext uri="{FF2B5EF4-FFF2-40B4-BE49-F238E27FC236}">
                  <a16:creationId xmlns:a16="http://schemas.microsoft.com/office/drawing/2014/main" xmlns="" id="{58349A7C-F615-40CF-A564-C1CDF71A9694}"/>
                </a:ext>
              </a:extLst>
            </p:cNvPr>
            <p:cNvSpPr/>
            <p:nvPr/>
          </p:nvSpPr>
          <p:spPr>
            <a:xfrm>
              <a:off x="6964014" y="2237574"/>
              <a:ext cx="454838" cy="365829"/>
            </a:xfrm>
            <a:custGeom>
              <a:avLst/>
              <a:gdLst/>
              <a:ahLst/>
              <a:cxnLst>
                <a:cxn ang="0">
                  <a:pos x="wd2" y="hd2"/>
                </a:cxn>
                <a:cxn ang="5400000">
                  <a:pos x="wd2" y="hd2"/>
                </a:cxn>
                <a:cxn ang="10800000">
                  <a:pos x="wd2" y="hd2"/>
                </a:cxn>
                <a:cxn ang="16200000">
                  <a:pos x="wd2" y="hd2"/>
                </a:cxn>
              </a:cxnLst>
              <a:rect l="0" t="0" r="r" b="b"/>
              <a:pathLst>
                <a:path w="21400" h="21364" extrusionOk="0">
                  <a:moveTo>
                    <a:pt x="7274" y="21020"/>
                  </a:moveTo>
                  <a:cubicBezTo>
                    <a:pt x="7274" y="21375"/>
                    <a:pt x="7436" y="21475"/>
                    <a:pt x="7659" y="21224"/>
                  </a:cubicBezTo>
                  <a:cubicBezTo>
                    <a:pt x="7951" y="20893"/>
                    <a:pt x="10973" y="17527"/>
                    <a:pt x="10973" y="17527"/>
                  </a:cubicBezTo>
                  <a:lnTo>
                    <a:pt x="7274" y="15154"/>
                  </a:lnTo>
                  <a:cubicBezTo>
                    <a:pt x="7274" y="15154"/>
                    <a:pt x="7274" y="21020"/>
                    <a:pt x="7274" y="21020"/>
                  </a:cubicBezTo>
                  <a:close/>
                  <a:moveTo>
                    <a:pt x="20811" y="50"/>
                  </a:moveTo>
                  <a:cubicBezTo>
                    <a:pt x="20411" y="224"/>
                    <a:pt x="667" y="8861"/>
                    <a:pt x="278" y="9031"/>
                  </a:cubicBezTo>
                  <a:cubicBezTo>
                    <a:pt x="-53" y="9175"/>
                    <a:pt x="-126" y="9529"/>
                    <a:pt x="266" y="9722"/>
                  </a:cubicBezTo>
                  <a:cubicBezTo>
                    <a:pt x="732" y="9955"/>
                    <a:pt x="4681" y="11918"/>
                    <a:pt x="4681" y="11918"/>
                  </a:cubicBezTo>
                  <a:lnTo>
                    <a:pt x="4681" y="11918"/>
                  </a:lnTo>
                  <a:lnTo>
                    <a:pt x="7297" y="13218"/>
                  </a:lnTo>
                  <a:cubicBezTo>
                    <a:pt x="7297" y="13218"/>
                    <a:pt x="19902" y="1731"/>
                    <a:pt x="20071" y="1575"/>
                  </a:cubicBezTo>
                  <a:cubicBezTo>
                    <a:pt x="20244" y="1420"/>
                    <a:pt x="20441" y="1713"/>
                    <a:pt x="20317" y="1880"/>
                  </a:cubicBezTo>
                  <a:cubicBezTo>
                    <a:pt x="20192" y="2049"/>
                    <a:pt x="11163" y="14168"/>
                    <a:pt x="11163" y="14168"/>
                  </a:cubicBezTo>
                  <a:lnTo>
                    <a:pt x="11163" y="14171"/>
                  </a:lnTo>
                  <a:lnTo>
                    <a:pt x="10637" y="14897"/>
                  </a:lnTo>
                  <a:lnTo>
                    <a:pt x="11334" y="15362"/>
                  </a:lnTo>
                  <a:lnTo>
                    <a:pt x="11334" y="15362"/>
                  </a:lnTo>
                  <a:cubicBezTo>
                    <a:pt x="11334" y="15362"/>
                    <a:pt x="16742" y="18976"/>
                    <a:pt x="17128" y="19233"/>
                  </a:cubicBezTo>
                  <a:cubicBezTo>
                    <a:pt x="17466" y="19458"/>
                    <a:pt x="17905" y="19272"/>
                    <a:pt x="18003" y="18751"/>
                  </a:cubicBezTo>
                  <a:cubicBezTo>
                    <a:pt x="18118" y="18136"/>
                    <a:pt x="21311" y="1053"/>
                    <a:pt x="21382" y="672"/>
                  </a:cubicBezTo>
                  <a:cubicBezTo>
                    <a:pt x="21474" y="177"/>
                    <a:pt x="21210" y="-125"/>
                    <a:pt x="20811" y="50"/>
                  </a:cubicBezTo>
                  <a:close/>
                </a:path>
              </a:pathLst>
            </a:custGeom>
            <a:solidFill>
              <a:schemeClr val="bg1"/>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sz="6000"/>
            </a:p>
          </p:txBody>
        </p:sp>
        <p:sp>
          <p:nvSpPr>
            <p:cNvPr id="72" name="TextBox 28">
              <a:extLst>
                <a:ext uri="{FF2B5EF4-FFF2-40B4-BE49-F238E27FC236}">
                  <a16:creationId xmlns:a16="http://schemas.microsoft.com/office/drawing/2014/main" xmlns="" id="{AA9643E4-05BD-481C-A6BC-4CEAD2F95ECF}"/>
                </a:ext>
              </a:extLst>
            </p:cNvPr>
            <p:cNvSpPr txBox="1"/>
            <p:nvPr/>
          </p:nvSpPr>
          <p:spPr>
            <a:xfrm>
              <a:off x="6460373" y="3474354"/>
              <a:ext cx="1445721" cy="1000274"/>
            </a:xfrm>
            <a:prstGeom prst="rect">
              <a:avLst/>
            </a:prstGeom>
            <a:noFill/>
          </p:spPr>
          <p:txBody>
            <a:bodyPr wrap="square" lIns="0" tIns="0" rIns="0" bIns="0" rtlCol="1">
              <a:spAutoFit/>
            </a:bodyPr>
            <a:lstStyle/>
            <a:p>
              <a:pPr algn="ctr" rtl="0">
                <a:lnSpc>
                  <a:spcPts val="1300"/>
                </a:lnSpc>
                <a:spcAft>
                  <a:spcPts val="300"/>
                </a:spcAft>
              </a:pPr>
              <a:r>
                <a:rPr lang="es-MX" sz="1600" dirty="0">
                  <a:solidFill>
                    <a:schemeClr val="tx1">
                      <a:lumMod val="50000"/>
                      <a:lumOff val="50000"/>
                    </a:schemeClr>
                  </a:solidFill>
                  <a:latin typeface="Lato" pitchFamily="34" charset="0"/>
                  <a:ea typeface="Open Sans" pitchFamily="34" charset="0"/>
                  <a:cs typeface="Open Sans" pitchFamily="34" charset="0"/>
                </a:rPr>
                <a:t>Optimiza el trabajo en tu empresa mientras cumples con la autoridad   </a:t>
              </a:r>
            </a:p>
          </p:txBody>
        </p:sp>
      </p:grpSp>
      <p:sp>
        <p:nvSpPr>
          <p:cNvPr id="73" name="Isosceles Triangle 23">
            <a:extLst>
              <a:ext uri="{FF2B5EF4-FFF2-40B4-BE49-F238E27FC236}">
                <a16:creationId xmlns:a16="http://schemas.microsoft.com/office/drawing/2014/main" xmlns="" id="{3FF25E13-63B0-49B3-9B0E-CC4041775E67}"/>
              </a:ext>
            </a:extLst>
          </p:cNvPr>
          <p:cNvSpPr/>
          <p:nvPr/>
        </p:nvSpPr>
        <p:spPr>
          <a:xfrm rot="5400000">
            <a:off x="3057066" y="1959434"/>
            <a:ext cx="219122" cy="122954"/>
          </a:xfrm>
          <a:prstGeom prst="triangl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74" name="Isosceles Triangle 24">
            <a:extLst>
              <a:ext uri="{FF2B5EF4-FFF2-40B4-BE49-F238E27FC236}">
                <a16:creationId xmlns:a16="http://schemas.microsoft.com/office/drawing/2014/main" xmlns="" id="{1B36D041-1EC3-478E-8854-D58502A19967}"/>
              </a:ext>
            </a:extLst>
          </p:cNvPr>
          <p:cNvSpPr/>
          <p:nvPr/>
        </p:nvSpPr>
        <p:spPr>
          <a:xfrm rot="5400000">
            <a:off x="4815555" y="1959434"/>
            <a:ext cx="219122" cy="122954"/>
          </a:xfrm>
          <a:prstGeom prst="triangl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75" name="Isosceles Triangle 25">
            <a:extLst>
              <a:ext uri="{FF2B5EF4-FFF2-40B4-BE49-F238E27FC236}">
                <a16:creationId xmlns:a16="http://schemas.microsoft.com/office/drawing/2014/main" xmlns="" id="{BE459812-D1BC-4510-8037-713676E053E6}"/>
              </a:ext>
            </a:extLst>
          </p:cNvPr>
          <p:cNvSpPr/>
          <p:nvPr/>
        </p:nvSpPr>
        <p:spPr>
          <a:xfrm rot="5400000">
            <a:off x="6559842" y="1959434"/>
            <a:ext cx="219122" cy="122954"/>
          </a:xfrm>
          <a:prstGeom prst="triangl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Tree>
    <p:extLst>
      <p:ext uri="{BB962C8B-B14F-4D97-AF65-F5344CB8AC3E}">
        <p14:creationId xmlns:p14="http://schemas.microsoft.com/office/powerpoint/2010/main" val="287112563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1000"/>
                                        <p:tgtEl>
                                          <p:spTgt spid="38"/>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p:cTn id="11" dur="500" fill="hold"/>
                                        <p:tgtEl>
                                          <p:spTgt spid="73"/>
                                        </p:tgtEl>
                                        <p:attrNameLst>
                                          <p:attrName>ppt_w</p:attrName>
                                        </p:attrNameLst>
                                      </p:cBhvr>
                                      <p:tavLst>
                                        <p:tav tm="0">
                                          <p:val>
                                            <p:fltVal val="0"/>
                                          </p:val>
                                        </p:tav>
                                        <p:tav tm="100000">
                                          <p:val>
                                            <p:strVal val="#ppt_w"/>
                                          </p:val>
                                        </p:tav>
                                      </p:tavLst>
                                    </p:anim>
                                    <p:anim calcmode="lin" valueType="num">
                                      <p:cBhvr>
                                        <p:cTn id="12" dur="500" fill="hold"/>
                                        <p:tgtEl>
                                          <p:spTgt spid="73"/>
                                        </p:tgtEl>
                                        <p:attrNameLst>
                                          <p:attrName>ppt_h</p:attrName>
                                        </p:attrNameLst>
                                      </p:cBhvr>
                                      <p:tavLst>
                                        <p:tav tm="0">
                                          <p:val>
                                            <p:fltVal val="0"/>
                                          </p:val>
                                        </p:tav>
                                        <p:tav tm="100000">
                                          <p:val>
                                            <p:strVal val="#ppt_h"/>
                                          </p:val>
                                        </p:tav>
                                      </p:tavLst>
                                    </p:anim>
                                    <p:anim calcmode="lin" valueType="num">
                                      <p:cBhvr>
                                        <p:cTn id="13" dur="500" fill="hold"/>
                                        <p:tgtEl>
                                          <p:spTgt spid="73"/>
                                        </p:tgtEl>
                                        <p:attrNameLst>
                                          <p:attrName>style.rotation</p:attrName>
                                        </p:attrNameLst>
                                      </p:cBhvr>
                                      <p:tavLst>
                                        <p:tav tm="0">
                                          <p:val>
                                            <p:fltVal val="90"/>
                                          </p:val>
                                        </p:tav>
                                        <p:tav tm="100000">
                                          <p:val>
                                            <p:fltVal val="0"/>
                                          </p:val>
                                        </p:tav>
                                      </p:tavLst>
                                    </p:anim>
                                    <p:animEffect transition="in" filter="fade">
                                      <p:cBhvr>
                                        <p:cTn id="14" dur="500"/>
                                        <p:tgtEl>
                                          <p:spTgt spid="73"/>
                                        </p:tgtEl>
                                      </p:cBhvr>
                                    </p:animEffect>
                                  </p:childTnLst>
                                </p:cTn>
                              </p:par>
                            </p:childTnLst>
                          </p:cTn>
                        </p:par>
                        <p:par>
                          <p:cTn id="15" fill="hold">
                            <p:stCondLst>
                              <p:cond delay="1500"/>
                            </p:stCondLst>
                            <p:childTnLst>
                              <p:par>
                                <p:cTn id="16" presetID="21" presetClass="entr" presetSubtype="1"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heel(1)">
                                      <p:cBhvr>
                                        <p:cTn id="18" dur="1000"/>
                                        <p:tgtEl>
                                          <p:spTgt spid="52"/>
                                        </p:tgtEl>
                                      </p:cBhvr>
                                    </p:animEffect>
                                  </p:childTnLst>
                                </p:cTn>
                              </p:par>
                            </p:childTnLst>
                          </p:cTn>
                        </p:par>
                        <p:par>
                          <p:cTn id="19" fill="hold">
                            <p:stCondLst>
                              <p:cond delay="2500"/>
                            </p:stCondLst>
                            <p:childTnLst>
                              <p:par>
                                <p:cTn id="20" presetID="31" presetClass="entr" presetSubtype="0"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p:cTn id="22" dur="500" fill="hold"/>
                                        <p:tgtEl>
                                          <p:spTgt spid="74"/>
                                        </p:tgtEl>
                                        <p:attrNameLst>
                                          <p:attrName>ppt_w</p:attrName>
                                        </p:attrNameLst>
                                      </p:cBhvr>
                                      <p:tavLst>
                                        <p:tav tm="0">
                                          <p:val>
                                            <p:fltVal val="0"/>
                                          </p:val>
                                        </p:tav>
                                        <p:tav tm="100000">
                                          <p:val>
                                            <p:strVal val="#ppt_w"/>
                                          </p:val>
                                        </p:tav>
                                      </p:tavLst>
                                    </p:anim>
                                    <p:anim calcmode="lin" valueType="num">
                                      <p:cBhvr>
                                        <p:cTn id="23" dur="500" fill="hold"/>
                                        <p:tgtEl>
                                          <p:spTgt spid="74"/>
                                        </p:tgtEl>
                                        <p:attrNameLst>
                                          <p:attrName>ppt_h</p:attrName>
                                        </p:attrNameLst>
                                      </p:cBhvr>
                                      <p:tavLst>
                                        <p:tav tm="0">
                                          <p:val>
                                            <p:fltVal val="0"/>
                                          </p:val>
                                        </p:tav>
                                        <p:tav tm="100000">
                                          <p:val>
                                            <p:strVal val="#ppt_h"/>
                                          </p:val>
                                        </p:tav>
                                      </p:tavLst>
                                    </p:anim>
                                    <p:anim calcmode="lin" valueType="num">
                                      <p:cBhvr>
                                        <p:cTn id="24" dur="500" fill="hold"/>
                                        <p:tgtEl>
                                          <p:spTgt spid="74"/>
                                        </p:tgtEl>
                                        <p:attrNameLst>
                                          <p:attrName>style.rotation</p:attrName>
                                        </p:attrNameLst>
                                      </p:cBhvr>
                                      <p:tavLst>
                                        <p:tav tm="0">
                                          <p:val>
                                            <p:fltVal val="90"/>
                                          </p:val>
                                        </p:tav>
                                        <p:tav tm="100000">
                                          <p:val>
                                            <p:fltVal val="0"/>
                                          </p:val>
                                        </p:tav>
                                      </p:tavLst>
                                    </p:anim>
                                    <p:animEffect transition="in" filter="fade">
                                      <p:cBhvr>
                                        <p:cTn id="25" dur="500"/>
                                        <p:tgtEl>
                                          <p:spTgt spid="74"/>
                                        </p:tgtEl>
                                      </p:cBhvr>
                                    </p:animEffect>
                                  </p:childTnLst>
                                </p:cTn>
                              </p:par>
                            </p:childTnLst>
                          </p:cTn>
                        </p:par>
                        <p:par>
                          <p:cTn id="26" fill="hold">
                            <p:stCondLst>
                              <p:cond delay="3000"/>
                            </p:stCondLst>
                            <p:childTnLst>
                              <p:par>
                                <p:cTn id="27" presetID="21" presetClass="entr" presetSubtype="1" fill="hold" nodeType="after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heel(1)">
                                      <p:cBhvr>
                                        <p:cTn id="29" dur="1000"/>
                                        <p:tgtEl>
                                          <p:spTgt spid="61"/>
                                        </p:tgtEl>
                                      </p:cBhvr>
                                    </p:animEffect>
                                  </p:childTnLst>
                                </p:cTn>
                              </p:par>
                            </p:childTnLst>
                          </p:cTn>
                        </p:par>
                        <p:par>
                          <p:cTn id="30" fill="hold">
                            <p:stCondLst>
                              <p:cond delay="4000"/>
                            </p:stCondLst>
                            <p:childTnLst>
                              <p:par>
                                <p:cTn id="31" presetID="31" presetClass="entr" presetSubtype="0"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 calcmode="lin" valueType="num">
                                      <p:cBhvr>
                                        <p:cTn id="33" dur="500" fill="hold"/>
                                        <p:tgtEl>
                                          <p:spTgt spid="75"/>
                                        </p:tgtEl>
                                        <p:attrNameLst>
                                          <p:attrName>ppt_w</p:attrName>
                                        </p:attrNameLst>
                                      </p:cBhvr>
                                      <p:tavLst>
                                        <p:tav tm="0">
                                          <p:val>
                                            <p:fltVal val="0"/>
                                          </p:val>
                                        </p:tav>
                                        <p:tav tm="100000">
                                          <p:val>
                                            <p:strVal val="#ppt_w"/>
                                          </p:val>
                                        </p:tav>
                                      </p:tavLst>
                                    </p:anim>
                                    <p:anim calcmode="lin" valueType="num">
                                      <p:cBhvr>
                                        <p:cTn id="34" dur="500" fill="hold"/>
                                        <p:tgtEl>
                                          <p:spTgt spid="75"/>
                                        </p:tgtEl>
                                        <p:attrNameLst>
                                          <p:attrName>ppt_h</p:attrName>
                                        </p:attrNameLst>
                                      </p:cBhvr>
                                      <p:tavLst>
                                        <p:tav tm="0">
                                          <p:val>
                                            <p:fltVal val="0"/>
                                          </p:val>
                                        </p:tav>
                                        <p:tav tm="100000">
                                          <p:val>
                                            <p:strVal val="#ppt_h"/>
                                          </p:val>
                                        </p:tav>
                                      </p:tavLst>
                                    </p:anim>
                                    <p:anim calcmode="lin" valueType="num">
                                      <p:cBhvr>
                                        <p:cTn id="35" dur="500" fill="hold"/>
                                        <p:tgtEl>
                                          <p:spTgt spid="75"/>
                                        </p:tgtEl>
                                        <p:attrNameLst>
                                          <p:attrName>style.rotation</p:attrName>
                                        </p:attrNameLst>
                                      </p:cBhvr>
                                      <p:tavLst>
                                        <p:tav tm="0">
                                          <p:val>
                                            <p:fltVal val="90"/>
                                          </p:val>
                                        </p:tav>
                                        <p:tav tm="100000">
                                          <p:val>
                                            <p:fltVal val="0"/>
                                          </p:val>
                                        </p:tav>
                                      </p:tavLst>
                                    </p:anim>
                                    <p:animEffect transition="in" filter="fade">
                                      <p:cBhvr>
                                        <p:cTn id="36" dur="500"/>
                                        <p:tgtEl>
                                          <p:spTgt spid="75"/>
                                        </p:tgtEl>
                                      </p:cBhvr>
                                    </p:animEffect>
                                  </p:childTnLst>
                                </p:cTn>
                              </p:par>
                            </p:childTnLst>
                          </p:cTn>
                        </p:par>
                        <p:par>
                          <p:cTn id="37" fill="hold">
                            <p:stCondLst>
                              <p:cond delay="4500"/>
                            </p:stCondLst>
                            <p:childTnLst>
                              <p:par>
                                <p:cTn id="38" presetID="21" presetClass="entr" presetSubtype="1" fill="hold" nodeType="after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heel(1)">
                                      <p:cBhvr>
                                        <p:cTn id="40"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a:t>El CFDI 3.3 en el negocio</a:t>
            </a:r>
          </a:p>
        </p:txBody>
      </p:sp>
      <p:sp>
        <p:nvSpPr>
          <p:cNvPr id="3" name="Text Placeholder 2"/>
          <p:cNvSpPr>
            <a:spLocks noGrp="1"/>
          </p:cNvSpPr>
          <p:nvPr>
            <p:ph type="body" sz="quarter" idx="11"/>
          </p:nvPr>
        </p:nvSpPr>
        <p:spPr/>
        <p:txBody>
          <a:bodyPr/>
          <a:lstStyle/>
          <a:p>
            <a:r>
              <a:rPr lang="es-MX" sz="1050" dirty="0"/>
              <a:t>Lo que debes comprender para adoptar esta nueva disposición fiscal</a:t>
            </a:r>
          </a:p>
        </p:txBody>
      </p:sp>
      <p:grpSp>
        <p:nvGrpSpPr>
          <p:cNvPr id="25" name="Group 24"/>
          <p:cNvGrpSpPr/>
          <p:nvPr/>
        </p:nvGrpSpPr>
        <p:grpSpPr>
          <a:xfrm>
            <a:off x="208734" y="1574399"/>
            <a:ext cx="2162175" cy="1054036"/>
            <a:chOff x="598489" y="1775491"/>
            <a:chExt cx="1763711" cy="570304"/>
          </a:xfrm>
        </p:grpSpPr>
        <p:sp>
          <p:nvSpPr>
            <p:cNvPr id="26" name="TextBox 25"/>
            <p:cNvSpPr txBox="1"/>
            <p:nvPr/>
          </p:nvSpPr>
          <p:spPr>
            <a:xfrm>
              <a:off x="598489" y="2000250"/>
              <a:ext cx="1763711" cy="345545"/>
            </a:xfrm>
            <a:prstGeom prst="rect">
              <a:avLst/>
            </a:prstGeom>
            <a:noFill/>
          </p:spPr>
          <p:txBody>
            <a:bodyPr wrap="square" lIns="0" tIns="0" rIns="0" bIns="0" rtlCol="1">
              <a:spAutoFit/>
            </a:bodyPr>
            <a:lstStyle/>
            <a:p>
              <a:pPr algn="r" rtl="0">
                <a:spcAft>
                  <a:spcPts val="1200"/>
                </a:spcAft>
              </a:pPr>
              <a:r>
                <a:rPr lang="es-MX" sz="1050" dirty="0">
                  <a:solidFill>
                    <a:schemeClr val="tx1">
                      <a:lumMod val="50000"/>
                      <a:lumOff val="50000"/>
                    </a:schemeClr>
                  </a:solidFill>
                  <a:latin typeface="Lato" pitchFamily="34" charset="0"/>
                  <a:ea typeface="Open Sans" pitchFamily="34" charset="0"/>
                  <a:cs typeface="Open Sans" pitchFamily="34" charset="0"/>
                </a:rPr>
                <a:t>Catálogo de productos y Servicio</a:t>
              </a:r>
            </a:p>
            <a:p>
              <a:pPr algn="r" rtl="0">
                <a:spcAft>
                  <a:spcPts val="1200"/>
                </a:spcAft>
              </a:pPr>
              <a:r>
                <a:rPr lang="es-MX" sz="1050" dirty="0">
                  <a:solidFill>
                    <a:schemeClr val="tx1">
                      <a:lumMod val="50000"/>
                      <a:lumOff val="50000"/>
                    </a:schemeClr>
                  </a:solidFill>
                  <a:latin typeface="Lato" pitchFamily="34" charset="0"/>
                  <a:ea typeface="Open Sans" pitchFamily="34" charset="0"/>
                  <a:cs typeface="Open Sans" pitchFamily="34" charset="0"/>
                </a:rPr>
                <a:t>Catálogo de Unidad de Peso y Medida</a:t>
              </a:r>
            </a:p>
          </p:txBody>
        </p:sp>
        <p:sp>
          <p:nvSpPr>
            <p:cNvPr id="27" name="TextBox 26"/>
            <p:cNvSpPr txBox="1"/>
            <p:nvPr/>
          </p:nvSpPr>
          <p:spPr>
            <a:xfrm>
              <a:off x="598489" y="1775491"/>
              <a:ext cx="1763711" cy="233139"/>
            </a:xfrm>
            <a:prstGeom prst="rect">
              <a:avLst/>
            </a:prstGeom>
            <a:noFill/>
          </p:spPr>
          <p:txBody>
            <a:bodyPr wrap="square" lIns="0" tIns="0" rIns="0" bIns="0" rtlCol="1">
              <a:spAutoFit/>
            </a:bodyPr>
            <a:lstStyle/>
            <a:p>
              <a:pPr algn="r" rtl="0">
                <a:spcAft>
                  <a:spcPts val="1200"/>
                </a:spcAft>
              </a:pPr>
              <a:r>
                <a:rPr lang="es-MX" sz="1400" dirty="0">
                  <a:solidFill>
                    <a:schemeClr val="tx2"/>
                  </a:solidFill>
                  <a:latin typeface="Lato Black" pitchFamily="34" charset="0"/>
                  <a:ea typeface="Open Sans" pitchFamily="34" charset="0"/>
                  <a:cs typeface="Open Sans" pitchFamily="34" charset="0"/>
                </a:rPr>
                <a:t>Catálogos para clasificar lo facturado</a:t>
              </a:r>
            </a:p>
          </p:txBody>
        </p:sp>
      </p:grpSp>
      <p:grpSp>
        <p:nvGrpSpPr>
          <p:cNvPr id="5" name="Group 4"/>
          <p:cNvGrpSpPr/>
          <p:nvPr/>
        </p:nvGrpSpPr>
        <p:grpSpPr>
          <a:xfrm>
            <a:off x="2631281" y="3105150"/>
            <a:ext cx="1143972" cy="64008"/>
            <a:chOff x="2631281" y="3105150"/>
            <a:chExt cx="1143972" cy="64008"/>
          </a:xfrm>
        </p:grpSpPr>
        <p:cxnSp>
          <p:nvCxnSpPr>
            <p:cNvPr id="34" name="Straight Connector 33"/>
            <p:cNvCxnSpPr>
              <a:endCxn id="35" idx="2"/>
            </p:cNvCxnSpPr>
            <p:nvPr/>
          </p:nvCxnSpPr>
          <p:spPr>
            <a:xfrm flipH="1" flipV="1">
              <a:off x="2695289" y="3137154"/>
              <a:ext cx="1079964" cy="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rot="10800000">
              <a:off x="2631281" y="3105150"/>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400"/>
            </a:p>
          </p:txBody>
        </p:sp>
      </p:grpSp>
      <p:grpSp>
        <p:nvGrpSpPr>
          <p:cNvPr id="36" name="Group 35"/>
          <p:cNvGrpSpPr/>
          <p:nvPr/>
        </p:nvGrpSpPr>
        <p:grpSpPr>
          <a:xfrm>
            <a:off x="598489" y="3047365"/>
            <a:ext cx="1763711" cy="724896"/>
            <a:chOff x="598489" y="3047365"/>
            <a:chExt cx="1763711" cy="724896"/>
          </a:xfrm>
        </p:grpSpPr>
        <p:sp>
          <p:nvSpPr>
            <p:cNvPr id="37" name="TextBox 36"/>
            <p:cNvSpPr txBox="1"/>
            <p:nvPr/>
          </p:nvSpPr>
          <p:spPr>
            <a:xfrm>
              <a:off x="598489" y="3272124"/>
              <a:ext cx="1763711" cy="500137"/>
            </a:xfrm>
            <a:prstGeom prst="rect">
              <a:avLst/>
            </a:prstGeom>
            <a:noFill/>
          </p:spPr>
          <p:txBody>
            <a:bodyPr wrap="square" lIns="0" tIns="0" rIns="0" bIns="0" rtlCol="1">
              <a:spAutoFit/>
            </a:bodyPr>
            <a:lstStyle/>
            <a:p>
              <a:pPr algn="r" rtl="0">
                <a:lnSpc>
                  <a:spcPts val="1300"/>
                </a:lnSpc>
                <a:spcAft>
                  <a:spcPts val="1200"/>
                </a:spcAft>
              </a:pPr>
              <a:r>
                <a:rPr lang="es-MX" sz="1050" dirty="0">
                  <a:solidFill>
                    <a:schemeClr val="tx1">
                      <a:lumMod val="50000"/>
                      <a:lumOff val="50000"/>
                    </a:schemeClr>
                  </a:solidFill>
                  <a:latin typeface="Lato" pitchFamily="34" charset="0"/>
                  <a:ea typeface="Open Sans" pitchFamily="34" charset="0"/>
                  <a:cs typeface="Open Sans" pitchFamily="34" charset="0"/>
                </a:rPr>
                <a:t>Especificar el uso que el receptor dará a lo amparado por el CFDI </a:t>
              </a:r>
            </a:p>
          </p:txBody>
        </p:sp>
        <p:sp>
          <p:nvSpPr>
            <p:cNvPr id="38" name="TextBox 37"/>
            <p:cNvSpPr txBox="1"/>
            <p:nvPr/>
          </p:nvSpPr>
          <p:spPr>
            <a:xfrm>
              <a:off x="598489" y="3047365"/>
              <a:ext cx="1763711" cy="215444"/>
            </a:xfrm>
            <a:prstGeom prst="rect">
              <a:avLst/>
            </a:prstGeom>
            <a:noFill/>
          </p:spPr>
          <p:txBody>
            <a:bodyPr wrap="square" lIns="0" tIns="0" rIns="0" bIns="0" rtlCol="1">
              <a:spAutoFit/>
            </a:bodyPr>
            <a:lstStyle/>
            <a:p>
              <a:pPr algn="r" rtl="0">
                <a:spcAft>
                  <a:spcPts val="1200"/>
                </a:spcAft>
              </a:pPr>
              <a:r>
                <a:rPr lang="es-MX" sz="1400" dirty="0">
                  <a:solidFill>
                    <a:schemeClr val="tx2"/>
                  </a:solidFill>
                  <a:latin typeface="Lato Black" pitchFamily="34" charset="0"/>
                  <a:ea typeface="Open Sans" pitchFamily="34" charset="0"/>
                  <a:cs typeface="Open Sans" pitchFamily="34" charset="0"/>
                </a:rPr>
                <a:t>Uso CFDI</a:t>
              </a:r>
            </a:p>
          </p:txBody>
        </p:sp>
      </p:grpSp>
      <p:grpSp>
        <p:nvGrpSpPr>
          <p:cNvPr id="39" name="Group 38"/>
          <p:cNvGrpSpPr/>
          <p:nvPr/>
        </p:nvGrpSpPr>
        <p:grpSpPr>
          <a:xfrm>
            <a:off x="6599617" y="1228922"/>
            <a:ext cx="2192884" cy="1511423"/>
            <a:chOff x="6788152" y="1775491"/>
            <a:chExt cx="1763711" cy="842051"/>
          </a:xfrm>
        </p:grpSpPr>
        <p:sp>
          <p:nvSpPr>
            <p:cNvPr id="40" name="TextBox 39"/>
            <p:cNvSpPr txBox="1"/>
            <p:nvPr/>
          </p:nvSpPr>
          <p:spPr>
            <a:xfrm>
              <a:off x="6788152" y="2000250"/>
              <a:ext cx="1763711" cy="617292"/>
            </a:xfrm>
            <a:prstGeom prst="rect">
              <a:avLst/>
            </a:prstGeom>
            <a:noFill/>
          </p:spPr>
          <p:txBody>
            <a:bodyPr wrap="square" lIns="0" tIns="0" rIns="0" bIns="0" rtlCol="1">
              <a:spAutoFit/>
            </a:bodyPr>
            <a:lstStyle/>
            <a:p>
              <a:pPr algn="l" rtl="0">
                <a:spcAft>
                  <a:spcPts val="1200"/>
                </a:spcAft>
              </a:pPr>
              <a:r>
                <a:rPr lang="es-MX" sz="1050" dirty="0">
                  <a:solidFill>
                    <a:schemeClr val="tx1">
                      <a:lumMod val="50000"/>
                      <a:lumOff val="50000"/>
                    </a:schemeClr>
                  </a:solidFill>
                  <a:latin typeface="Lato" pitchFamily="34" charset="0"/>
                  <a:ea typeface="Open Sans" pitchFamily="34" charset="0"/>
                  <a:cs typeface="Open Sans" pitchFamily="34" charset="0"/>
                </a:rPr>
                <a:t>Cuándo se emite</a:t>
              </a:r>
            </a:p>
            <a:p>
              <a:pPr algn="l" rtl="0">
                <a:spcAft>
                  <a:spcPts val="1200"/>
                </a:spcAft>
              </a:pPr>
              <a:r>
                <a:rPr lang="es-MX" sz="1050" dirty="0">
                  <a:solidFill>
                    <a:schemeClr val="tx1">
                      <a:lumMod val="50000"/>
                      <a:lumOff val="50000"/>
                    </a:schemeClr>
                  </a:solidFill>
                  <a:latin typeface="Lato" pitchFamily="34" charset="0"/>
                  <a:ea typeface="Open Sans" pitchFamily="34" charset="0"/>
                  <a:cs typeface="Open Sans" pitchFamily="34" charset="0"/>
                </a:rPr>
                <a:t>Quién lo emite</a:t>
              </a:r>
            </a:p>
            <a:p>
              <a:pPr algn="l" rtl="0">
                <a:spcAft>
                  <a:spcPts val="1200"/>
                </a:spcAft>
              </a:pPr>
              <a:r>
                <a:rPr lang="es-MX" sz="1050" dirty="0">
                  <a:solidFill>
                    <a:schemeClr val="tx1">
                      <a:lumMod val="50000"/>
                      <a:lumOff val="50000"/>
                    </a:schemeClr>
                  </a:solidFill>
                  <a:latin typeface="Lato" pitchFamily="34" charset="0"/>
                  <a:ea typeface="Open Sans" pitchFamily="34" charset="0"/>
                  <a:cs typeface="Open Sans" pitchFamily="34" charset="0"/>
                </a:rPr>
                <a:t>Plazo para emitirlo</a:t>
              </a:r>
            </a:p>
            <a:p>
              <a:pPr algn="l" rtl="0">
                <a:spcAft>
                  <a:spcPts val="1200"/>
                </a:spcAft>
              </a:pPr>
              <a:r>
                <a:rPr lang="es-MX" sz="1050" dirty="0">
                  <a:solidFill>
                    <a:schemeClr val="tx1">
                      <a:lumMod val="50000"/>
                      <a:lumOff val="50000"/>
                    </a:schemeClr>
                  </a:solidFill>
                  <a:latin typeface="Lato" pitchFamily="34" charset="0"/>
                  <a:ea typeface="Open Sans" pitchFamily="34" charset="0"/>
                  <a:cs typeface="Open Sans" pitchFamily="34" charset="0"/>
                </a:rPr>
                <a:t>Situaciones operativas</a:t>
              </a:r>
            </a:p>
          </p:txBody>
        </p:sp>
        <p:sp>
          <p:nvSpPr>
            <p:cNvPr id="41" name="TextBox 40"/>
            <p:cNvSpPr txBox="1"/>
            <p:nvPr/>
          </p:nvSpPr>
          <p:spPr>
            <a:xfrm>
              <a:off x="6788152" y="1775491"/>
              <a:ext cx="1763711" cy="120029"/>
            </a:xfrm>
            <a:prstGeom prst="rect">
              <a:avLst/>
            </a:prstGeom>
            <a:noFill/>
          </p:spPr>
          <p:txBody>
            <a:bodyPr wrap="square" lIns="0" tIns="0" rIns="0" bIns="0" rtlCol="1">
              <a:spAutoFit/>
            </a:bodyPr>
            <a:lstStyle/>
            <a:p>
              <a:pPr algn="l" rtl="0">
                <a:spcAft>
                  <a:spcPts val="1200"/>
                </a:spcAft>
              </a:pPr>
              <a:r>
                <a:rPr lang="es-MX" sz="1400" dirty="0">
                  <a:solidFill>
                    <a:schemeClr val="tx2"/>
                  </a:solidFill>
                  <a:latin typeface="Lato Black" pitchFamily="34" charset="0"/>
                  <a:ea typeface="Open Sans" pitchFamily="34" charset="0"/>
                  <a:cs typeface="Open Sans" pitchFamily="34" charset="0"/>
                </a:rPr>
                <a:t>Recibo Electrónico de Pago</a:t>
              </a:r>
            </a:p>
          </p:txBody>
        </p:sp>
      </p:grpSp>
      <p:grpSp>
        <p:nvGrpSpPr>
          <p:cNvPr id="42" name="Group 41"/>
          <p:cNvGrpSpPr/>
          <p:nvPr/>
        </p:nvGrpSpPr>
        <p:grpSpPr>
          <a:xfrm>
            <a:off x="6534576" y="3830422"/>
            <a:ext cx="1763711" cy="1255618"/>
            <a:chOff x="6788152" y="3394710"/>
            <a:chExt cx="1763711" cy="789283"/>
          </a:xfrm>
        </p:grpSpPr>
        <p:sp>
          <p:nvSpPr>
            <p:cNvPr id="43" name="TextBox 42"/>
            <p:cNvSpPr txBox="1"/>
            <p:nvPr/>
          </p:nvSpPr>
          <p:spPr>
            <a:xfrm>
              <a:off x="6788152" y="3683856"/>
              <a:ext cx="1763711" cy="500137"/>
            </a:xfrm>
            <a:prstGeom prst="rect">
              <a:avLst/>
            </a:prstGeom>
            <a:noFill/>
          </p:spPr>
          <p:txBody>
            <a:bodyPr wrap="square" lIns="0" tIns="0" rIns="0" bIns="0" rtlCol="1">
              <a:spAutoFit/>
            </a:bodyPr>
            <a:lstStyle/>
            <a:p>
              <a:pPr algn="l" rtl="0">
                <a:lnSpc>
                  <a:spcPts val="1300"/>
                </a:lnSpc>
                <a:spcAft>
                  <a:spcPts val="1200"/>
                </a:spcAft>
              </a:pPr>
              <a:r>
                <a:rPr lang="es-MX" sz="1050" dirty="0">
                  <a:solidFill>
                    <a:schemeClr val="tx1">
                      <a:lumMod val="50000"/>
                      <a:lumOff val="50000"/>
                    </a:schemeClr>
                  </a:solidFill>
                  <a:latin typeface="Lato" pitchFamily="34" charset="0"/>
                  <a:ea typeface="Open Sans" pitchFamily="34" charset="0"/>
                  <a:cs typeface="Open Sans" pitchFamily="34" charset="0"/>
                </a:rPr>
                <a:t>Combinaciones en cada situación para </a:t>
              </a:r>
              <a:r>
                <a:rPr lang="es-MX" sz="1050" dirty="0" err="1">
                  <a:solidFill>
                    <a:schemeClr val="tx1">
                      <a:lumMod val="50000"/>
                      <a:lumOff val="50000"/>
                    </a:schemeClr>
                  </a:solidFill>
                  <a:latin typeface="Lato" pitchFamily="34" charset="0"/>
                  <a:ea typeface="Open Sans" pitchFamily="34" charset="0"/>
                  <a:cs typeface="Open Sans" pitchFamily="34" charset="0"/>
                </a:rPr>
                <a:t>CFDIs</a:t>
              </a:r>
              <a:r>
                <a:rPr lang="es-MX" sz="1050" dirty="0">
                  <a:solidFill>
                    <a:schemeClr val="tx1">
                      <a:lumMod val="50000"/>
                      <a:lumOff val="50000"/>
                    </a:schemeClr>
                  </a:solidFill>
                  <a:latin typeface="Lato" pitchFamily="34" charset="0"/>
                  <a:ea typeface="Open Sans" pitchFamily="34" charset="0"/>
                  <a:cs typeface="Open Sans" pitchFamily="34" charset="0"/>
                </a:rPr>
                <a:t> válidos y congruentes</a:t>
              </a:r>
            </a:p>
          </p:txBody>
        </p:sp>
        <p:sp>
          <p:nvSpPr>
            <p:cNvPr id="44" name="TextBox 43"/>
            <p:cNvSpPr txBox="1"/>
            <p:nvPr/>
          </p:nvSpPr>
          <p:spPr>
            <a:xfrm>
              <a:off x="6788152" y="3394710"/>
              <a:ext cx="1763711" cy="430887"/>
            </a:xfrm>
            <a:prstGeom prst="rect">
              <a:avLst/>
            </a:prstGeom>
            <a:noFill/>
          </p:spPr>
          <p:txBody>
            <a:bodyPr wrap="square" lIns="0" tIns="0" rIns="0" bIns="0" rtlCol="1">
              <a:spAutoFit/>
            </a:bodyPr>
            <a:lstStyle/>
            <a:p>
              <a:pPr algn="l" rtl="0">
                <a:spcAft>
                  <a:spcPts val="1200"/>
                </a:spcAft>
              </a:pPr>
              <a:r>
                <a:rPr lang="es-MX" sz="1400" dirty="0">
                  <a:solidFill>
                    <a:schemeClr val="tx2"/>
                  </a:solidFill>
                  <a:latin typeface="Lato Black" pitchFamily="34" charset="0"/>
                  <a:ea typeface="Open Sans" pitchFamily="34" charset="0"/>
                  <a:cs typeface="Open Sans" pitchFamily="34" charset="0"/>
                </a:rPr>
                <a:t>Forma y Método de Pago</a:t>
              </a:r>
            </a:p>
          </p:txBody>
        </p:sp>
      </p:grpSp>
      <p:grpSp>
        <p:nvGrpSpPr>
          <p:cNvPr id="17" name="Group 16"/>
          <p:cNvGrpSpPr/>
          <p:nvPr/>
        </p:nvGrpSpPr>
        <p:grpSpPr>
          <a:xfrm>
            <a:off x="2631281" y="1851032"/>
            <a:ext cx="1666446" cy="204693"/>
            <a:chOff x="2631281" y="1851032"/>
            <a:chExt cx="1666446" cy="204693"/>
          </a:xfrm>
        </p:grpSpPr>
        <p:sp>
          <p:nvSpPr>
            <p:cNvPr id="56" name="Oval 55"/>
            <p:cNvSpPr/>
            <p:nvPr/>
          </p:nvSpPr>
          <p:spPr>
            <a:xfrm rot="10800000">
              <a:off x="2631281" y="1851032"/>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400"/>
            </a:p>
          </p:txBody>
        </p:sp>
        <p:cxnSp>
          <p:nvCxnSpPr>
            <p:cNvPr id="57" name="Elbow Connector 56"/>
            <p:cNvCxnSpPr>
              <a:stCxn id="56" idx="2"/>
            </p:cNvCxnSpPr>
            <p:nvPr/>
          </p:nvCxnSpPr>
          <p:spPr>
            <a:xfrm>
              <a:off x="2695289" y="1883036"/>
              <a:ext cx="1602438" cy="172689"/>
            </a:xfrm>
            <a:prstGeom prst="bentConnector3">
              <a:avLst>
                <a:gd name="adj1" fmla="val 57727"/>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4770075" y="1333501"/>
            <a:ext cx="1764501" cy="918364"/>
            <a:chOff x="5072063" y="1852612"/>
            <a:chExt cx="1442460" cy="857251"/>
          </a:xfrm>
        </p:grpSpPr>
        <p:sp>
          <p:nvSpPr>
            <p:cNvPr id="62" name="Oval 61"/>
            <p:cNvSpPr/>
            <p:nvPr/>
          </p:nvSpPr>
          <p:spPr>
            <a:xfrm>
              <a:off x="6450515" y="1852612"/>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400"/>
            </a:p>
          </p:txBody>
        </p:sp>
        <p:cxnSp>
          <p:nvCxnSpPr>
            <p:cNvPr id="63" name="Elbow Connector 62"/>
            <p:cNvCxnSpPr>
              <a:endCxn id="62" idx="2"/>
            </p:cNvCxnSpPr>
            <p:nvPr/>
          </p:nvCxnSpPr>
          <p:spPr>
            <a:xfrm flipV="1">
              <a:off x="5072063" y="1884616"/>
              <a:ext cx="1378452" cy="825247"/>
            </a:xfrm>
            <a:prstGeom prst="bentConnector3">
              <a:avLst>
                <a:gd name="adj1" fmla="val 41535"/>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flipV="1">
            <a:off x="5291439" y="3421229"/>
            <a:ext cx="1209098" cy="532807"/>
            <a:chOff x="5030756" y="3484632"/>
            <a:chExt cx="1483767" cy="473974"/>
          </a:xfrm>
        </p:grpSpPr>
        <p:sp>
          <p:nvSpPr>
            <p:cNvPr id="68" name="Oval 67"/>
            <p:cNvSpPr/>
            <p:nvPr/>
          </p:nvSpPr>
          <p:spPr>
            <a:xfrm>
              <a:off x="6450515" y="3484632"/>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400"/>
            </a:p>
          </p:txBody>
        </p:sp>
        <p:cxnSp>
          <p:nvCxnSpPr>
            <p:cNvPr id="69" name="Elbow Connector 68"/>
            <p:cNvCxnSpPr>
              <a:endCxn id="68" idx="2"/>
            </p:cNvCxnSpPr>
            <p:nvPr/>
          </p:nvCxnSpPr>
          <p:spPr>
            <a:xfrm flipV="1">
              <a:off x="5030756" y="3516636"/>
              <a:ext cx="1419759" cy="441970"/>
            </a:xfrm>
            <a:prstGeom prst="bentConnector3">
              <a:avLst>
                <a:gd name="adj1" fmla="val 43962"/>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Grupo 3">
            <a:extLst>
              <a:ext uri="{FF2B5EF4-FFF2-40B4-BE49-F238E27FC236}">
                <a16:creationId xmlns:a16="http://schemas.microsoft.com/office/drawing/2014/main" xmlns="" id="{C49CA870-CD17-45BD-BFF9-B40157D45888}"/>
              </a:ext>
            </a:extLst>
          </p:cNvPr>
          <p:cNvGrpSpPr/>
          <p:nvPr/>
        </p:nvGrpSpPr>
        <p:grpSpPr>
          <a:xfrm>
            <a:off x="3845431" y="1849335"/>
            <a:ext cx="1468290" cy="2658072"/>
            <a:chOff x="3845431" y="1849335"/>
            <a:chExt cx="1468290" cy="2658072"/>
          </a:xfrm>
        </p:grpSpPr>
        <p:grpSp>
          <p:nvGrpSpPr>
            <p:cNvPr id="91" name="Group 90"/>
            <p:cNvGrpSpPr/>
            <p:nvPr/>
          </p:nvGrpSpPr>
          <p:grpSpPr>
            <a:xfrm>
              <a:off x="3845431" y="1849335"/>
              <a:ext cx="1468290" cy="2658072"/>
              <a:chOff x="4048125" y="660400"/>
              <a:chExt cx="1046163" cy="1893888"/>
            </a:xfrm>
          </p:grpSpPr>
          <p:sp>
            <p:nvSpPr>
              <p:cNvPr id="92" name="Freeform 8"/>
              <p:cNvSpPr>
                <a:spLocks/>
              </p:cNvSpPr>
              <p:nvPr/>
            </p:nvSpPr>
            <p:spPr bwMode="auto">
              <a:xfrm>
                <a:off x="4048125" y="1368425"/>
                <a:ext cx="201613" cy="447675"/>
              </a:xfrm>
              <a:custGeom>
                <a:avLst/>
                <a:gdLst>
                  <a:gd name="T0" fmla="*/ 0 w 464"/>
                  <a:gd name="T1" fmla="*/ 279 h 1029"/>
                  <a:gd name="T2" fmla="*/ 464 w 464"/>
                  <a:gd name="T3" fmla="*/ 0 h 1029"/>
                  <a:gd name="T4" fmla="*/ 444 w 464"/>
                  <a:gd name="T5" fmla="*/ 641 h 1029"/>
                  <a:gd name="T6" fmla="*/ 319 w 464"/>
                  <a:gd name="T7" fmla="*/ 802 h 1029"/>
                  <a:gd name="T8" fmla="*/ 205 w 464"/>
                  <a:gd name="T9" fmla="*/ 1029 h 1029"/>
                  <a:gd name="T10" fmla="*/ 59 w 464"/>
                  <a:gd name="T11" fmla="*/ 966 h 1029"/>
                  <a:gd name="T12" fmla="*/ 0 w 464"/>
                  <a:gd name="T13" fmla="*/ 279 h 1029"/>
                </a:gdLst>
                <a:ahLst/>
                <a:cxnLst>
                  <a:cxn ang="0">
                    <a:pos x="T0" y="T1"/>
                  </a:cxn>
                  <a:cxn ang="0">
                    <a:pos x="T2" y="T3"/>
                  </a:cxn>
                  <a:cxn ang="0">
                    <a:pos x="T4" y="T5"/>
                  </a:cxn>
                  <a:cxn ang="0">
                    <a:pos x="T6" y="T7"/>
                  </a:cxn>
                  <a:cxn ang="0">
                    <a:pos x="T8" y="T9"/>
                  </a:cxn>
                  <a:cxn ang="0">
                    <a:pos x="T10" y="T11"/>
                  </a:cxn>
                  <a:cxn ang="0">
                    <a:pos x="T12" y="T13"/>
                  </a:cxn>
                </a:cxnLst>
                <a:rect l="0" t="0" r="r" b="b"/>
                <a:pathLst>
                  <a:path w="464" h="1029">
                    <a:moveTo>
                      <a:pt x="0" y="279"/>
                    </a:moveTo>
                    <a:cubicBezTo>
                      <a:pt x="464" y="0"/>
                      <a:pt x="464" y="0"/>
                      <a:pt x="464" y="0"/>
                    </a:cubicBezTo>
                    <a:cubicBezTo>
                      <a:pt x="444" y="641"/>
                      <a:pt x="444" y="641"/>
                      <a:pt x="444" y="641"/>
                    </a:cubicBezTo>
                    <a:cubicBezTo>
                      <a:pt x="444" y="641"/>
                      <a:pt x="379" y="713"/>
                      <a:pt x="319" y="802"/>
                    </a:cubicBezTo>
                    <a:cubicBezTo>
                      <a:pt x="266" y="881"/>
                      <a:pt x="205" y="1029"/>
                      <a:pt x="205" y="1029"/>
                    </a:cubicBezTo>
                    <a:cubicBezTo>
                      <a:pt x="59" y="966"/>
                      <a:pt x="59" y="966"/>
                      <a:pt x="59" y="966"/>
                    </a:cubicBezTo>
                    <a:lnTo>
                      <a:pt x="0" y="2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93" name="Freeform 9"/>
              <p:cNvSpPr>
                <a:spLocks/>
              </p:cNvSpPr>
              <p:nvPr/>
            </p:nvSpPr>
            <p:spPr bwMode="auto">
              <a:xfrm>
                <a:off x="4892675" y="1368425"/>
                <a:ext cx="201613" cy="447675"/>
              </a:xfrm>
              <a:custGeom>
                <a:avLst/>
                <a:gdLst>
                  <a:gd name="T0" fmla="*/ 464 w 464"/>
                  <a:gd name="T1" fmla="*/ 279 h 1029"/>
                  <a:gd name="T2" fmla="*/ 0 w 464"/>
                  <a:gd name="T3" fmla="*/ 0 h 1029"/>
                  <a:gd name="T4" fmla="*/ 20 w 464"/>
                  <a:gd name="T5" fmla="*/ 641 h 1029"/>
                  <a:gd name="T6" fmla="*/ 145 w 464"/>
                  <a:gd name="T7" fmla="*/ 802 h 1029"/>
                  <a:gd name="T8" fmla="*/ 259 w 464"/>
                  <a:gd name="T9" fmla="*/ 1029 h 1029"/>
                  <a:gd name="T10" fmla="*/ 405 w 464"/>
                  <a:gd name="T11" fmla="*/ 966 h 1029"/>
                  <a:gd name="T12" fmla="*/ 464 w 464"/>
                  <a:gd name="T13" fmla="*/ 279 h 1029"/>
                </a:gdLst>
                <a:ahLst/>
                <a:cxnLst>
                  <a:cxn ang="0">
                    <a:pos x="T0" y="T1"/>
                  </a:cxn>
                  <a:cxn ang="0">
                    <a:pos x="T2" y="T3"/>
                  </a:cxn>
                  <a:cxn ang="0">
                    <a:pos x="T4" y="T5"/>
                  </a:cxn>
                  <a:cxn ang="0">
                    <a:pos x="T6" y="T7"/>
                  </a:cxn>
                  <a:cxn ang="0">
                    <a:pos x="T8" y="T9"/>
                  </a:cxn>
                  <a:cxn ang="0">
                    <a:pos x="T10" y="T11"/>
                  </a:cxn>
                  <a:cxn ang="0">
                    <a:pos x="T12" y="T13"/>
                  </a:cxn>
                </a:cxnLst>
                <a:rect l="0" t="0" r="r" b="b"/>
                <a:pathLst>
                  <a:path w="464" h="1029">
                    <a:moveTo>
                      <a:pt x="464" y="279"/>
                    </a:moveTo>
                    <a:cubicBezTo>
                      <a:pt x="0" y="0"/>
                      <a:pt x="0" y="0"/>
                      <a:pt x="0" y="0"/>
                    </a:cubicBezTo>
                    <a:cubicBezTo>
                      <a:pt x="20" y="641"/>
                      <a:pt x="20" y="641"/>
                      <a:pt x="20" y="641"/>
                    </a:cubicBezTo>
                    <a:cubicBezTo>
                      <a:pt x="20" y="641"/>
                      <a:pt x="85" y="713"/>
                      <a:pt x="145" y="802"/>
                    </a:cubicBezTo>
                    <a:cubicBezTo>
                      <a:pt x="198" y="881"/>
                      <a:pt x="259" y="1029"/>
                      <a:pt x="259" y="1029"/>
                    </a:cubicBezTo>
                    <a:cubicBezTo>
                      <a:pt x="405" y="966"/>
                      <a:pt x="405" y="966"/>
                      <a:pt x="405" y="966"/>
                    </a:cubicBezTo>
                    <a:lnTo>
                      <a:pt x="464" y="2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94" name="Freeform 10"/>
              <p:cNvSpPr>
                <a:spLocks/>
              </p:cNvSpPr>
              <p:nvPr/>
            </p:nvSpPr>
            <p:spPr bwMode="auto">
              <a:xfrm>
                <a:off x="4249738" y="1679575"/>
                <a:ext cx="322263" cy="106363"/>
              </a:xfrm>
              <a:custGeom>
                <a:avLst/>
                <a:gdLst>
                  <a:gd name="T0" fmla="*/ 209 w 738"/>
                  <a:gd name="T1" fmla="*/ 185 h 246"/>
                  <a:gd name="T2" fmla="*/ 738 w 738"/>
                  <a:gd name="T3" fmla="*/ 213 h 246"/>
                  <a:gd name="T4" fmla="*/ 738 w 738"/>
                  <a:gd name="T5" fmla="*/ 102 h 246"/>
                  <a:gd name="T6" fmla="*/ 323 w 738"/>
                  <a:gd name="T7" fmla="*/ 74 h 246"/>
                  <a:gd name="T8" fmla="*/ 21 w 738"/>
                  <a:gd name="T9" fmla="*/ 0 h 246"/>
                  <a:gd name="T10" fmla="*/ 209 w 738"/>
                  <a:gd name="T11" fmla="*/ 185 h 246"/>
                </a:gdLst>
                <a:ahLst/>
                <a:cxnLst>
                  <a:cxn ang="0">
                    <a:pos x="T0" y="T1"/>
                  </a:cxn>
                  <a:cxn ang="0">
                    <a:pos x="T2" y="T3"/>
                  </a:cxn>
                  <a:cxn ang="0">
                    <a:pos x="T4" y="T5"/>
                  </a:cxn>
                  <a:cxn ang="0">
                    <a:pos x="T6" y="T7"/>
                  </a:cxn>
                  <a:cxn ang="0">
                    <a:pos x="T8" y="T9"/>
                  </a:cxn>
                  <a:cxn ang="0">
                    <a:pos x="T10" y="T11"/>
                  </a:cxn>
                </a:cxnLst>
                <a:rect l="0" t="0" r="r" b="b"/>
                <a:pathLst>
                  <a:path w="738" h="246">
                    <a:moveTo>
                      <a:pt x="209" y="185"/>
                    </a:moveTo>
                    <a:cubicBezTo>
                      <a:pt x="416" y="246"/>
                      <a:pt x="738" y="213"/>
                      <a:pt x="738" y="213"/>
                    </a:cubicBezTo>
                    <a:cubicBezTo>
                      <a:pt x="738" y="102"/>
                      <a:pt x="738" y="102"/>
                      <a:pt x="738" y="102"/>
                    </a:cubicBezTo>
                    <a:cubicBezTo>
                      <a:pt x="738" y="102"/>
                      <a:pt x="477" y="91"/>
                      <a:pt x="323" y="74"/>
                    </a:cubicBezTo>
                    <a:cubicBezTo>
                      <a:pt x="142" y="54"/>
                      <a:pt x="21" y="0"/>
                      <a:pt x="21" y="0"/>
                    </a:cubicBezTo>
                    <a:cubicBezTo>
                      <a:pt x="21" y="0"/>
                      <a:pt x="0" y="123"/>
                      <a:pt x="209" y="18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95" name="Freeform 11"/>
              <p:cNvSpPr>
                <a:spLocks/>
              </p:cNvSpPr>
              <p:nvPr/>
            </p:nvSpPr>
            <p:spPr bwMode="auto">
              <a:xfrm>
                <a:off x="4572000" y="1679575"/>
                <a:ext cx="320675" cy="106363"/>
              </a:xfrm>
              <a:custGeom>
                <a:avLst/>
                <a:gdLst>
                  <a:gd name="T0" fmla="*/ 529 w 738"/>
                  <a:gd name="T1" fmla="*/ 185 h 246"/>
                  <a:gd name="T2" fmla="*/ 0 w 738"/>
                  <a:gd name="T3" fmla="*/ 213 h 246"/>
                  <a:gd name="T4" fmla="*/ 0 w 738"/>
                  <a:gd name="T5" fmla="*/ 102 h 246"/>
                  <a:gd name="T6" fmla="*/ 415 w 738"/>
                  <a:gd name="T7" fmla="*/ 74 h 246"/>
                  <a:gd name="T8" fmla="*/ 717 w 738"/>
                  <a:gd name="T9" fmla="*/ 0 h 246"/>
                  <a:gd name="T10" fmla="*/ 529 w 738"/>
                  <a:gd name="T11" fmla="*/ 185 h 246"/>
                </a:gdLst>
                <a:ahLst/>
                <a:cxnLst>
                  <a:cxn ang="0">
                    <a:pos x="T0" y="T1"/>
                  </a:cxn>
                  <a:cxn ang="0">
                    <a:pos x="T2" y="T3"/>
                  </a:cxn>
                  <a:cxn ang="0">
                    <a:pos x="T4" y="T5"/>
                  </a:cxn>
                  <a:cxn ang="0">
                    <a:pos x="T6" y="T7"/>
                  </a:cxn>
                  <a:cxn ang="0">
                    <a:pos x="T8" y="T9"/>
                  </a:cxn>
                  <a:cxn ang="0">
                    <a:pos x="T10" y="T11"/>
                  </a:cxn>
                </a:cxnLst>
                <a:rect l="0" t="0" r="r" b="b"/>
                <a:pathLst>
                  <a:path w="738" h="246">
                    <a:moveTo>
                      <a:pt x="529" y="185"/>
                    </a:moveTo>
                    <a:cubicBezTo>
                      <a:pt x="322" y="246"/>
                      <a:pt x="0" y="213"/>
                      <a:pt x="0" y="213"/>
                    </a:cubicBezTo>
                    <a:cubicBezTo>
                      <a:pt x="0" y="102"/>
                      <a:pt x="0" y="102"/>
                      <a:pt x="0" y="102"/>
                    </a:cubicBezTo>
                    <a:cubicBezTo>
                      <a:pt x="0" y="102"/>
                      <a:pt x="261" y="91"/>
                      <a:pt x="415" y="74"/>
                    </a:cubicBezTo>
                    <a:cubicBezTo>
                      <a:pt x="596" y="54"/>
                      <a:pt x="717" y="0"/>
                      <a:pt x="717" y="0"/>
                    </a:cubicBezTo>
                    <a:cubicBezTo>
                      <a:pt x="717" y="0"/>
                      <a:pt x="738" y="123"/>
                      <a:pt x="529" y="185"/>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96" name="Freeform 20"/>
              <p:cNvSpPr>
                <a:spLocks/>
              </p:cNvSpPr>
              <p:nvPr/>
            </p:nvSpPr>
            <p:spPr bwMode="auto">
              <a:xfrm>
                <a:off x="4572000" y="1787525"/>
                <a:ext cx="300038" cy="766763"/>
              </a:xfrm>
              <a:custGeom>
                <a:avLst/>
                <a:gdLst>
                  <a:gd name="T0" fmla="*/ 603 w 690"/>
                  <a:gd name="T1" fmla="*/ 908 h 1762"/>
                  <a:gd name="T2" fmla="*/ 485 w 690"/>
                  <a:gd name="T3" fmla="*/ 686 h 1762"/>
                  <a:gd name="T4" fmla="*/ 434 w 690"/>
                  <a:gd name="T5" fmla="*/ 1060 h 1762"/>
                  <a:gd name="T6" fmla="*/ 0 w 690"/>
                  <a:gd name="T7" fmla="*/ 1762 h 1762"/>
                  <a:gd name="T8" fmla="*/ 0 w 690"/>
                  <a:gd name="T9" fmla="*/ 0 h 1762"/>
                  <a:gd name="T10" fmla="*/ 391 w 690"/>
                  <a:gd name="T11" fmla="*/ 0 h 1762"/>
                  <a:gd name="T12" fmla="*/ 608 w 690"/>
                  <a:gd name="T13" fmla="*/ 416 h 1762"/>
                  <a:gd name="T14" fmla="*/ 603 w 690"/>
                  <a:gd name="T15" fmla="*/ 908 h 1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0" h="1762">
                    <a:moveTo>
                      <a:pt x="603" y="908"/>
                    </a:moveTo>
                    <a:cubicBezTo>
                      <a:pt x="485" y="686"/>
                      <a:pt x="485" y="686"/>
                      <a:pt x="485" y="686"/>
                    </a:cubicBezTo>
                    <a:cubicBezTo>
                      <a:pt x="485" y="686"/>
                      <a:pt x="506" y="858"/>
                      <a:pt x="434" y="1060"/>
                    </a:cubicBezTo>
                    <a:cubicBezTo>
                      <a:pt x="343" y="1316"/>
                      <a:pt x="0" y="1762"/>
                      <a:pt x="0" y="1762"/>
                    </a:cubicBezTo>
                    <a:cubicBezTo>
                      <a:pt x="0" y="0"/>
                      <a:pt x="0" y="0"/>
                      <a:pt x="0" y="0"/>
                    </a:cubicBezTo>
                    <a:cubicBezTo>
                      <a:pt x="391" y="0"/>
                      <a:pt x="391" y="0"/>
                      <a:pt x="391" y="0"/>
                    </a:cubicBezTo>
                    <a:cubicBezTo>
                      <a:pt x="391" y="0"/>
                      <a:pt x="541" y="213"/>
                      <a:pt x="608" y="416"/>
                    </a:cubicBezTo>
                    <a:cubicBezTo>
                      <a:pt x="690" y="664"/>
                      <a:pt x="603" y="908"/>
                      <a:pt x="603" y="908"/>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97" name="Freeform 21"/>
              <p:cNvSpPr>
                <a:spLocks/>
              </p:cNvSpPr>
              <p:nvPr/>
            </p:nvSpPr>
            <p:spPr bwMode="auto">
              <a:xfrm>
                <a:off x="4270375" y="1787525"/>
                <a:ext cx="301625" cy="766763"/>
              </a:xfrm>
              <a:custGeom>
                <a:avLst/>
                <a:gdLst>
                  <a:gd name="T0" fmla="*/ 87 w 690"/>
                  <a:gd name="T1" fmla="*/ 908 h 1762"/>
                  <a:gd name="T2" fmla="*/ 205 w 690"/>
                  <a:gd name="T3" fmla="*/ 686 h 1762"/>
                  <a:gd name="T4" fmla="*/ 256 w 690"/>
                  <a:gd name="T5" fmla="*/ 1060 h 1762"/>
                  <a:gd name="T6" fmla="*/ 690 w 690"/>
                  <a:gd name="T7" fmla="*/ 1762 h 1762"/>
                  <a:gd name="T8" fmla="*/ 690 w 690"/>
                  <a:gd name="T9" fmla="*/ 0 h 1762"/>
                  <a:gd name="T10" fmla="*/ 299 w 690"/>
                  <a:gd name="T11" fmla="*/ 0 h 1762"/>
                  <a:gd name="T12" fmla="*/ 82 w 690"/>
                  <a:gd name="T13" fmla="*/ 416 h 1762"/>
                  <a:gd name="T14" fmla="*/ 87 w 690"/>
                  <a:gd name="T15" fmla="*/ 908 h 1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0" h="1762">
                    <a:moveTo>
                      <a:pt x="87" y="908"/>
                    </a:moveTo>
                    <a:cubicBezTo>
                      <a:pt x="205" y="686"/>
                      <a:pt x="205" y="686"/>
                      <a:pt x="205" y="686"/>
                    </a:cubicBezTo>
                    <a:cubicBezTo>
                      <a:pt x="205" y="686"/>
                      <a:pt x="184" y="858"/>
                      <a:pt x="256" y="1060"/>
                    </a:cubicBezTo>
                    <a:cubicBezTo>
                      <a:pt x="347" y="1316"/>
                      <a:pt x="690" y="1762"/>
                      <a:pt x="690" y="1762"/>
                    </a:cubicBezTo>
                    <a:cubicBezTo>
                      <a:pt x="690" y="0"/>
                      <a:pt x="690" y="0"/>
                      <a:pt x="690" y="0"/>
                    </a:cubicBezTo>
                    <a:cubicBezTo>
                      <a:pt x="299" y="0"/>
                      <a:pt x="299" y="0"/>
                      <a:pt x="299" y="0"/>
                    </a:cubicBezTo>
                    <a:cubicBezTo>
                      <a:pt x="299" y="0"/>
                      <a:pt x="149" y="213"/>
                      <a:pt x="82" y="416"/>
                    </a:cubicBezTo>
                    <a:cubicBezTo>
                      <a:pt x="0" y="664"/>
                      <a:pt x="87" y="908"/>
                      <a:pt x="87" y="90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98" name="Freeform 22"/>
              <p:cNvSpPr>
                <a:spLocks/>
              </p:cNvSpPr>
              <p:nvPr/>
            </p:nvSpPr>
            <p:spPr bwMode="auto">
              <a:xfrm>
                <a:off x="4572000" y="1787525"/>
                <a:ext cx="200025" cy="520700"/>
              </a:xfrm>
              <a:custGeom>
                <a:avLst/>
                <a:gdLst>
                  <a:gd name="T0" fmla="*/ 403 w 462"/>
                  <a:gd name="T1" fmla="*/ 616 h 1196"/>
                  <a:gd name="T2" fmla="*/ 325 w 462"/>
                  <a:gd name="T3" fmla="*/ 465 h 1196"/>
                  <a:gd name="T4" fmla="*/ 290 w 462"/>
                  <a:gd name="T5" fmla="*/ 719 h 1196"/>
                  <a:gd name="T6" fmla="*/ 0 w 462"/>
                  <a:gd name="T7" fmla="*/ 1196 h 1196"/>
                  <a:gd name="T8" fmla="*/ 0 w 462"/>
                  <a:gd name="T9" fmla="*/ 0 h 1196"/>
                  <a:gd name="T10" fmla="*/ 262 w 462"/>
                  <a:gd name="T11" fmla="*/ 0 h 1196"/>
                  <a:gd name="T12" fmla="*/ 407 w 462"/>
                  <a:gd name="T13" fmla="*/ 282 h 1196"/>
                  <a:gd name="T14" fmla="*/ 403 w 462"/>
                  <a:gd name="T15" fmla="*/ 616 h 1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2" h="1196">
                    <a:moveTo>
                      <a:pt x="403" y="616"/>
                    </a:moveTo>
                    <a:cubicBezTo>
                      <a:pt x="325" y="465"/>
                      <a:pt x="325" y="465"/>
                      <a:pt x="325" y="465"/>
                    </a:cubicBezTo>
                    <a:cubicBezTo>
                      <a:pt x="325" y="465"/>
                      <a:pt x="339" y="582"/>
                      <a:pt x="290" y="719"/>
                    </a:cubicBezTo>
                    <a:cubicBezTo>
                      <a:pt x="230" y="893"/>
                      <a:pt x="0" y="1196"/>
                      <a:pt x="0" y="1196"/>
                    </a:cubicBezTo>
                    <a:cubicBezTo>
                      <a:pt x="0" y="0"/>
                      <a:pt x="0" y="0"/>
                      <a:pt x="0" y="0"/>
                    </a:cubicBezTo>
                    <a:cubicBezTo>
                      <a:pt x="262" y="0"/>
                      <a:pt x="262" y="0"/>
                      <a:pt x="262" y="0"/>
                    </a:cubicBezTo>
                    <a:cubicBezTo>
                      <a:pt x="262" y="0"/>
                      <a:pt x="362" y="145"/>
                      <a:pt x="407" y="282"/>
                    </a:cubicBezTo>
                    <a:cubicBezTo>
                      <a:pt x="462" y="450"/>
                      <a:pt x="403" y="616"/>
                      <a:pt x="403" y="616"/>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99" name="Freeform 23"/>
              <p:cNvSpPr>
                <a:spLocks/>
              </p:cNvSpPr>
              <p:nvPr/>
            </p:nvSpPr>
            <p:spPr bwMode="auto">
              <a:xfrm>
                <a:off x="4370388" y="1787525"/>
                <a:ext cx="201613" cy="520700"/>
              </a:xfrm>
              <a:custGeom>
                <a:avLst/>
                <a:gdLst>
                  <a:gd name="T0" fmla="*/ 59 w 462"/>
                  <a:gd name="T1" fmla="*/ 616 h 1196"/>
                  <a:gd name="T2" fmla="*/ 137 w 462"/>
                  <a:gd name="T3" fmla="*/ 465 h 1196"/>
                  <a:gd name="T4" fmla="*/ 172 w 462"/>
                  <a:gd name="T5" fmla="*/ 719 h 1196"/>
                  <a:gd name="T6" fmla="*/ 462 w 462"/>
                  <a:gd name="T7" fmla="*/ 1196 h 1196"/>
                  <a:gd name="T8" fmla="*/ 462 w 462"/>
                  <a:gd name="T9" fmla="*/ 0 h 1196"/>
                  <a:gd name="T10" fmla="*/ 200 w 462"/>
                  <a:gd name="T11" fmla="*/ 0 h 1196"/>
                  <a:gd name="T12" fmla="*/ 55 w 462"/>
                  <a:gd name="T13" fmla="*/ 282 h 1196"/>
                  <a:gd name="T14" fmla="*/ 59 w 462"/>
                  <a:gd name="T15" fmla="*/ 616 h 1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2" h="1196">
                    <a:moveTo>
                      <a:pt x="59" y="616"/>
                    </a:moveTo>
                    <a:cubicBezTo>
                      <a:pt x="137" y="465"/>
                      <a:pt x="137" y="465"/>
                      <a:pt x="137" y="465"/>
                    </a:cubicBezTo>
                    <a:cubicBezTo>
                      <a:pt x="137" y="465"/>
                      <a:pt x="123" y="582"/>
                      <a:pt x="172" y="719"/>
                    </a:cubicBezTo>
                    <a:cubicBezTo>
                      <a:pt x="232" y="893"/>
                      <a:pt x="462" y="1196"/>
                      <a:pt x="462" y="1196"/>
                    </a:cubicBezTo>
                    <a:cubicBezTo>
                      <a:pt x="462" y="0"/>
                      <a:pt x="462" y="0"/>
                      <a:pt x="462" y="0"/>
                    </a:cubicBezTo>
                    <a:cubicBezTo>
                      <a:pt x="200" y="0"/>
                      <a:pt x="200" y="0"/>
                      <a:pt x="200" y="0"/>
                    </a:cubicBezTo>
                    <a:cubicBezTo>
                      <a:pt x="200" y="0"/>
                      <a:pt x="100" y="145"/>
                      <a:pt x="55" y="282"/>
                    </a:cubicBezTo>
                    <a:cubicBezTo>
                      <a:pt x="0" y="450"/>
                      <a:pt x="59" y="616"/>
                      <a:pt x="59" y="61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100" name="Freeform 26"/>
              <p:cNvSpPr>
                <a:spLocks/>
              </p:cNvSpPr>
              <p:nvPr/>
            </p:nvSpPr>
            <p:spPr bwMode="auto">
              <a:xfrm>
                <a:off x="4278313" y="1725613"/>
                <a:ext cx="293688" cy="109538"/>
              </a:xfrm>
              <a:custGeom>
                <a:avLst/>
                <a:gdLst>
                  <a:gd name="T0" fmla="*/ 207 w 674"/>
                  <a:gd name="T1" fmla="*/ 200 h 253"/>
                  <a:gd name="T2" fmla="*/ 674 w 674"/>
                  <a:gd name="T3" fmla="*/ 245 h 253"/>
                  <a:gd name="T4" fmla="*/ 674 w 674"/>
                  <a:gd name="T5" fmla="*/ 102 h 253"/>
                  <a:gd name="T6" fmla="*/ 280 w 674"/>
                  <a:gd name="T7" fmla="*/ 83 h 253"/>
                  <a:gd name="T8" fmla="*/ 0 w 674"/>
                  <a:gd name="T9" fmla="*/ 0 h 253"/>
                  <a:gd name="T10" fmla="*/ 207 w 674"/>
                  <a:gd name="T11" fmla="*/ 200 h 253"/>
                </a:gdLst>
                <a:ahLst/>
                <a:cxnLst>
                  <a:cxn ang="0">
                    <a:pos x="T0" y="T1"/>
                  </a:cxn>
                  <a:cxn ang="0">
                    <a:pos x="T2" y="T3"/>
                  </a:cxn>
                  <a:cxn ang="0">
                    <a:pos x="T4" y="T5"/>
                  </a:cxn>
                  <a:cxn ang="0">
                    <a:pos x="T6" y="T7"/>
                  </a:cxn>
                  <a:cxn ang="0">
                    <a:pos x="T8" y="T9"/>
                  </a:cxn>
                  <a:cxn ang="0">
                    <a:pos x="T10" y="T11"/>
                  </a:cxn>
                </a:cxnLst>
                <a:rect l="0" t="0" r="r" b="b"/>
                <a:pathLst>
                  <a:path w="674" h="253">
                    <a:moveTo>
                      <a:pt x="207" y="200"/>
                    </a:moveTo>
                    <a:cubicBezTo>
                      <a:pt x="405" y="253"/>
                      <a:pt x="674" y="245"/>
                      <a:pt x="674" y="245"/>
                    </a:cubicBezTo>
                    <a:cubicBezTo>
                      <a:pt x="674" y="102"/>
                      <a:pt x="674" y="102"/>
                      <a:pt x="674" y="102"/>
                    </a:cubicBezTo>
                    <a:cubicBezTo>
                      <a:pt x="674" y="102"/>
                      <a:pt x="425" y="100"/>
                      <a:pt x="280" y="83"/>
                    </a:cubicBezTo>
                    <a:cubicBezTo>
                      <a:pt x="110" y="63"/>
                      <a:pt x="0" y="0"/>
                      <a:pt x="0" y="0"/>
                    </a:cubicBezTo>
                    <a:cubicBezTo>
                      <a:pt x="0" y="0"/>
                      <a:pt x="7" y="146"/>
                      <a:pt x="207" y="20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101" name="Freeform 27"/>
              <p:cNvSpPr>
                <a:spLocks/>
              </p:cNvSpPr>
              <p:nvPr/>
            </p:nvSpPr>
            <p:spPr bwMode="auto">
              <a:xfrm>
                <a:off x="4572000" y="1725613"/>
                <a:ext cx="292100" cy="109538"/>
              </a:xfrm>
              <a:custGeom>
                <a:avLst/>
                <a:gdLst>
                  <a:gd name="T0" fmla="*/ 467 w 674"/>
                  <a:gd name="T1" fmla="*/ 200 h 253"/>
                  <a:gd name="T2" fmla="*/ 0 w 674"/>
                  <a:gd name="T3" fmla="*/ 245 h 253"/>
                  <a:gd name="T4" fmla="*/ 0 w 674"/>
                  <a:gd name="T5" fmla="*/ 102 h 253"/>
                  <a:gd name="T6" fmla="*/ 394 w 674"/>
                  <a:gd name="T7" fmla="*/ 83 h 253"/>
                  <a:gd name="T8" fmla="*/ 674 w 674"/>
                  <a:gd name="T9" fmla="*/ 0 h 253"/>
                  <a:gd name="T10" fmla="*/ 467 w 674"/>
                  <a:gd name="T11" fmla="*/ 200 h 253"/>
                </a:gdLst>
                <a:ahLst/>
                <a:cxnLst>
                  <a:cxn ang="0">
                    <a:pos x="T0" y="T1"/>
                  </a:cxn>
                  <a:cxn ang="0">
                    <a:pos x="T2" y="T3"/>
                  </a:cxn>
                  <a:cxn ang="0">
                    <a:pos x="T4" y="T5"/>
                  </a:cxn>
                  <a:cxn ang="0">
                    <a:pos x="T6" y="T7"/>
                  </a:cxn>
                  <a:cxn ang="0">
                    <a:pos x="T8" y="T9"/>
                  </a:cxn>
                  <a:cxn ang="0">
                    <a:pos x="T10" y="T11"/>
                  </a:cxn>
                </a:cxnLst>
                <a:rect l="0" t="0" r="r" b="b"/>
                <a:pathLst>
                  <a:path w="674" h="253">
                    <a:moveTo>
                      <a:pt x="467" y="200"/>
                    </a:moveTo>
                    <a:cubicBezTo>
                      <a:pt x="269" y="253"/>
                      <a:pt x="0" y="245"/>
                      <a:pt x="0" y="245"/>
                    </a:cubicBezTo>
                    <a:cubicBezTo>
                      <a:pt x="0" y="102"/>
                      <a:pt x="0" y="102"/>
                      <a:pt x="0" y="102"/>
                    </a:cubicBezTo>
                    <a:cubicBezTo>
                      <a:pt x="0" y="102"/>
                      <a:pt x="249" y="100"/>
                      <a:pt x="394" y="83"/>
                    </a:cubicBezTo>
                    <a:cubicBezTo>
                      <a:pt x="564" y="63"/>
                      <a:pt x="674" y="0"/>
                      <a:pt x="674" y="0"/>
                    </a:cubicBezTo>
                    <a:cubicBezTo>
                      <a:pt x="674" y="0"/>
                      <a:pt x="667" y="146"/>
                      <a:pt x="467" y="20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102" name="Freeform 6"/>
              <p:cNvSpPr>
                <a:spLocks/>
              </p:cNvSpPr>
              <p:nvPr/>
            </p:nvSpPr>
            <p:spPr bwMode="auto">
              <a:xfrm>
                <a:off x="4235450" y="660400"/>
                <a:ext cx="336550" cy="1074738"/>
              </a:xfrm>
              <a:custGeom>
                <a:avLst/>
                <a:gdLst>
                  <a:gd name="T0" fmla="*/ 23 w 773"/>
                  <a:gd name="T1" fmla="*/ 1745 h 2468"/>
                  <a:gd name="T2" fmla="*/ 6 w 773"/>
                  <a:gd name="T3" fmla="*/ 1987 h 2468"/>
                  <a:gd name="T4" fmla="*/ 0 w 773"/>
                  <a:gd name="T5" fmla="*/ 2264 h 2468"/>
                  <a:gd name="T6" fmla="*/ 773 w 773"/>
                  <a:gd name="T7" fmla="*/ 2451 h 2468"/>
                  <a:gd name="T8" fmla="*/ 773 w 773"/>
                  <a:gd name="T9" fmla="*/ 0 h 2468"/>
                  <a:gd name="T10" fmla="*/ 194 w 773"/>
                  <a:gd name="T11" fmla="*/ 900 h 2468"/>
                  <a:gd name="T12" fmla="*/ 23 w 773"/>
                  <a:gd name="T13" fmla="*/ 1745 h 2468"/>
                </a:gdLst>
                <a:ahLst/>
                <a:cxnLst>
                  <a:cxn ang="0">
                    <a:pos x="T0" y="T1"/>
                  </a:cxn>
                  <a:cxn ang="0">
                    <a:pos x="T2" y="T3"/>
                  </a:cxn>
                  <a:cxn ang="0">
                    <a:pos x="T4" y="T5"/>
                  </a:cxn>
                  <a:cxn ang="0">
                    <a:pos x="T6" y="T7"/>
                  </a:cxn>
                  <a:cxn ang="0">
                    <a:pos x="T8" y="T9"/>
                  </a:cxn>
                  <a:cxn ang="0">
                    <a:pos x="T10" y="T11"/>
                  </a:cxn>
                  <a:cxn ang="0">
                    <a:pos x="T12" y="T13"/>
                  </a:cxn>
                </a:cxnLst>
                <a:rect l="0" t="0" r="r" b="b"/>
                <a:pathLst>
                  <a:path w="773" h="2468">
                    <a:moveTo>
                      <a:pt x="23" y="1745"/>
                    </a:moveTo>
                    <a:cubicBezTo>
                      <a:pt x="21" y="1786"/>
                      <a:pt x="11" y="1882"/>
                      <a:pt x="6" y="1987"/>
                    </a:cubicBezTo>
                    <a:cubicBezTo>
                      <a:pt x="1" y="2093"/>
                      <a:pt x="0" y="2207"/>
                      <a:pt x="0" y="2264"/>
                    </a:cubicBezTo>
                    <a:cubicBezTo>
                      <a:pt x="0" y="2468"/>
                      <a:pt x="773" y="2451"/>
                      <a:pt x="773" y="2451"/>
                    </a:cubicBezTo>
                    <a:cubicBezTo>
                      <a:pt x="773" y="0"/>
                      <a:pt x="773" y="0"/>
                      <a:pt x="773" y="0"/>
                    </a:cubicBezTo>
                    <a:cubicBezTo>
                      <a:pt x="773" y="0"/>
                      <a:pt x="414" y="245"/>
                      <a:pt x="194" y="900"/>
                    </a:cubicBezTo>
                    <a:cubicBezTo>
                      <a:pt x="85" y="1222"/>
                      <a:pt x="33" y="1557"/>
                      <a:pt x="23" y="174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103" name="Freeform 7"/>
              <p:cNvSpPr>
                <a:spLocks/>
              </p:cNvSpPr>
              <p:nvPr/>
            </p:nvSpPr>
            <p:spPr bwMode="auto">
              <a:xfrm>
                <a:off x="4572000" y="660400"/>
                <a:ext cx="334963" cy="1074738"/>
              </a:xfrm>
              <a:custGeom>
                <a:avLst/>
                <a:gdLst>
                  <a:gd name="T0" fmla="*/ 750 w 773"/>
                  <a:gd name="T1" fmla="*/ 1745 h 2468"/>
                  <a:gd name="T2" fmla="*/ 767 w 773"/>
                  <a:gd name="T3" fmla="*/ 1987 h 2468"/>
                  <a:gd name="T4" fmla="*/ 773 w 773"/>
                  <a:gd name="T5" fmla="*/ 2264 h 2468"/>
                  <a:gd name="T6" fmla="*/ 0 w 773"/>
                  <a:gd name="T7" fmla="*/ 2451 h 2468"/>
                  <a:gd name="T8" fmla="*/ 0 w 773"/>
                  <a:gd name="T9" fmla="*/ 0 h 2468"/>
                  <a:gd name="T10" fmla="*/ 579 w 773"/>
                  <a:gd name="T11" fmla="*/ 900 h 2468"/>
                  <a:gd name="T12" fmla="*/ 750 w 773"/>
                  <a:gd name="T13" fmla="*/ 1745 h 2468"/>
                </a:gdLst>
                <a:ahLst/>
                <a:cxnLst>
                  <a:cxn ang="0">
                    <a:pos x="T0" y="T1"/>
                  </a:cxn>
                  <a:cxn ang="0">
                    <a:pos x="T2" y="T3"/>
                  </a:cxn>
                  <a:cxn ang="0">
                    <a:pos x="T4" y="T5"/>
                  </a:cxn>
                  <a:cxn ang="0">
                    <a:pos x="T6" y="T7"/>
                  </a:cxn>
                  <a:cxn ang="0">
                    <a:pos x="T8" y="T9"/>
                  </a:cxn>
                  <a:cxn ang="0">
                    <a:pos x="T10" y="T11"/>
                  </a:cxn>
                  <a:cxn ang="0">
                    <a:pos x="T12" y="T13"/>
                  </a:cxn>
                </a:cxnLst>
                <a:rect l="0" t="0" r="r" b="b"/>
                <a:pathLst>
                  <a:path w="773" h="2468">
                    <a:moveTo>
                      <a:pt x="750" y="1745"/>
                    </a:moveTo>
                    <a:cubicBezTo>
                      <a:pt x="752" y="1786"/>
                      <a:pt x="762" y="1882"/>
                      <a:pt x="767" y="1987"/>
                    </a:cubicBezTo>
                    <a:cubicBezTo>
                      <a:pt x="772" y="2093"/>
                      <a:pt x="773" y="2207"/>
                      <a:pt x="773" y="2264"/>
                    </a:cubicBezTo>
                    <a:cubicBezTo>
                      <a:pt x="773" y="2468"/>
                      <a:pt x="0" y="2451"/>
                      <a:pt x="0" y="2451"/>
                    </a:cubicBezTo>
                    <a:cubicBezTo>
                      <a:pt x="0" y="0"/>
                      <a:pt x="0" y="0"/>
                      <a:pt x="0" y="0"/>
                    </a:cubicBezTo>
                    <a:cubicBezTo>
                      <a:pt x="0" y="0"/>
                      <a:pt x="359" y="245"/>
                      <a:pt x="579" y="900"/>
                    </a:cubicBezTo>
                    <a:cubicBezTo>
                      <a:pt x="688" y="1222"/>
                      <a:pt x="740" y="1557"/>
                      <a:pt x="750" y="17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104" name="Oval 17"/>
              <p:cNvSpPr>
                <a:spLocks noChangeArrowheads="1"/>
              </p:cNvSpPr>
              <p:nvPr/>
            </p:nvSpPr>
            <p:spPr bwMode="auto">
              <a:xfrm>
                <a:off x="4435475" y="1114425"/>
                <a:ext cx="271463" cy="273050"/>
              </a:xfrm>
              <a:prstGeom prst="ellipse">
                <a:avLst/>
              </a:prstGeom>
              <a:gradFill flip="none" rotWithShape="1">
                <a:gsLst>
                  <a:gs pos="0">
                    <a:schemeClr val="bg1"/>
                  </a:gs>
                  <a:gs pos="50000">
                    <a:schemeClr val="bg1">
                      <a:lumMod val="85000"/>
                    </a:schemeClr>
                  </a:gs>
                  <a:gs pos="100000">
                    <a:schemeClr val="bg1">
                      <a:lumMod val="75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s-MX" sz="1400"/>
              </a:p>
            </p:txBody>
          </p:sp>
          <p:sp>
            <p:nvSpPr>
              <p:cNvPr id="105" name="Freeform 24"/>
              <p:cNvSpPr>
                <a:spLocks/>
              </p:cNvSpPr>
              <p:nvPr/>
            </p:nvSpPr>
            <p:spPr bwMode="auto">
              <a:xfrm>
                <a:off x="4383088" y="855663"/>
                <a:ext cx="188913" cy="77788"/>
              </a:xfrm>
              <a:custGeom>
                <a:avLst/>
                <a:gdLst>
                  <a:gd name="T0" fmla="*/ 56 w 431"/>
                  <a:gd name="T1" fmla="*/ 0 h 178"/>
                  <a:gd name="T2" fmla="*/ 0 w 431"/>
                  <a:gd name="T3" fmla="*/ 101 h 178"/>
                  <a:gd name="T4" fmla="*/ 431 w 431"/>
                  <a:gd name="T5" fmla="*/ 178 h 178"/>
                  <a:gd name="T6" fmla="*/ 431 w 431"/>
                  <a:gd name="T7" fmla="*/ 178 h 178"/>
                  <a:gd name="T8" fmla="*/ 431 w 431"/>
                  <a:gd name="T9" fmla="*/ 56 h 178"/>
                  <a:gd name="T10" fmla="*/ 431 w 431"/>
                  <a:gd name="T11" fmla="*/ 56 h 178"/>
                  <a:gd name="T12" fmla="*/ 56 w 431"/>
                  <a:gd name="T13" fmla="*/ 0 h 178"/>
                </a:gdLst>
                <a:ahLst/>
                <a:cxnLst>
                  <a:cxn ang="0">
                    <a:pos x="T0" y="T1"/>
                  </a:cxn>
                  <a:cxn ang="0">
                    <a:pos x="T2" y="T3"/>
                  </a:cxn>
                  <a:cxn ang="0">
                    <a:pos x="T4" y="T5"/>
                  </a:cxn>
                  <a:cxn ang="0">
                    <a:pos x="T6" y="T7"/>
                  </a:cxn>
                  <a:cxn ang="0">
                    <a:pos x="T8" y="T9"/>
                  </a:cxn>
                  <a:cxn ang="0">
                    <a:pos x="T10" y="T11"/>
                  </a:cxn>
                  <a:cxn ang="0">
                    <a:pos x="T12" y="T13"/>
                  </a:cxn>
                </a:cxnLst>
                <a:rect l="0" t="0" r="r" b="b"/>
                <a:pathLst>
                  <a:path w="431" h="178">
                    <a:moveTo>
                      <a:pt x="56" y="0"/>
                    </a:moveTo>
                    <a:cubicBezTo>
                      <a:pt x="37" y="32"/>
                      <a:pt x="18" y="65"/>
                      <a:pt x="0" y="101"/>
                    </a:cubicBezTo>
                    <a:cubicBezTo>
                      <a:pt x="119" y="149"/>
                      <a:pt x="268" y="178"/>
                      <a:pt x="431" y="178"/>
                    </a:cubicBezTo>
                    <a:cubicBezTo>
                      <a:pt x="431" y="178"/>
                      <a:pt x="431" y="178"/>
                      <a:pt x="431" y="178"/>
                    </a:cubicBezTo>
                    <a:cubicBezTo>
                      <a:pt x="431" y="56"/>
                      <a:pt x="431" y="56"/>
                      <a:pt x="431" y="56"/>
                    </a:cubicBezTo>
                    <a:cubicBezTo>
                      <a:pt x="431" y="56"/>
                      <a:pt x="431" y="56"/>
                      <a:pt x="431" y="56"/>
                    </a:cubicBezTo>
                    <a:cubicBezTo>
                      <a:pt x="293" y="56"/>
                      <a:pt x="164" y="36"/>
                      <a:pt x="5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106" name="Freeform 25"/>
              <p:cNvSpPr>
                <a:spLocks/>
              </p:cNvSpPr>
              <p:nvPr/>
            </p:nvSpPr>
            <p:spPr bwMode="auto">
              <a:xfrm>
                <a:off x="4572000" y="855663"/>
                <a:ext cx="187325" cy="77788"/>
              </a:xfrm>
              <a:custGeom>
                <a:avLst/>
                <a:gdLst>
                  <a:gd name="T0" fmla="*/ 0 w 431"/>
                  <a:gd name="T1" fmla="*/ 56 h 178"/>
                  <a:gd name="T2" fmla="*/ 0 w 431"/>
                  <a:gd name="T3" fmla="*/ 178 h 178"/>
                  <a:gd name="T4" fmla="*/ 431 w 431"/>
                  <a:gd name="T5" fmla="*/ 101 h 178"/>
                  <a:gd name="T6" fmla="*/ 375 w 431"/>
                  <a:gd name="T7" fmla="*/ 0 h 178"/>
                  <a:gd name="T8" fmla="*/ 0 w 431"/>
                  <a:gd name="T9" fmla="*/ 56 h 178"/>
                </a:gdLst>
                <a:ahLst/>
                <a:cxnLst>
                  <a:cxn ang="0">
                    <a:pos x="T0" y="T1"/>
                  </a:cxn>
                  <a:cxn ang="0">
                    <a:pos x="T2" y="T3"/>
                  </a:cxn>
                  <a:cxn ang="0">
                    <a:pos x="T4" y="T5"/>
                  </a:cxn>
                  <a:cxn ang="0">
                    <a:pos x="T6" y="T7"/>
                  </a:cxn>
                  <a:cxn ang="0">
                    <a:pos x="T8" y="T9"/>
                  </a:cxn>
                </a:cxnLst>
                <a:rect l="0" t="0" r="r" b="b"/>
                <a:pathLst>
                  <a:path w="431" h="178">
                    <a:moveTo>
                      <a:pt x="0" y="56"/>
                    </a:moveTo>
                    <a:cubicBezTo>
                      <a:pt x="0" y="178"/>
                      <a:pt x="0" y="178"/>
                      <a:pt x="0" y="178"/>
                    </a:cubicBezTo>
                    <a:cubicBezTo>
                      <a:pt x="163" y="178"/>
                      <a:pt x="312" y="149"/>
                      <a:pt x="431" y="101"/>
                    </a:cubicBezTo>
                    <a:cubicBezTo>
                      <a:pt x="413" y="65"/>
                      <a:pt x="394" y="32"/>
                      <a:pt x="375" y="0"/>
                    </a:cubicBezTo>
                    <a:cubicBezTo>
                      <a:pt x="267" y="36"/>
                      <a:pt x="138" y="56"/>
                      <a:pt x="0" y="5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107" name="Freeform 18"/>
              <p:cNvSpPr>
                <a:spLocks/>
              </p:cNvSpPr>
              <p:nvPr/>
            </p:nvSpPr>
            <p:spPr bwMode="auto">
              <a:xfrm>
                <a:off x="4572000" y="1093788"/>
                <a:ext cx="155575" cy="312738"/>
              </a:xfrm>
              <a:custGeom>
                <a:avLst/>
                <a:gdLst>
                  <a:gd name="T0" fmla="*/ 0 w 359"/>
                  <a:gd name="T1" fmla="*/ 0 h 717"/>
                  <a:gd name="T2" fmla="*/ 0 w 359"/>
                  <a:gd name="T3" fmla="*/ 0 h 717"/>
                  <a:gd name="T4" fmla="*/ 0 w 359"/>
                  <a:gd name="T5" fmla="*/ 62 h 717"/>
                  <a:gd name="T6" fmla="*/ 0 w 359"/>
                  <a:gd name="T7" fmla="*/ 62 h 717"/>
                  <a:gd name="T8" fmla="*/ 296 w 359"/>
                  <a:gd name="T9" fmla="*/ 359 h 717"/>
                  <a:gd name="T10" fmla="*/ 0 w 359"/>
                  <a:gd name="T11" fmla="*/ 655 h 717"/>
                  <a:gd name="T12" fmla="*/ 0 w 359"/>
                  <a:gd name="T13" fmla="*/ 655 h 717"/>
                  <a:gd name="T14" fmla="*/ 0 w 359"/>
                  <a:gd name="T15" fmla="*/ 717 h 717"/>
                  <a:gd name="T16" fmla="*/ 0 w 359"/>
                  <a:gd name="T17" fmla="*/ 717 h 717"/>
                  <a:gd name="T18" fmla="*/ 359 w 359"/>
                  <a:gd name="T19" fmla="*/ 359 h 717"/>
                  <a:gd name="T20" fmla="*/ 0 w 359"/>
                  <a:gd name="T21"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9" h="717">
                    <a:moveTo>
                      <a:pt x="0" y="0"/>
                    </a:moveTo>
                    <a:cubicBezTo>
                      <a:pt x="0" y="0"/>
                      <a:pt x="0" y="0"/>
                      <a:pt x="0" y="0"/>
                    </a:cubicBezTo>
                    <a:cubicBezTo>
                      <a:pt x="0" y="62"/>
                      <a:pt x="0" y="62"/>
                      <a:pt x="0" y="62"/>
                    </a:cubicBezTo>
                    <a:cubicBezTo>
                      <a:pt x="0" y="62"/>
                      <a:pt x="0" y="62"/>
                      <a:pt x="0" y="62"/>
                    </a:cubicBezTo>
                    <a:cubicBezTo>
                      <a:pt x="164" y="62"/>
                      <a:pt x="296" y="195"/>
                      <a:pt x="296" y="359"/>
                    </a:cubicBezTo>
                    <a:cubicBezTo>
                      <a:pt x="296" y="522"/>
                      <a:pt x="164" y="655"/>
                      <a:pt x="0" y="655"/>
                    </a:cubicBezTo>
                    <a:cubicBezTo>
                      <a:pt x="0" y="655"/>
                      <a:pt x="0" y="655"/>
                      <a:pt x="0" y="655"/>
                    </a:cubicBezTo>
                    <a:cubicBezTo>
                      <a:pt x="0" y="717"/>
                      <a:pt x="0" y="717"/>
                      <a:pt x="0" y="717"/>
                    </a:cubicBezTo>
                    <a:cubicBezTo>
                      <a:pt x="0" y="717"/>
                      <a:pt x="0" y="717"/>
                      <a:pt x="0" y="717"/>
                    </a:cubicBezTo>
                    <a:cubicBezTo>
                      <a:pt x="198" y="717"/>
                      <a:pt x="359" y="557"/>
                      <a:pt x="359" y="359"/>
                    </a:cubicBezTo>
                    <a:cubicBezTo>
                      <a:pt x="359" y="161"/>
                      <a:pt x="198" y="0"/>
                      <a:pt x="0" y="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s-MX" sz="1400"/>
              </a:p>
            </p:txBody>
          </p:sp>
          <p:sp>
            <p:nvSpPr>
              <p:cNvPr id="108" name="Freeform 19"/>
              <p:cNvSpPr>
                <a:spLocks/>
              </p:cNvSpPr>
              <p:nvPr/>
            </p:nvSpPr>
            <p:spPr bwMode="auto">
              <a:xfrm>
                <a:off x="4414838" y="1093788"/>
                <a:ext cx="157163" cy="312738"/>
              </a:xfrm>
              <a:custGeom>
                <a:avLst/>
                <a:gdLst>
                  <a:gd name="T0" fmla="*/ 359 w 359"/>
                  <a:gd name="T1" fmla="*/ 0 h 717"/>
                  <a:gd name="T2" fmla="*/ 359 w 359"/>
                  <a:gd name="T3" fmla="*/ 0 h 717"/>
                  <a:gd name="T4" fmla="*/ 359 w 359"/>
                  <a:gd name="T5" fmla="*/ 62 h 717"/>
                  <a:gd name="T6" fmla="*/ 359 w 359"/>
                  <a:gd name="T7" fmla="*/ 62 h 717"/>
                  <a:gd name="T8" fmla="*/ 63 w 359"/>
                  <a:gd name="T9" fmla="*/ 359 h 717"/>
                  <a:gd name="T10" fmla="*/ 359 w 359"/>
                  <a:gd name="T11" fmla="*/ 655 h 717"/>
                  <a:gd name="T12" fmla="*/ 359 w 359"/>
                  <a:gd name="T13" fmla="*/ 655 h 717"/>
                  <a:gd name="T14" fmla="*/ 359 w 359"/>
                  <a:gd name="T15" fmla="*/ 717 h 717"/>
                  <a:gd name="T16" fmla="*/ 359 w 359"/>
                  <a:gd name="T17" fmla="*/ 717 h 717"/>
                  <a:gd name="T18" fmla="*/ 0 w 359"/>
                  <a:gd name="T19" fmla="*/ 359 h 717"/>
                  <a:gd name="T20" fmla="*/ 359 w 359"/>
                  <a:gd name="T21"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9" h="717">
                    <a:moveTo>
                      <a:pt x="359" y="0"/>
                    </a:moveTo>
                    <a:cubicBezTo>
                      <a:pt x="359" y="0"/>
                      <a:pt x="359" y="0"/>
                      <a:pt x="359" y="0"/>
                    </a:cubicBezTo>
                    <a:cubicBezTo>
                      <a:pt x="359" y="62"/>
                      <a:pt x="359" y="62"/>
                      <a:pt x="359" y="62"/>
                    </a:cubicBezTo>
                    <a:cubicBezTo>
                      <a:pt x="359" y="62"/>
                      <a:pt x="359" y="62"/>
                      <a:pt x="359" y="62"/>
                    </a:cubicBezTo>
                    <a:cubicBezTo>
                      <a:pt x="195" y="62"/>
                      <a:pt x="63" y="195"/>
                      <a:pt x="63" y="359"/>
                    </a:cubicBezTo>
                    <a:cubicBezTo>
                      <a:pt x="63" y="522"/>
                      <a:pt x="195" y="655"/>
                      <a:pt x="359" y="655"/>
                    </a:cubicBezTo>
                    <a:cubicBezTo>
                      <a:pt x="359" y="655"/>
                      <a:pt x="359" y="655"/>
                      <a:pt x="359" y="655"/>
                    </a:cubicBezTo>
                    <a:cubicBezTo>
                      <a:pt x="359" y="717"/>
                      <a:pt x="359" y="717"/>
                      <a:pt x="359" y="717"/>
                    </a:cubicBezTo>
                    <a:cubicBezTo>
                      <a:pt x="359" y="717"/>
                      <a:pt x="359" y="717"/>
                      <a:pt x="359" y="717"/>
                    </a:cubicBezTo>
                    <a:cubicBezTo>
                      <a:pt x="161" y="717"/>
                      <a:pt x="0" y="557"/>
                      <a:pt x="0" y="359"/>
                    </a:cubicBezTo>
                    <a:cubicBezTo>
                      <a:pt x="0" y="161"/>
                      <a:pt x="161" y="0"/>
                      <a:pt x="359"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s-MX" sz="1400"/>
              </a:p>
            </p:txBody>
          </p:sp>
        </p:grpSp>
        <p:pic>
          <p:nvPicPr>
            <p:cNvPr id="46" name="Imagen 45">
              <a:extLst>
                <a:ext uri="{FF2B5EF4-FFF2-40B4-BE49-F238E27FC236}">
                  <a16:creationId xmlns:a16="http://schemas.microsoft.com/office/drawing/2014/main" xmlns="" id="{560017DF-70F5-4A65-B381-E5F2ED913A2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5969"/>
            <a:stretch/>
          </p:blipFill>
          <p:spPr>
            <a:xfrm>
              <a:off x="4300152" y="3137657"/>
              <a:ext cx="554088" cy="93075"/>
            </a:xfrm>
            <a:prstGeom prst="rect">
              <a:avLst/>
            </a:prstGeom>
          </p:spPr>
        </p:pic>
      </p:grpSp>
      <p:grpSp>
        <p:nvGrpSpPr>
          <p:cNvPr id="48" name="Group 41">
            <a:extLst>
              <a:ext uri="{FF2B5EF4-FFF2-40B4-BE49-F238E27FC236}">
                <a16:creationId xmlns:a16="http://schemas.microsoft.com/office/drawing/2014/main" xmlns="" id="{C15502FB-5A47-49FD-9322-84E86F1F6D6F}"/>
              </a:ext>
            </a:extLst>
          </p:cNvPr>
          <p:cNvGrpSpPr/>
          <p:nvPr/>
        </p:nvGrpSpPr>
        <p:grpSpPr>
          <a:xfrm>
            <a:off x="391475" y="4304195"/>
            <a:ext cx="3170094" cy="1013436"/>
            <a:chOff x="6780006" y="3188582"/>
            <a:chExt cx="1783328" cy="642722"/>
          </a:xfrm>
        </p:grpSpPr>
        <p:sp>
          <p:nvSpPr>
            <p:cNvPr id="49" name="TextBox 42">
              <a:extLst>
                <a:ext uri="{FF2B5EF4-FFF2-40B4-BE49-F238E27FC236}">
                  <a16:creationId xmlns:a16="http://schemas.microsoft.com/office/drawing/2014/main" xmlns="" id="{14E73451-74D8-470E-8E40-367D1F7F8E0C}"/>
                </a:ext>
              </a:extLst>
            </p:cNvPr>
            <p:cNvSpPr txBox="1"/>
            <p:nvPr/>
          </p:nvSpPr>
          <p:spPr>
            <a:xfrm>
              <a:off x="6799623" y="3497879"/>
              <a:ext cx="1763711" cy="333425"/>
            </a:xfrm>
            <a:prstGeom prst="rect">
              <a:avLst/>
            </a:prstGeom>
            <a:noFill/>
          </p:spPr>
          <p:txBody>
            <a:bodyPr wrap="square" lIns="0" tIns="0" rIns="0" bIns="0" rtlCol="1">
              <a:spAutoFit/>
            </a:bodyPr>
            <a:lstStyle/>
            <a:p>
              <a:pPr algn="l" rtl="0">
                <a:lnSpc>
                  <a:spcPts val="1300"/>
                </a:lnSpc>
                <a:spcAft>
                  <a:spcPts val="1200"/>
                </a:spcAft>
              </a:pPr>
              <a:r>
                <a:rPr lang="es-MX" sz="1050" dirty="0">
                  <a:solidFill>
                    <a:schemeClr val="tx1">
                      <a:lumMod val="50000"/>
                      <a:lumOff val="50000"/>
                    </a:schemeClr>
                  </a:solidFill>
                  <a:latin typeface="Lato" pitchFamily="34" charset="0"/>
                  <a:ea typeface="Open Sans" pitchFamily="34" charset="0"/>
                  <a:cs typeface="Open Sans" pitchFamily="34" charset="0"/>
                </a:rPr>
                <a:t>Una disposición a tener en cuenta próximamente</a:t>
              </a:r>
            </a:p>
          </p:txBody>
        </p:sp>
        <p:sp>
          <p:nvSpPr>
            <p:cNvPr id="50" name="TextBox 43">
              <a:extLst>
                <a:ext uri="{FF2B5EF4-FFF2-40B4-BE49-F238E27FC236}">
                  <a16:creationId xmlns:a16="http://schemas.microsoft.com/office/drawing/2014/main" xmlns="" id="{D4063E56-FAB9-45C9-BE83-1FB8D2376813}"/>
                </a:ext>
              </a:extLst>
            </p:cNvPr>
            <p:cNvSpPr txBox="1"/>
            <p:nvPr/>
          </p:nvSpPr>
          <p:spPr>
            <a:xfrm>
              <a:off x="6780006" y="3188582"/>
              <a:ext cx="1763711" cy="430887"/>
            </a:xfrm>
            <a:prstGeom prst="rect">
              <a:avLst/>
            </a:prstGeom>
            <a:noFill/>
          </p:spPr>
          <p:txBody>
            <a:bodyPr wrap="square" lIns="0" tIns="0" rIns="0" bIns="0" rtlCol="1">
              <a:spAutoFit/>
            </a:bodyPr>
            <a:lstStyle/>
            <a:p>
              <a:pPr algn="l" rtl="0">
                <a:spcAft>
                  <a:spcPts val="1200"/>
                </a:spcAft>
              </a:pPr>
              <a:r>
                <a:rPr lang="es-MX" sz="1400" dirty="0">
                  <a:solidFill>
                    <a:schemeClr val="tx2"/>
                  </a:solidFill>
                  <a:latin typeface="Lato Black" pitchFamily="34" charset="0"/>
                  <a:ea typeface="Open Sans" pitchFamily="34" charset="0"/>
                  <a:cs typeface="Open Sans" pitchFamily="34" charset="0"/>
                </a:rPr>
                <a:t>Cancelación con aprobación del receptor</a:t>
              </a:r>
            </a:p>
          </p:txBody>
        </p:sp>
      </p:grpSp>
      <p:grpSp>
        <p:nvGrpSpPr>
          <p:cNvPr id="51" name="Group 14">
            <a:extLst>
              <a:ext uri="{FF2B5EF4-FFF2-40B4-BE49-F238E27FC236}">
                <a16:creationId xmlns:a16="http://schemas.microsoft.com/office/drawing/2014/main" xmlns="" id="{BC7FE51F-E240-4185-9AEF-43884746BDE4}"/>
              </a:ext>
            </a:extLst>
          </p:cNvPr>
          <p:cNvGrpSpPr/>
          <p:nvPr/>
        </p:nvGrpSpPr>
        <p:grpSpPr>
          <a:xfrm flipH="1" flipV="1">
            <a:off x="3168988" y="4030033"/>
            <a:ext cx="1060502" cy="347478"/>
            <a:chOff x="5030756" y="3484632"/>
            <a:chExt cx="1483767" cy="473974"/>
          </a:xfrm>
        </p:grpSpPr>
        <p:sp>
          <p:nvSpPr>
            <p:cNvPr id="52" name="Oval 67">
              <a:extLst>
                <a:ext uri="{FF2B5EF4-FFF2-40B4-BE49-F238E27FC236}">
                  <a16:creationId xmlns:a16="http://schemas.microsoft.com/office/drawing/2014/main" xmlns="" id="{7050A0AD-14D8-4F9E-9372-4FD9A84EC91A}"/>
                </a:ext>
              </a:extLst>
            </p:cNvPr>
            <p:cNvSpPr/>
            <p:nvPr/>
          </p:nvSpPr>
          <p:spPr>
            <a:xfrm>
              <a:off x="6450515" y="3484632"/>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400"/>
            </a:p>
          </p:txBody>
        </p:sp>
        <p:cxnSp>
          <p:nvCxnSpPr>
            <p:cNvPr id="53" name="Elbow Connector 68">
              <a:extLst>
                <a:ext uri="{FF2B5EF4-FFF2-40B4-BE49-F238E27FC236}">
                  <a16:creationId xmlns:a16="http://schemas.microsoft.com/office/drawing/2014/main" xmlns="" id="{24BD1312-A85D-41AC-AD30-8159164182E8}"/>
                </a:ext>
              </a:extLst>
            </p:cNvPr>
            <p:cNvCxnSpPr>
              <a:endCxn id="52" idx="2"/>
            </p:cNvCxnSpPr>
            <p:nvPr/>
          </p:nvCxnSpPr>
          <p:spPr>
            <a:xfrm flipV="1">
              <a:off x="5030756" y="3516636"/>
              <a:ext cx="1419759" cy="441970"/>
            </a:xfrm>
            <a:prstGeom prst="bentConnector3">
              <a:avLst>
                <a:gd name="adj1" fmla="val 43962"/>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4" name="Group 38">
            <a:extLst>
              <a:ext uri="{FF2B5EF4-FFF2-40B4-BE49-F238E27FC236}">
                <a16:creationId xmlns:a16="http://schemas.microsoft.com/office/drawing/2014/main" xmlns="" id="{5F3A232E-4E00-482C-B9B3-E5C6A88D1A01}"/>
              </a:ext>
            </a:extLst>
          </p:cNvPr>
          <p:cNvGrpSpPr/>
          <p:nvPr/>
        </p:nvGrpSpPr>
        <p:grpSpPr>
          <a:xfrm>
            <a:off x="6375849" y="2952133"/>
            <a:ext cx="1763711" cy="547924"/>
            <a:chOff x="6788152" y="1775491"/>
            <a:chExt cx="1763711" cy="547924"/>
          </a:xfrm>
        </p:grpSpPr>
        <p:sp>
          <p:nvSpPr>
            <p:cNvPr id="55" name="TextBox 39">
              <a:extLst>
                <a:ext uri="{FF2B5EF4-FFF2-40B4-BE49-F238E27FC236}">
                  <a16:creationId xmlns:a16="http://schemas.microsoft.com/office/drawing/2014/main" xmlns="" id="{C500F1DD-FFA9-482D-9770-044C551A5CE9}"/>
                </a:ext>
              </a:extLst>
            </p:cNvPr>
            <p:cNvSpPr txBox="1"/>
            <p:nvPr/>
          </p:nvSpPr>
          <p:spPr>
            <a:xfrm>
              <a:off x="6788152" y="2000250"/>
              <a:ext cx="1763711" cy="323165"/>
            </a:xfrm>
            <a:prstGeom prst="rect">
              <a:avLst/>
            </a:prstGeom>
            <a:noFill/>
          </p:spPr>
          <p:txBody>
            <a:bodyPr wrap="square" lIns="0" tIns="0" rIns="0" bIns="0" rtlCol="1">
              <a:spAutoFit/>
            </a:bodyPr>
            <a:lstStyle/>
            <a:p>
              <a:pPr algn="l" rtl="0">
                <a:spcAft>
                  <a:spcPts val="1200"/>
                </a:spcAft>
              </a:pPr>
              <a:r>
                <a:rPr lang="es-MX" sz="1050" dirty="0">
                  <a:solidFill>
                    <a:schemeClr val="tx1">
                      <a:lumMod val="50000"/>
                      <a:lumOff val="50000"/>
                    </a:schemeClr>
                  </a:solidFill>
                  <a:latin typeface="Lato" pitchFamily="34" charset="0"/>
                  <a:ea typeface="Open Sans" pitchFamily="34" charset="0"/>
                  <a:cs typeface="Open Sans" pitchFamily="34" charset="0"/>
                </a:rPr>
                <a:t>Indicar la relación existente entre </a:t>
              </a:r>
              <a:r>
                <a:rPr lang="es-MX" sz="1050" dirty="0" err="1">
                  <a:solidFill>
                    <a:schemeClr val="tx1">
                      <a:lumMod val="50000"/>
                      <a:lumOff val="50000"/>
                    </a:schemeClr>
                  </a:solidFill>
                  <a:latin typeface="Lato" pitchFamily="34" charset="0"/>
                  <a:ea typeface="Open Sans" pitchFamily="34" charset="0"/>
                  <a:cs typeface="Open Sans" pitchFamily="34" charset="0"/>
                </a:rPr>
                <a:t>CFDIs</a:t>
              </a:r>
              <a:endParaRPr lang="es-MX" sz="1050" dirty="0">
                <a:solidFill>
                  <a:schemeClr val="tx1">
                    <a:lumMod val="50000"/>
                    <a:lumOff val="50000"/>
                  </a:schemeClr>
                </a:solidFill>
                <a:latin typeface="Lato" pitchFamily="34" charset="0"/>
                <a:ea typeface="Open Sans" pitchFamily="34" charset="0"/>
                <a:cs typeface="Open Sans" pitchFamily="34" charset="0"/>
              </a:endParaRPr>
            </a:p>
          </p:txBody>
        </p:sp>
        <p:sp>
          <p:nvSpPr>
            <p:cNvPr id="58" name="TextBox 40">
              <a:extLst>
                <a:ext uri="{FF2B5EF4-FFF2-40B4-BE49-F238E27FC236}">
                  <a16:creationId xmlns:a16="http://schemas.microsoft.com/office/drawing/2014/main" xmlns="" id="{DB5937DC-1D9C-452F-B704-12187337CDED}"/>
                </a:ext>
              </a:extLst>
            </p:cNvPr>
            <p:cNvSpPr txBox="1"/>
            <p:nvPr/>
          </p:nvSpPr>
          <p:spPr>
            <a:xfrm>
              <a:off x="6788152" y="1775491"/>
              <a:ext cx="1763711" cy="215444"/>
            </a:xfrm>
            <a:prstGeom prst="rect">
              <a:avLst/>
            </a:prstGeom>
            <a:noFill/>
          </p:spPr>
          <p:txBody>
            <a:bodyPr wrap="square" lIns="0" tIns="0" rIns="0" bIns="0" rtlCol="1">
              <a:spAutoFit/>
            </a:bodyPr>
            <a:lstStyle/>
            <a:p>
              <a:pPr algn="l" rtl="0">
                <a:spcAft>
                  <a:spcPts val="1200"/>
                </a:spcAft>
              </a:pPr>
              <a:r>
                <a:rPr lang="es-MX" sz="1400" dirty="0">
                  <a:solidFill>
                    <a:schemeClr val="tx2"/>
                  </a:solidFill>
                  <a:latin typeface="Lato Black" pitchFamily="34" charset="0"/>
                  <a:ea typeface="Open Sans" pitchFamily="34" charset="0"/>
                  <a:cs typeface="Open Sans" pitchFamily="34" charset="0"/>
                </a:rPr>
                <a:t>Tipo de Relación CFDI</a:t>
              </a:r>
            </a:p>
          </p:txBody>
        </p:sp>
      </p:grpSp>
      <p:grpSp>
        <p:nvGrpSpPr>
          <p:cNvPr id="59" name="Group 15">
            <a:extLst>
              <a:ext uri="{FF2B5EF4-FFF2-40B4-BE49-F238E27FC236}">
                <a16:creationId xmlns:a16="http://schemas.microsoft.com/office/drawing/2014/main" xmlns="" id="{CDCE229B-3BC4-4DF2-89B1-38D383194AB8}"/>
              </a:ext>
            </a:extLst>
          </p:cNvPr>
          <p:cNvGrpSpPr/>
          <p:nvPr/>
        </p:nvGrpSpPr>
        <p:grpSpPr>
          <a:xfrm flipV="1">
            <a:off x="4703399" y="2473948"/>
            <a:ext cx="1614723" cy="582882"/>
            <a:chOff x="5072063" y="1852612"/>
            <a:chExt cx="1442460" cy="857251"/>
          </a:xfrm>
        </p:grpSpPr>
        <p:sp>
          <p:nvSpPr>
            <p:cNvPr id="60" name="Oval 61">
              <a:extLst>
                <a:ext uri="{FF2B5EF4-FFF2-40B4-BE49-F238E27FC236}">
                  <a16:creationId xmlns:a16="http://schemas.microsoft.com/office/drawing/2014/main" xmlns="" id="{F77D4D22-790C-40A6-B285-D9F79C8FEEE7}"/>
                </a:ext>
              </a:extLst>
            </p:cNvPr>
            <p:cNvSpPr/>
            <p:nvPr/>
          </p:nvSpPr>
          <p:spPr>
            <a:xfrm>
              <a:off x="6450515" y="1852612"/>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400"/>
            </a:p>
          </p:txBody>
        </p:sp>
        <p:cxnSp>
          <p:nvCxnSpPr>
            <p:cNvPr id="61" name="Elbow Connector 62">
              <a:extLst>
                <a:ext uri="{FF2B5EF4-FFF2-40B4-BE49-F238E27FC236}">
                  <a16:creationId xmlns:a16="http://schemas.microsoft.com/office/drawing/2014/main" xmlns="" id="{C34F259C-39D2-4B21-9432-37382ED73ED9}"/>
                </a:ext>
              </a:extLst>
            </p:cNvPr>
            <p:cNvCxnSpPr>
              <a:endCxn id="60" idx="2"/>
            </p:cNvCxnSpPr>
            <p:nvPr/>
          </p:nvCxnSpPr>
          <p:spPr>
            <a:xfrm flipV="1">
              <a:off x="5072063" y="1884616"/>
              <a:ext cx="1378452" cy="825247"/>
            </a:xfrm>
            <a:prstGeom prst="bentConnector3">
              <a:avLst>
                <a:gd name="adj1" fmla="val 41535"/>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92699296"/>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a:t>Clasificar lo facturado en CFDI 3.3</a:t>
            </a:r>
          </a:p>
        </p:txBody>
      </p:sp>
      <p:sp>
        <p:nvSpPr>
          <p:cNvPr id="3" name="Text Placeholder 2"/>
          <p:cNvSpPr>
            <a:spLocks noGrp="1"/>
          </p:cNvSpPr>
          <p:nvPr>
            <p:ph type="body" sz="quarter" idx="11"/>
          </p:nvPr>
        </p:nvSpPr>
        <p:spPr/>
        <p:txBody>
          <a:bodyPr/>
          <a:lstStyle/>
          <a:p>
            <a:r>
              <a:rPr lang="es-MX" sz="1050" dirty="0"/>
              <a:t>Proceso de categorización de lo facturado para emitir </a:t>
            </a:r>
            <a:r>
              <a:rPr lang="es-MX" sz="1050" dirty="0" err="1"/>
              <a:t>CFDIs</a:t>
            </a:r>
            <a:r>
              <a:rPr lang="es-MX" sz="1050" dirty="0"/>
              <a:t> válidos para el receptor y para el SAT</a:t>
            </a:r>
          </a:p>
        </p:txBody>
      </p:sp>
      <p:grpSp>
        <p:nvGrpSpPr>
          <p:cNvPr id="4" name="Group 3"/>
          <p:cNvGrpSpPr/>
          <p:nvPr/>
        </p:nvGrpSpPr>
        <p:grpSpPr>
          <a:xfrm>
            <a:off x="400050" y="2429590"/>
            <a:ext cx="1720873" cy="1208628"/>
            <a:chOff x="722289" y="2334704"/>
            <a:chExt cx="1459016" cy="670153"/>
          </a:xfrm>
        </p:grpSpPr>
        <p:sp>
          <p:nvSpPr>
            <p:cNvPr id="5" name="TextBox 4"/>
            <p:cNvSpPr txBox="1"/>
            <p:nvPr/>
          </p:nvSpPr>
          <p:spPr>
            <a:xfrm>
              <a:off x="722289" y="2535558"/>
              <a:ext cx="1459016" cy="469299"/>
            </a:xfrm>
            <a:prstGeom prst="rect">
              <a:avLst/>
            </a:prstGeom>
            <a:noFill/>
          </p:spPr>
          <p:txBody>
            <a:bodyPr wrap="square" lIns="0" tIns="0" rIns="0" bIns="0" rtlCol="0">
              <a:spAutoFit/>
            </a:bodyPr>
            <a:lstStyle/>
            <a:p>
              <a:pPr marL="171450" indent="-171450">
                <a:lnSpc>
                  <a:spcPts val="1200"/>
                </a:lnSpc>
                <a:spcAft>
                  <a:spcPts val="600"/>
                </a:spcAft>
                <a:buFont typeface="Arial" panose="020B0604020202020204" pitchFamily="34" charset="0"/>
                <a:buChar char="•"/>
              </a:pPr>
              <a:r>
                <a:rPr lang="es-MX" sz="1000" dirty="0">
                  <a:solidFill>
                    <a:schemeClr val="tx1">
                      <a:lumMod val="50000"/>
                      <a:lumOff val="50000"/>
                    </a:schemeClr>
                  </a:solidFill>
                  <a:latin typeface="Lato" panose="020F0502020204030203" pitchFamily="34" charset="0"/>
                </a:rPr>
                <a:t>Localizar claves por segmento de familia de productos</a:t>
              </a:r>
            </a:p>
            <a:p>
              <a:pPr marL="171450" indent="-171450">
                <a:lnSpc>
                  <a:spcPts val="1200"/>
                </a:lnSpc>
                <a:spcAft>
                  <a:spcPts val="600"/>
                </a:spcAft>
                <a:buFont typeface="Arial" panose="020B0604020202020204" pitchFamily="34" charset="0"/>
                <a:buChar char="•"/>
              </a:pPr>
              <a:r>
                <a:rPr lang="es-MX" sz="1000" dirty="0">
                  <a:solidFill>
                    <a:schemeClr val="tx1">
                      <a:lumMod val="50000"/>
                      <a:lumOff val="50000"/>
                    </a:schemeClr>
                  </a:solidFill>
                  <a:latin typeface="Lato" panose="020F0502020204030203" pitchFamily="34" charset="0"/>
                </a:rPr>
                <a:t>Validar las claves de Unidad de Peso y Medida</a:t>
              </a:r>
            </a:p>
          </p:txBody>
        </p:sp>
        <p:sp>
          <p:nvSpPr>
            <p:cNvPr id="6" name="TextBox 5"/>
            <p:cNvSpPr txBox="1"/>
            <p:nvPr/>
          </p:nvSpPr>
          <p:spPr>
            <a:xfrm>
              <a:off x="722337" y="2334704"/>
              <a:ext cx="1458940" cy="102393"/>
            </a:xfrm>
            <a:prstGeom prst="rect">
              <a:avLst/>
            </a:prstGeom>
            <a:noFill/>
          </p:spPr>
          <p:txBody>
            <a:bodyPr wrap="square" lIns="0" tIns="0" rIns="0" bIns="0" rtlCol="0">
              <a:spAutoFit/>
            </a:bodyPr>
            <a:lstStyle/>
            <a:p>
              <a:pPr algn="ctr"/>
              <a:r>
                <a:rPr lang="es-MX" sz="1200" dirty="0">
                  <a:solidFill>
                    <a:schemeClr val="tx2"/>
                  </a:solidFill>
                  <a:latin typeface="Lato Black" panose="020F0A02020204030203" pitchFamily="34" charset="0"/>
                </a:rPr>
                <a:t>Búsqueda de las claves</a:t>
              </a:r>
            </a:p>
          </p:txBody>
        </p:sp>
      </p:grpSp>
      <p:grpSp>
        <p:nvGrpSpPr>
          <p:cNvPr id="7" name="Group 6"/>
          <p:cNvGrpSpPr/>
          <p:nvPr/>
        </p:nvGrpSpPr>
        <p:grpSpPr>
          <a:xfrm>
            <a:off x="2635001" y="3871481"/>
            <a:ext cx="1759436" cy="1201128"/>
            <a:chOff x="2937916" y="3753983"/>
            <a:chExt cx="1459016" cy="1201128"/>
          </a:xfrm>
        </p:grpSpPr>
        <p:sp>
          <p:nvSpPr>
            <p:cNvPr id="8" name="TextBox 7"/>
            <p:cNvSpPr txBox="1"/>
            <p:nvPr/>
          </p:nvSpPr>
          <p:spPr>
            <a:xfrm>
              <a:off x="2937916" y="3954837"/>
              <a:ext cx="1459016" cy="1000274"/>
            </a:xfrm>
            <a:prstGeom prst="rect">
              <a:avLst/>
            </a:prstGeom>
            <a:noFill/>
          </p:spPr>
          <p:txBody>
            <a:bodyPr wrap="square" lIns="0" tIns="0" rIns="0" bIns="0" rtlCol="0">
              <a:spAutoFit/>
            </a:bodyPr>
            <a:lstStyle/>
            <a:p>
              <a:pPr marL="171450" indent="-171450">
                <a:lnSpc>
                  <a:spcPts val="1200"/>
                </a:lnSpc>
                <a:spcAft>
                  <a:spcPts val="600"/>
                </a:spcAft>
                <a:buFont typeface="Arial" panose="020B0604020202020204" pitchFamily="34" charset="0"/>
                <a:buChar char="•"/>
              </a:pPr>
              <a:r>
                <a:rPr lang="es-MX" sz="1000" dirty="0">
                  <a:solidFill>
                    <a:schemeClr val="tx1">
                      <a:lumMod val="50000"/>
                      <a:lumOff val="50000"/>
                    </a:schemeClr>
                  </a:solidFill>
                  <a:latin typeface="Lato" panose="020F0502020204030203" pitchFamily="34" charset="0"/>
                </a:rPr>
                <a:t>Planificar un método en caso de discrepancia de claves</a:t>
              </a:r>
            </a:p>
            <a:p>
              <a:pPr marL="171450" indent="-171450">
                <a:lnSpc>
                  <a:spcPts val="1200"/>
                </a:lnSpc>
                <a:spcAft>
                  <a:spcPts val="600"/>
                </a:spcAft>
                <a:buFont typeface="Arial" panose="020B0604020202020204" pitchFamily="34" charset="0"/>
                <a:buChar char="•"/>
              </a:pPr>
              <a:r>
                <a:rPr lang="es-MX" sz="1000" dirty="0">
                  <a:solidFill>
                    <a:schemeClr val="tx1">
                      <a:lumMod val="50000"/>
                      <a:lumOff val="50000"/>
                    </a:schemeClr>
                  </a:solidFill>
                  <a:latin typeface="Lato" panose="020F0502020204030203" pitchFamily="34" charset="0"/>
                </a:rPr>
                <a:t>Solicitar al SAT su postura ante cualquier duda de clasificación</a:t>
              </a:r>
            </a:p>
          </p:txBody>
        </p:sp>
        <p:sp>
          <p:nvSpPr>
            <p:cNvPr id="9" name="TextBox 8"/>
            <p:cNvSpPr txBox="1"/>
            <p:nvPr/>
          </p:nvSpPr>
          <p:spPr>
            <a:xfrm>
              <a:off x="2937964" y="3753983"/>
              <a:ext cx="1458940" cy="184666"/>
            </a:xfrm>
            <a:prstGeom prst="rect">
              <a:avLst/>
            </a:prstGeom>
            <a:noFill/>
          </p:spPr>
          <p:txBody>
            <a:bodyPr wrap="square" lIns="0" tIns="0" rIns="0" bIns="0" rtlCol="0">
              <a:spAutoFit/>
            </a:bodyPr>
            <a:lstStyle/>
            <a:p>
              <a:pPr algn="ctr"/>
              <a:r>
                <a:rPr lang="es-MX" sz="1200" dirty="0">
                  <a:solidFill>
                    <a:schemeClr val="tx2"/>
                  </a:solidFill>
                  <a:latin typeface="Lato Black" panose="020F0A02020204030203" pitchFamily="34" charset="0"/>
                </a:rPr>
                <a:t>Discrepancia</a:t>
              </a:r>
            </a:p>
          </p:txBody>
        </p:sp>
      </p:grpSp>
      <p:grpSp>
        <p:nvGrpSpPr>
          <p:cNvPr id="13" name="Group 12"/>
          <p:cNvGrpSpPr/>
          <p:nvPr/>
        </p:nvGrpSpPr>
        <p:grpSpPr>
          <a:xfrm>
            <a:off x="4272655" y="1151925"/>
            <a:ext cx="4274107" cy="757440"/>
            <a:chOff x="5135534" y="1581005"/>
            <a:chExt cx="1566767" cy="757440"/>
          </a:xfrm>
        </p:grpSpPr>
        <p:sp>
          <p:nvSpPr>
            <p:cNvPr id="11" name="TextBox 10"/>
            <p:cNvSpPr txBox="1"/>
            <p:nvPr/>
          </p:nvSpPr>
          <p:spPr>
            <a:xfrm>
              <a:off x="5243285" y="1799836"/>
              <a:ext cx="1459016" cy="538609"/>
            </a:xfrm>
            <a:prstGeom prst="rect">
              <a:avLst/>
            </a:prstGeom>
            <a:noFill/>
          </p:spPr>
          <p:txBody>
            <a:bodyPr wrap="square" lIns="0" tIns="0" rIns="0" bIns="0" rtlCol="0">
              <a:spAutoFit/>
            </a:bodyPr>
            <a:lstStyle/>
            <a:p>
              <a:pPr marL="171450" indent="-171450">
                <a:lnSpc>
                  <a:spcPts val="1200"/>
                </a:lnSpc>
                <a:spcAft>
                  <a:spcPts val="600"/>
                </a:spcAft>
                <a:buFont typeface="Arial" panose="020B0604020202020204" pitchFamily="34" charset="0"/>
                <a:buChar char="•"/>
              </a:pPr>
              <a:r>
                <a:rPr lang="es-MX" sz="1000" dirty="0">
                  <a:solidFill>
                    <a:schemeClr val="tx1">
                      <a:lumMod val="50000"/>
                      <a:lumOff val="50000"/>
                    </a:schemeClr>
                  </a:solidFill>
                  <a:latin typeface="Lato" panose="020F0502020204030203" pitchFamily="34" charset="0"/>
                </a:rPr>
                <a:t>Solicitar al Proveedor su definición de Claves</a:t>
              </a:r>
            </a:p>
            <a:p>
              <a:pPr marL="171450" indent="-171450">
                <a:lnSpc>
                  <a:spcPts val="1200"/>
                </a:lnSpc>
                <a:spcAft>
                  <a:spcPts val="600"/>
                </a:spcAft>
                <a:buFont typeface="Arial" panose="020B0604020202020204" pitchFamily="34" charset="0"/>
                <a:buChar char="•"/>
              </a:pPr>
              <a:r>
                <a:rPr lang="es-MX" sz="1000" dirty="0">
                  <a:solidFill>
                    <a:schemeClr val="tx1">
                      <a:lumMod val="50000"/>
                      <a:lumOff val="50000"/>
                    </a:schemeClr>
                  </a:solidFill>
                  <a:latin typeface="Lato" panose="020F0502020204030203" pitchFamily="34" charset="0"/>
                </a:rPr>
                <a:t>Validar con clientes la clasificación de Claves de Productos y Servicios, así como de Unidades </a:t>
              </a:r>
            </a:p>
          </p:txBody>
        </p:sp>
        <p:sp>
          <p:nvSpPr>
            <p:cNvPr id="12" name="TextBox 11"/>
            <p:cNvSpPr txBox="1"/>
            <p:nvPr/>
          </p:nvSpPr>
          <p:spPr>
            <a:xfrm>
              <a:off x="5135534" y="1581005"/>
              <a:ext cx="1458940" cy="184666"/>
            </a:xfrm>
            <a:prstGeom prst="rect">
              <a:avLst/>
            </a:prstGeom>
            <a:noFill/>
          </p:spPr>
          <p:txBody>
            <a:bodyPr wrap="square" lIns="0" tIns="0" rIns="0" bIns="0" rtlCol="0">
              <a:spAutoFit/>
            </a:bodyPr>
            <a:lstStyle/>
            <a:p>
              <a:pPr algn="ctr"/>
              <a:r>
                <a:rPr lang="es-MX" sz="1200" dirty="0">
                  <a:solidFill>
                    <a:schemeClr val="tx2"/>
                  </a:solidFill>
                  <a:latin typeface="Lato Black" panose="020F0A02020204030203" pitchFamily="34" charset="0"/>
                </a:rPr>
                <a:t>Validación en cadena</a:t>
              </a:r>
            </a:p>
          </p:txBody>
        </p:sp>
      </p:grpSp>
      <p:grpSp>
        <p:nvGrpSpPr>
          <p:cNvPr id="10" name="Group 9"/>
          <p:cNvGrpSpPr/>
          <p:nvPr/>
        </p:nvGrpSpPr>
        <p:grpSpPr>
          <a:xfrm>
            <a:off x="4741315" y="3926505"/>
            <a:ext cx="1828449" cy="1201128"/>
            <a:chOff x="4741316" y="3753983"/>
            <a:chExt cx="1459016" cy="1201128"/>
          </a:xfrm>
        </p:grpSpPr>
        <p:sp>
          <p:nvSpPr>
            <p:cNvPr id="14" name="TextBox 13"/>
            <p:cNvSpPr txBox="1"/>
            <p:nvPr/>
          </p:nvSpPr>
          <p:spPr>
            <a:xfrm>
              <a:off x="4741316" y="3954837"/>
              <a:ext cx="1459016" cy="1000274"/>
            </a:xfrm>
            <a:prstGeom prst="rect">
              <a:avLst/>
            </a:prstGeom>
            <a:noFill/>
          </p:spPr>
          <p:txBody>
            <a:bodyPr wrap="square" lIns="0" tIns="0" rIns="0" bIns="0" rtlCol="0">
              <a:spAutoFit/>
            </a:bodyPr>
            <a:lstStyle/>
            <a:p>
              <a:pPr marL="171450" indent="-171450">
                <a:lnSpc>
                  <a:spcPts val="1200"/>
                </a:lnSpc>
                <a:spcAft>
                  <a:spcPts val="600"/>
                </a:spcAft>
                <a:buFont typeface="Arial" panose="020B0604020202020204" pitchFamily="34" charset="0"/>
                <a:buChar char="•"/>
              </a:pPr>
              <a:r>
                <a:rPr lang="es-MX" sz="1000" dirty="0">
                  <a:solidFill>
                    <a:schemeClr val="tx1">
                      <a:lumMod val="50000"/>
                      <a:lumOff val="50000"/>
                    </a:schemeClr>
                  </a:solidFill>
                  <a:latin typeface="Lato" panose="020F0502020204030203" pitchFamily="34" charset="0"/>
                </a:rPr>
                <a:t>Método de clasificación nuevos productos</a:t>
              </a:r>
            </a:p>
            <a:p>
              <a:pPr marL="171450" indent="-171450">
                <a:lnSpc>
                  <a:spcPts val="1200"/>
                </a:lnSpc>
                <a:spcAft>
                  <a:spcPts val="600"/>
                </a:spcAft>
                <a:buFont typeface="Arial" panose="020B0604020202020204" pitchFamily="34" charset="0"/>
                <a:buChar char="•"/>
              </a:pPr>
              <a:r>
                <a:rPr lang="es-MX" sz="1000" dirty="0">
                  <a:solidFill>
                    <a:schemeClr val="tx1">
                      <a:lumMod val="50000"/>
                      <a:lumOff val="50000"/>
                    </a:schemeClr>
                  </a:solidFill>
                  <a:latin typeface="Lato" panose="020F0502020204030203" pitchFamily="34" charset="0"/>
                </a:rPr>
                <a:t>Designar rol interno de responsable clasificación</a:t>
              </a:r>
            </a:p>
          </p:txBody>
        </p:sp>
        <p:sp>
          <p:nvSpPr>
            <p:cNvPr id="15" name="TextBox 14"/>
            <p:cNvSpPr txBox="1"/>
            <p:nvPr/>
          </p:nvSpPr>
          <p:spPr>
            <a:xfrm>
              <a:off x="4741364" y="3753983"/>
              <a:ext cx="1458940" cy="184666"/>
            </a:xfrm>
            <a:prstGeom prst="rect">
              <a:avLst/>
            </a:prstGeom>
            <a:noFill/>
          </p:spPr>
          <p:txBody>
            <a:bodyPr wrap="square" lIns="0" tIns="0" rIns="0" bIns="0" rtlCol="0">
              <a:spAutoFit/>
            </a:bodyPr>
            <a:lstStyle/>
            <a:p>
              <a:pPr algn="ctr"/>
              <a:r>
                <a:rPr lang="es-MX" sz="1200" dirty="0">
                  <a:solidFill>
                    <a:schemeClr val="tx2"/>
                  </a:solidFill>
                  <a:latin typeface="Lato Black" panose="020F0A02020204030203" pitchFamily="34" charset="0"/>
                </a:rPr>
                <a:t>Definir </a:t>
              </a:r>
            </a:p>
          </p:txBody>
        </p:sp>
      </p:grpSp>
      <p:grpSp>
        <p:nvGrpSpPr>
          <p:cNvPr id="16" name="Group 15"/>
          <p:cNvGrpSpPr/>
          <p:nvPr/>
        </p:nvGrpSpPr>
        <p:grpSpPr>
          <a:xfrm>
            <a:off x="6794914" y="2500404"/>
            <a:ext cx="1459016" cy="1983109"/>
            <a:chOff x="6725904" y="2405517"/>
            <a:chExt cx="1459016" cy="1103060"/>
          </a:xfrm>
        </p:grpSpPr>
        <p:sp>
          <p:nvSpPr>
            <p:cNvPr id="17" name="TextBox 16"/>
            <p:cNvSpPr txBox="1"/>
            <p:nvPr/>
          </p:nvSpPr>
          <p:spPr>
            <a:xfrm>
              <a:off x="6725904" y="2662191"/>
              <a:ext cx="1459016" cy="846386"/>
            </a:xfrm>
            <a:prstGeom prst="rect">
              <a:avLst/>
            </a:prstGeom>
            <a:noFill/>
          </p:spPr>
          <p:txBody>
            <a:bodyPr wrap="square" lIns="0" tIns="0" rIns="0" bIns="0" rtlCol="0">
              <a:spAutoFit/>
            </a:bodyPr>
            <a:lstStyle/>
            <a:p>
              <a:pPr marL="171450" indent="-171450">
                <a:lnSpc>
                  <a:spcPts val="1200"/>
                </a:lnSpc>
                <a:spcAft>
                  <a:spcPts val="600"/>
                </a:spcAft>
                <a:buFont typeface="Arial" panose="020B0604020202020204" pitchFamily="34" charset="0"/>
                <a:buChar char="•"/>
              </a:pPr>
              <a:r>
                <a:rPr lang="es-MX" sz="1000" dirty="0">
                  <a:solidFill>
                    <a:schemeClr val="tx1">
                      <a:lumMod val="50000"/>
                      <a:lumOff val="50000"/>
                    </a:schemeClr>
                  </a:solidFill>
                  <a:latin typeface="Lato" panose="020F0502020204030203" pitchFamily="34" charset="0"/>
                </a:rPr>
                <a:t>Usar herramientas de gestión de XML</a:t>
              </a:r>
            </a:p>
            <a:p>
              <a:pPr marL="171450" indent="-171450">
                <a:lnSpc>
                  <a:spcPts val="1200"/>
                </a:lnSpc>
                <a:spcAft>
                  <a:spcPts val="600"/>
                </a:spcAft>
                <a:buFont typeface="Arial" panose="020B0604020202020204" pitchFamily="34" charset="0"/>
                <a:buChar char="•"/>
              </a:pPr>
              <a:r>
                <a:rPr lang="es-MX" sz="1000" dirty="0">
                  <a:solidFill>
                    <a:schemeClr val="tx1">
                      <a:lumMod val="50000"/>
                      <a:lumOff val="50000"/>
                    </a:schemeClr>
                  </a:solidFill>
                  <a:latin typeface="Lato" panose="020F0502020204030203" pitchFamily="34" charset="0"/>
                </a:rPr>
                <a:t>Aprovechar la automatización gracias al XML</a:t>
              </a:r>
            </a:p>
          </p:txBody>
        </p:sp>
        <p:sp>
          <p:nvSpPr>
            <p:cNvPr id="18" name="TextBox 17"/>
            <p:cNvSpPr txBox="1"/>
            <p:nvPr/>
          </p:nvSpPr>
          <p:spPr>
            <a:xfrm>
              <a:off x="6725942" y="2405517"/>
              <a:ext cx="1458940" cy="369332"/>
            </a:xfrm>
            <a:prstGeom prst="rect">
              <a:avLst/>
            </a:prstGeom>
            <a:noFill/>
          </p:spPr>
          <p:txBody>
            <a:bodyPr wrap="square" lIns="0" tIns="0" rIns="0" bIns="0" rtlCol="0">
              <a:spAutoFit/>
            </a:bodyPr>
            <a:lstStyle/>
            <a:p>
              <a:pPr algn="ctr"/>
              <a:r>
                <a:rPr lang="es-MX" sz="1200" dirty="0">
                  <a:solidFill>
                    <a:schemeClr val="tx2"/>
                  </a:solidFill>
                  <a:latin typeface="Lato Black" panose="020F0A02020204030203" pitchFamily="34" charset="0"/>
                </a:rPr>
                <a:t>Aprovechando los XML</a:t>
              </a:r>
            </a:p>
          </p:txBody>
        </p:sp>
      </p:grpSp>
      <p:grpSp>
        <p:nvGrpSpPr>
          <p:cNvPr id="19" name="Group 18"/>
          <p:cNvGrpSpPr/>
          <p:nvPr/>
        </p:nvGrpSpPr>
        <p:grpSpPr>
          <a:xfrm>
            <a:off x="2367863" y="1855557"/>
            <a:ext cx="4125242" cy="1851968"/>
            <a:chOff x="2367863" y="1760671"/>
            <a:chExt cx="4125242" cy="1851968"/>
          </a:xfrm>
        </p:grpSpPr>
        <p:grpSp>
          <p:nvGrpSpPr>
            <p:cNvPr id="20" name="Group 19"/>
            <p:cNvGrpSpPr/>
            <p:nvPr/>
          </p:nvGrpSpPr>
          <p:grpSpPr>
            <a:xfrm>
              <a:off x="2367863" y="1760671"/>
              <a:ext cx="4125242" cy="1851968"/>
              <a:chOff x="2208176" y="1810143"/>
              <a:chExt cx="4444616" cy="1995346"/>
            </a:xfrm>
          </p:grpSpPr>
          <p:sp>
            <p:nvSpPr>
              <p:cNvPr id="37" name="Freeform 5"/>
              <p:cNvSpPr>
                <a:spLocks/>
              </p:cNvSpPr>
              <p:nvPr/>
            </p:nvSpPr>
            <p:spPr bwMode="auto">
              <a:xfrm>
                <a:off x="3817787" y="1810143"/>
                <a:ext cx="572308" cy="636301"/>
              </a:xfrm>
              <a:custGeom>
                <a:avLst/>
                <a:gdLst>
                  <a:gd name="T0" fmla="*/ 1724 w 2505"/>
                  <a:gd name="T1" fmla="*/ 18 h 2784"/>
                  <a:gd name="T2" fmla="*/ 1519 w 2505"/>
                  <a:gd name="T3" fmla="*/ 2 h 2784"/>
                  <a:gd name="T4" fmla="*/ 1307 w 2505"/>
                  <a:gd name="T5" fmla="*/ 4 h 2784"/>
                  <a:gd name="T6" fmla="*/ 1140 w 2505"/>
                  <a:gd name="T7" fmla="*/ 18 h 2784"/>
                  <a:gd name="T8" fmla="*/ 1027 w 2505"/>
                  <a:gd name="T9" fmla="*/ 36 h 2784"/>
                  <a:gd name="T10" fmla="*/ 969 w 2505"/>
                  <a:gd name="T11" fmla="*/ 49 h 2784"/>
                  <a:gd name="T12" fmla="*/ 1097 w 2505"/>
                  <a:gd name="T13" fmla="*/ 49 h 2784"/>
                  <a:gd name="T14" fmla="*/ 1218 w 2505"/>
                  <a:gd name="T15" fmla="*/ 59 h 2784"/>
                  <a:gd name="T16" fmla="*/ 1311 w 2505"/>
                  <a:gd name="T17" fmla="*/ 76 h 2784"/>
                  <a:gd name="T18" fmla="*/ 1380 w 2505"/>
                  <a:gd name="T19" fmla="*/ 97 h 2784"/>
                  <a:gd name="T20" fmla="*/ 1472 w 2505"/>
                  <a:gd name="T21" fmla="*/ 140 h 2784"/>
                  <a:gd name="T22" fmla="*/ 1526 w 2505"/>
                  <a:gd name="T23" fmla="*/ 181 h 2784"/>
                  <a:gd name="T24" fmla="*/ 1552 w 2505"/>
                  <a:gd name="T25" fmla="*/ 217 h 2784"/>
                  <a:gd name="T26" fmla="*/ 1561 w 2505"/>
                  <a:gd name="T27" fmla="*/ 241 h 2784"/>
                  <a:gd name="T28" fmla="*/ 1561 w 2505"/>
                  <a:gd name="T29" fmla="*/ 253 h 2784"/>
                  <a:gd name="T30" fmla="*/ 1416 w 2505"/>
                  <a:gd name="T31" fmla="*/ 333 h 2784"/>
                  <a:gd name="T32" fmla="*/ 1210 w 2505"/>
                  <a:gd name="T33" fmla="*/ 468 h 2784"/>
                  <a:gd name="T34" fmla="*/ 1016 w 2505"/>
                  <a:gd name="T35" fmla="*/ 619 h 2784"/>
                  <a:gd name="T36" fmla="*/ 834 w 2505"/>
                  <a:gd name="T37" fmla="*/ 785 h 2784"/>
                  <a:gd name="T38" fmla="*/ 666 w 2505"/>
                  <a:gd name="T39" fmla="*/ 964 h 2784"/>
                  <a:gd name="T40" fmla="*/ 512 w 2505"/>
                  <a:gd name="T41" fmla="*/ 1157 h 2784"/>
                  <a:gd name="T42" fmla="*/ 375 w 2505"/>
                  <a:gd name="T43" fmla="*/ 1362 h 2784"/>
                  <a:gd name="T44" fmla="*/ 255 w 2505"/>
                  <a:gd name="T45" fmla="*/ 1578 h 2784"/>
                  <a:gd name="T46" fmla="*/ 151 w 2505"/>
                  <a:gd name="T47" fmla="*/ 1804 h 2784"/>
                  <a:gd name="T48" fmla="*/ 67 w 2505"/>
                  <a:gd name="T49" fmla="*/ 2040 h 2784"/>
                  <a:gd name="T50" fmla="*/ 0 w 2505"/>
                  <a:gd name="T51" fmla="*/ 2285 h 2784"/>
                  <a:gd name="T52" fmla="*/ 229 w 2505"/>
                  <a:gd name="T53" fmla="*/ 2724 h 2784"/>
                  <a:gd name="T54" fmla="*/ 250 w 2505"/>
                  <a:gd name="T55" fmla="*/ 2546 h 2784"/>
                  <a:gd name="T56" fmla="*/ 281 w 2505"/>
                  <a:gd name="T57" fmla="*/ 2371 h 2784"/>
                  <a:gd name="T58" fmla="*/ 323 w 2505"/>
                  <a:gd name="T59" fmla="*/ 2201 h 2784"/>
                  <a:gd name="T60" fmla="*/ 376 w 2505"/>
                  <a:gd name="T61" fmla="*/ 2035 h 2784"/>
                  <a:gd name="T62" fmla="*/ 439 w 2505"/>
                  <a:gd name="T63" fmla="*/ 1874 h 2784"/>
                  <a:gd name="T64" fmla="*/ 512 w 2505"/>
                  <a:gd name="T65" fmla="*/ 1718 h 2784"/>
                  <a:gd name="T66" fmla="*/ 594 w 2505"/>
                  <a:gd name="T67" fmla="*/ 1567 h 2784"/>
                  <a:gd name="T68" fmla="*/ 684 w 2505"/>
                  <a:gd name="T69" fmla="*/ 1421 h 2784"/>
                  <a:gd name="T70" fmla="*/ 783 w 2505"/>
                  <a:gd name="T71" fmla="*/ 1283 h 2784"/>
                  <a:gd name="T72" fmla="*/ 891 w 2505"/>
                  <a:gd name="T73" fmla="*/ 1151 h 2784"/>
                  <a:gd name="T74" fmla="*/ 1006 w 2505"/>
                  <a:gd name="T75" fmla="*/ 1026 h 2784"/>
                  <a:gd name="T76" fmla="*/ 1128 w 2505"/>
                  <a:gd name="T77" fmla="*/ 907 h 2784"/>
                  <a:gd name="T78" fmla="*/ 1258 w 2505"/>
                  <a:gd name="T79" fmla="*/ 797 h 2784"/>
                  <a:gd name="T80" fmla="*/ 1395 w 2505"/>
                  <a:gd name="T81" fmla="*/ 695 h 2784"/>
                  <a:gd name="T82" fmla="*/ 1537 w 2505"/>
                  <a:gd name="T83" fmla="*/ 601 h 2784"/>
                  <a:gd name="T84" fmla="*/ 1686 w 2505"/>
                  <a:gd name="T85" fmla="*/ 516 h 2784"/>
                  <a:gd name="T86" fmla="*/ 1840 w 2505"/>
                  <a:gd name="T87" fmla="*/ 440 h 2784"/>
                  <a:gd name="T88" fmla="*/ 2000 w 2505"/>
                  <a:gd name="T89" fmla="*/ 374 h 2784"/>
                  <a:gd name="T90" fmla="*/ 2164 w 2505"/>
                  <a:gd name="T91" fmla="*/ 317 h 2784"/>
                  <a:gd name="T92" fmla="*/ 2333 w 2505"/>
                  <a:gd name="T93" fmla="*/ 271 h 2784"/>
                  <a:gd name="T94" fmla="*/ 2505 w 2505"/>
                  <a:gd name="T95" fmla="*/ 235 h 2784"/>
                  <a:gd name="T96" fmla="*/ 2450 w 2505"/>
                  <a:gd name="T97" fmla="*/ 209 h 2784"/>
                  <a:gd name="T98" fmla="*/ 2294 w 2505"/>
                  <a:gd name="T99" fmla="*/ 149 h 2784"/>
                  <a:gd name="T100" fmla="*/ 2125 w 2505"/>
                  <a:gd name="T101" fmla="*/ 96 h 2784"/>
                  <a:gd name="T102" fmla="*/ 1919 w 2505"/>
                  <a:gd name="T103" fmla="*/ 47 h 2784"/>
                  <a:gd name="T104" fmla="*/ 1768 w 2505"/>
                  <a:gd name="T105" fmla="*/ 23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5" h="2784">
                    <a:moveTo>
                      <a:pt x="1768" y="23"/>
                    </a:moveTo>
                    <a:lnTo>
                      <a:pt x="1768" y="23"/>
                    </a:lnTo>
                    <a:lnTo>
                      <a:pt x="1724" y="18"/>
                    </a:lnTo>
                    <a:lnTo>
                      <a:pt x="1682" y="13"/>
                    </a:lnTo>
                    <a:lnTo>
                      <a:pt x="1598" y="7"/>
                    </a:lnTo>
                    <a:lnTo>
                      <a:pt x="1519" y="2"/>
                    </a:lnTo>
                    <a:lnTo>
                      <a:pt x="1445" y="0"/>
                    </a:lnTo>
                    <a:lnTo>
                      <a:pt x="1373" y="2"/>
                    </a:lnTo>
                    <a:lnTo>
                      <a:pt x="1307" y="4"/>
                    </a:lnTo>
                    <a:lnTo>
                      <a:pt x="1247" y="8"/>
                    </a:lnTo>
                    <a:lnTo>
                      <a:pt x="1191" y="13"/>
                    </a:lnTo>
                    <a:lnTo>
                      <a:pt x="1140" y="18"/>
                    </a:lnTo>
                    <a:lnTo>
                      <a:pt x="1097" y="24"/>
                    </a:lnTo>
                    <a:lnTo>
                      <a:pt x="1059" y="30"/>
                    </a:lnTo>
                    <a:lnTo>
                      <a:pt x="1027" y="36"/>
                    </a:lnTo>
                    <a:lnTo>
                      <a:pt x="983" y="45"/>
                    </a:lnTo>
                    <a:lnTo>
                      <a:pt x="969" y="49"/>
                    </a:lnTo>
                    <a:lnTo>
                      <a:pt x="969" y="49"/>
                    </a:lnTo>
                    <a:lnTo>
                      <a:pt x="1004" y="47"/>
                    </a:lnTo>
                    <a:lnTo>
                      <a:pt x="1045" y="47"/>
                    </a:lnTo>
                    <a:lnTo>
                      <a:pt x="1097" y="49"/>
                    </a:lnTo>
                    <a:lnTo>
                      <a:pt x="1155" y="52"/>
                    </a:lnTo>
                    <a:lnTo>
                      <a:pt x="1186" y="55"/>
                    </a:lnTo>
                    <a:lnTo>
                      <a:pt x="1218" y="59"/>
                    </a:lnTo>
                    <a:lnTo>
                      <a:pt x="1249" y="63"/>
                    </a:lnTo>
                    <a:lnTo>
                      <a:pt x="1280" y="68"/>
                    </a:lnTo>
                    <a:lnTo>
                      <a:pt x="1311" y="76"/>
                    </a:lnTo>
                    <a:lnTo>
                      <a:pt x="1341" y="83"/>
                    </a:lnTo>
                    <a:lnTo>
                      <a:pt x="1341" y="83"/>
                    </a:lnTo>
                    <a:lnTo>
                      <a:pt x="1380" y="97"/>
                    </a:lnTo>
                    <a:lnTo>
                      <a:pt x="1416" y="112"/>
                    </a:lnTo>
                    <a:lnTo>
                      <a:pt x="1446" y="125"/>
                    </a:lnTo>
                    <a:lnTo>
                      <a:pt x="1472" y="140"/>
                    </a:lnTo>
                    <a:lnTo>
                      <a:pt x="1494" y="154"/>
                    </a:lnTo>
                    <a:lnTo>
                      <a:pt x="1511" y="167"/>
                    </a:lnTo>
                    <a:lnTo>
                      <a:pt x="1526" y="181"/>
                    </a:lnTo>
                    <a:lnTo>
                      <a:pt x="1537" y="193"/>
                    </a:lnTo>
                    <a:lnTo>
                      <a:pt x="1546" y="206"/>
                    </a:lnTo>
                    <a:lnTo>
                      <a:pt x="1552" y="217"/>
                    </a:lnTo>
                    <a:lnTo>
                      <a:pt x="1557" y="227"/>
                    </a:lnTo>
                    <a:lnTo>
                      <a:pt x="1560" y="235"/>
                    </a:lnTo>
                    <a:lnTo>
                      <a:pt x="1561" y="241"/>
                    </a:lnTo>
                    <a:lnTo>
                      <a:pt x="1562" y="248"/>
                    </a:lnTo>
                    <a:lnTo>
                      <a:pt x="1561" y="251"/>
                    </a:lnTo>
                    <a:lnTo>
                      <a:pt x="1561" y="253"/>
                    </a:lnTo>
                    <a:lnTo>
                      <a:pt x="1561" y="253"/>
                    </a:lnTo>
                    <a:lnTo>
                      <a:pt x="1488" y="292"/>
                    </a:lnTo>
                    <a:lnTo>
                      <a:pt x="1416" y="333"/>
                    </a:lnTo>
                    <a:lnTo>
                      <a:pt x="1347" y="376"/>
                    </a:lnTo>
                    <a:lnTo>
                      <a:pt x="1278" y="422"/>
                    </a:lnTo>
                    <a:lnTo>
                      <a:pt x="1210" y="468"/>
                    </a:lnTo>
                    <a:lnTo>
                      <a:pt x="1144" y="517"/>
                    </a:lnTo>
                    <a:lnTo>
                      <a:pt x="1079" y="566"/>
                    </a:lnTo>
                    <a:lnTo>
                      <a:pt x="1016" y="619"/>
                    </a:lnTo>
                    <a:lnTo>
                      <a:pt x="954" y="673"/>
                    </a:lnTo>
                    <a:lnTo>
                      <a:pt x="893" y="728"/>
                    </a:lnTo>
                    <a:lnTo>
                      <a:pt x="834" y="785"/>
                    </a:lnTo>
                    <a:lnTo>
                      <a:pt x="776" y="843"/>
                    </a:lnTo>
                    <a:lnTo>
                      <a:pt x="720" y="902"/>
                    </a:lnTo>
                    <a:lnTo>
                      <a:pt x="666" y="964"/>
                    </a:lnTo>
                    <a:lnTo>
                      <a:pt x="614" y="1027"/>
                    </a:lnTo>
                    <a:lnTo>
                      <a:pt x="562" y="1091"/>
                    </a:lnTo>
                    <a:lnTo>
                      <a:pt x="512" y="1157"/>
                    </a:lnTo>
                    <a:lnTo>
                      <a:pt x="465" y="1224"/>
                    </a:lnTo>
                    <a:lnTo>
                      <a:pt x="420" y="1293"/>
                    </a:lnTo>
                    <a:lnTo>
                      <a:pt x="375" y="1362"/>
                    </a:lnTo>
                    <a:lnTo>
                      <a:pt x="333" y="1432"/>
                    </a:lnTo>
                    <a:lnTo>
                      <a:pt x="293" y="1505"/>
                    </a:lnTo>
                    <a:lnTo>
                      <a:pt x="255" y="1578"/>
                    </a:lnTo>
                    <a:lnTo>
                      <a:pt x="218" y="1652"/>
                    </a:lnTo>
                    <a:lnTo>
                      <a:pt x="183" y="1728"/>
                    </a:lnTo>
                    <a:lnTo>
                      <a:pt x="151" y="1804"/>
                    </a:lnTo>
                    <a:lnTo>
                      <a:pt x="122" y="1882"/>
                    </a:lnTo>
                    <a:lnTo>
                      <a:pt x="93" y="1961"/>
                    </a:lnTo>
                    <a:lnTo>
                      <a:pt x="67" y="2040"/>
                    </a:lnTo>
                    <a:lnTo>
                      <a:pt x="43" y="2122"/>
                    </a:lnTo>
                    <a:lnTo>
                      <a:pt x="20" y="2203"/>
                    </a:lnTo>
                    <a:lnTo>
                      <a:pt x="0" y="2285"/>
                    </a:lnTo>
                    <a:lnTo>
                      <a:pt x="224" y="2784"/>
                    </a:lnTo>
                    <a:lnTo>
                      <a:pt x="224" y="2784"/>
                    </a:lnTo>
                    <a:lnTo>
                      <a:pt x="229" y="2724"/>
                    </a:lnTo>
                    <a:lnTo>
                      <a:pt x="234" y="2664"/>
                    </a:lnTo>
                    <a:lnTo>
                      <a:pt x="242" y="2605"/>
                    </a:lnTo>
                    <a:lnTo>
                      <a:pt x="250" y="2546"/>
                    </a:lnTo>
                    <a:lnTo>
                      <a:pt x="259" y="2488"/>
                    </a:lnTo>
                    <a:lnTo>
                      <a:pt x="270" y="2430"/>
                    </a:lnTo>
                    <a:lnTo>
                      <a:pt x="281" y="2371"/>
                    </a:lnTo>
                    <a:lnTo>
                      <a:pt x="295" y="2315"/>
                    </a:lnTo>
                    <a:lnTo>
                      <a:pt x="308" y="2258"/>
                    </a:lnTo>
                    <a:lnTo>
                      <a:pt x="323" y="2201"/>
                    </a:lnTo>
                    <a:lnTo>
                      <a:pt x="340" y="2145"/>
                    </a:lnTo>
                    <a:lnTo>
                      <a:pt x="358" y="2090"/>
                    </a:lnTo>
                    <a:lnTo>
                      <a:pt x="376" y="2035"/>
                    </a:lnTo>
                    <a:lnTo>
                      <a:pt x="396" y="1981"/>
                    </a:lnTo>
                    <a:lnTo>
                      <a:pt x="417" y="1927"/>
                    </a:lnTo>
                    <a:lnTo>
                      <a:pt x="439" y="1874"/>
                    </a:lnTo>
                    <a:lnTo>
                      <a:pt x="463" y="1820"/>
                    </a:lnTo>
                    <a:lnTo>
                      <a:pt x="486" y="1769"/>
                    </a:lnTo>
                    <a:lnTo>
                      <a:pt x="512" y="1718"/>
                    </a:lnTo>
                    <a:lnTo>
                      <a:pt x="538" y="1666"/>
                    </a:lnTo>
                    <a:lnTo>
                      <a:pt x="565" y="1617"/>
                    </a:lnTo>
                    <a:lnTo>
                      <a:pt x="594" y="1567"/>
                    </a:lnTo>
                    <a:lnTo>
                      <a:pt x="622" y="1518"/>
                    </a:lnTo>
                    <a:lnTo>
                      <a:pt x="653" y="1470"/>
                    </a:lnTo>
                    <a:lnTo>
                      <a:pt x="684" y="1421"/>
                    </a:lnTo>
                    <a:lnTo>
                      <a:pt x="716" y="1374"/>
                    </a:lnTo>
                    <a:lnTo>
                      <a:pt x="750" y="1329"/>
                    </a:lnTo>
                    <a:lnTo>
                      <a:pt x="783" y="1283"/>
                    </a:lnTo>
                    <a:lnTo>
                      <a:pt x="818" y="1238"/>
                    </a:lnTo>
                    <a:lnTo>
                      <a:pt x="854" y="1194"/>
                    </a:lnTo>
                    <a:lnTo>
                      <a:pt x="891" y="1151"/>
                    </a:lnTo>
                    <a:lnTo>
                      <a:pt x="928" y="1109"/>
                    </a:lnTo>
                    <a:lnTo>
                      <a:pt x="966" y="1067"/>
                    </a:lnTo>
                    <a:lnTo>
                      <a:pt x="1006" y="1026"/>
                    </a:lnTo>
                    <a:lnTo>
                      <a:pt x="1046" y="985"/>
                    </a:lnTo>
                    <a:lnTo>
                      <a:pt x="1087" y="946"/>
                    </a:lnTo>
                    <a:lnTo>
                      <a:pt x="1128" y="907"/>
                    </a:lnTo>
                    <a:lnTo>
                      <a:pt x="1171" y="870"/>
                    </a:lnTo>
                    <a:lnTo>
                      <a:pt x="1215" y="833"/>
                    </a:lnTo>
                    <a:lnTo>
                      <a:pt x="1258" y="797"/>
                    </a:lnTo>
                    <a:lnTo>
                      <a:pt x="1302" y="763"/>
                    </a:lnTo>
                    <a:lnTo>
                      <a:pt x="1348" y="728"/>
                    </a:lnTo>
                    <a:lnTo>
                      <a:pt x="1395" y="695"/>
                    </a:lnTo>
                    <a:lnTo>
                      <a:pt x="1441" y="663"/>
                    </a:lnTo>
                    <a:lnTo>
                      <a:pt x="1489" y="632"/>
                    </a:lnTo>
                    <a:lnTo>
                      <a:pt x="1537" y="601"/>
                    </a:lnTo>
                    <a:lnTo>
                      <a:pt x="1587" y="571"/>
                    </a:lnTo>
                    <a:lnTo>
                      <a:pt x="1636" y="544"/>
                    </a:lnTo>
                    <a:lnTo>
                      <a:pt x="1686" y="516"/>
                    </a:lnTo>
                    <a:lnTo>
                      <a:pt x="1736" y="490"/>
                    </a:lnTo>
                    <a:lnTo>
                      <a:pt x="1788" y="465"/>
                    </a:lnTo>
                    <a:lnTo>
                      <a:pt x="1840" y="440"/>
                    </a:lnTo>
                    <a:lnTo>
                      <a:pt x="1893" y="417"/>
                    </a:lnTo>
                    <a:lnTo>
                      <a:pt x="1947" y="395"/>
                    </a:lnTo>
                    <a:lnTo>
                      <a:pt x="2000" y="374"/>
                    </a:lnTo>
                    <a:lnTo>
                      <a:pt x="2054" y="354"/>
                    </a:lnTo>
                    <a:lnTo>
                      <a:pt x="2108" y="335"/>
                    </a:lnTo>
                    <a:lnTo>
                      <a:pt x="2164" y="317"/>
                    </a:lnTo>
                    <a:lnTo>
                      <a:pt x="2220" y="301"/>
                    </a:lnTo>
                    <a:lnTo>
                      <a:pt x="2277" y="285"/>
                    </a:lnTo>
                    <a:lnTo>
                      <a:pt x="2333" y="271"/>
                    </a:lnTo>
                    <a:lnTo>
                      <a:pt x="2390" y="257"/>
                    </a:lnTo>
                    <a:lnTo>
                      <a:pt x="2447" y="245"/>
                    </a:lnTo>
                    <a:lnTo>
                      <a:pt x="2505" y="235"/>
                    </a:lnTo>
                    <a:lnTo>
                      <a:pt x="2505" y="235"/>
                    </a:lnTo>
                    <a:lnTo>
                      <a:pt x="2492" y="228"/>
                    </a:lnTo>
                    <a:lnTo>
                      <a:pt x="2450" y="209"/>
                    </a:lnTo>
                    <a:lnTo>
                      <a:pt x="2383" y="182"/>
                    </a:lnTo>
                    <a:lnTo>
                      <a:pt x="2341" y="166"/>
                    </a:lnTo>
                    <a:lnTo>
                      <a:pt x="2294" y="149"/>
                    </a:lnTo>
                    <a:lnTo>
                      <a:pt x="2242" y="131"/>
                    </a:lnTo>
                    <a:lnTo>
                      <a:pt x="2185" y="114"/>
                    </a:lnTo>
                    <a:lnTo>
                      <a:pt x="2125" y="96"/>
                    </a:lnTo>
                    <a:lnTo>
                      <a:pt x="2059" y="78"/>
                    </a:lnTo>
                    <a:lnTo>
                      <a:pt x="1991" y="62"/>
                    </a:lnTo>
                    <a:lnTo>
                      <a:pt x="1919" y="47"/>
                    </a:lnTo>
                    <a:lnTo>
                      <a:pt x="1845" y="34"/>
                    </a:lnTo>
                    <a:lnTo>
                      <a:pt x="1768" y="23"/>
                    </a:lnTo>
                    <a:lnTo>
                      <a:pt x="1768" y="23"/>
                    </a:lnTo>
                    <a:close/>
                  </a:path>
                </a:pathLst>
              </a:custGeom>
              <a:solidFill>
                <a:schemeClr val="bg1">
                  <a:lumMod val="85000"/>
                </a:schemeClr>
              </a:solidFill>
              <a:ln w="1588">
                <a:noFill/>
                <a:prstDash val="solid"/>
                <a:round/>
                <a:headEnd/>
                <a:tailEnd/>
              </a:ln>
            </p:spPr>
            <p:txBody>
              <a:bodyPr vert="horz" wrap="square" lIns="91440" tIns="45720" rIns="91440" bIns="45720" numCol="1" anchor="t" anchorCtr="0" compatLnSpc="1">
                <a:prstTxWarp prst="textNoShape">
                  <a:avLst/>
                </a:prstTxWarp>
              </a:bodyPr>
              <a:lstStyle/>
              <a:p>
                <a:endParaRPr lang="es-MX"/>
              </a:p>
            </p:txBody>
          </p:sp>
          <p:grpSp>
            <p:nvGrpSpPr>
              <p:cNvPr id="38" name="Group 37"/>
              <p:cNvGrpSpPr/>
              <p:nvPr/>
            </p:nvGrpSpPr>
            <p:grpSpPr>
              <a:xfrm>
                <a:off x="2289022" y="2249470"/>
                <a:ext cx="959786" cy="957555"/>
                <a:chOff x="3366319" y="2012677"/>
                <a:chExt cx="959786" cy="957555"/>
              </a:xfrm>
            </p:grpSpPr>
            <p:sp>
              <p:nvSpPr>
                <p:cNvPr id="54" name="Freeform 8"/>
                <p:cNvSpPr>
                  <a:spLocks noEditPoints="1"/>
                </p:cNvSpPr>
                <p:nvPr/>
              </p:nvSpPr>
              <p:spPr bwMode="auto">
                <a:xfrm>
                  <a:off x="3366319" y="2012677"/>
                  <a:ext cx="959786" cy="957555"/>
                </a:xfrm>
                <a:custGeom>
                  <a:avLst/>
                  <a:gdLst>
                    <a:gd name="T0" fmla="*/ 1487 w 1607"/>
                    <a:gd name="T1" fmla="*/ 924 h 1599"/>
                    <a:gd name="T2" fmla="*/ 1604 w 1607"/>
                    <a:gd name="T3" fmla="*/ 865 h 1599"/>
                    <a:gd name="T4" fmla="*/ 1495 w 1607"/>
                    <a:gd name="T5" fmla="*/ 724 h 1599"/>
                    <a:gd name="T6" fmla="*/ 1578 w 1607"/>
                    <a:gd name="T7" fmla="*/ 587 h 1599"/>
                    <a:gd name="T8" fmla="*/ 1427 w 1607"/>
                    <a:gd name="T9" fmla="*/ 492 h 1599"/>
                    <a:gd name="T10" fmla="*/ 1459 w 1607"/>
                    <a:gd name="T11" fmla="*/ 335 h 1599"/>
                    <a:gd name="T12" fmla="*/ 1284 w 1607"/>
                    <a:gd name="T13" fmla="*/ 297 h 1599"/>
                    <a:gd name="T14" fmla="*/ 1260 w 1607"/>
                    <a:gd name="T15" fmla="*/ 139 h 1599"/>
                    <a:gd name="T16" fmla="*/ 1084 w 1607"/>
                    <a:gd name="T17" fmla="*/ 163 h 1599"/>
                    <a:gd name="T18" fmla="*/ 1007 w 1607"/>
                    <a:gd name="T19" fmla="*/ 23 h 1599"/>
                    <a:gd name="T20" fmla="*/ 886 w 1607"/>
                    <a:gd name="T21" fmla="*/ 1 h 1599"/>
                    <a:gd name="T22" fmla="*/ 765 w 1607"/>
                    <a:gd name="T23" fmla="*/ 105 h 1599"/>
                    <a:gd name="T24" fmla="*/ 608 w 1607"/>
                    <a:gd name="T25" fmla="*/ 20 h 1599"/>
                    <a:gd name="T26" fmla="*/ 530 w 1607"/>
                    <a:gd name="T27" fmla="*/ 160 h 1599"/>
                    <a:gd name="T28" fmla="*/ 353 w 1607"/>
                    <a:gd name="T29" fmla="*/ 134 h 1599"/>
                    <a:gd name="T30" fmla="*/ 328 w 1607"/>
                    <a:gd name="T31" fmla="*/ 292 h 1599"/>
                    <a:gd name="T32" fmla="*/ 153 w 1607"/>
                    <a:gd name="T33" fmla="*/ 328 h 1599"/>
                    <a:gd name="T34" fmla="*/ 183 w 1607"/>
                    <a:gd name="T35" fmla="*/ 486 h 1599"/>
                    <a:gd name="T36" fmla="*/ 31 w 1607"/>
                    <a:gd name="T37" fmla="*/ 579 h 1599"/>
                    <a:gd name="T38" fmla="*/ 119 w 1607"/>
                    <a:gd name="T39" fmla="*/ 675 h 1599"/>
                    <a:gd name="T40" fmla="*/ 3 w 1607"/>
                    <a:gd name="T41" fmla="*/ 734 h 1599"/>
                    <a:gd name="T42" fmla="*/ 112 w 1607"/>
                    <a:gd name="T43" fmla="*/ 875 h 1599"/>
                    <a:gd name="T44" fmla="*/ 29 w 1607"/>
                    <a:gd name="T45" fmla="*/ 1011 h 1599"/>
                    <a:gd name="T46" fmla="*/ 180 w 1607"/>
                    <a:gd name="T47" fmla="*/ 1107 h 1599"/>
                    <a:gd name="T48" fmla="*/ 148 w 1607"/>
                    <a:gd name="T49" fmla="*/ 1263 h 1599"/>
                    <a:gd name="T50" fmla="*/ 322 w 1607"/>
                    <a:gd name="T51" fmla="*/ 1301 h 1599"/>
                    <a:gd name="T52" fmla="*/ 346 w 1607"/>
                    <a:gd name="T53" fmla="*/ 1460 h 1599"/>
                    <a:gd name="T54" fmla="*/ 523 w 1607"/>
                    <a:gd name="T55" fmla="*/ 1436 h 1599"/>
                    <a:gd name="T56" fmla="*/ 600 w 1607"/>
                    <a:gd name="T57" fmla="*/ 1576 h 1599"/>
                    <a:gd name="T58" fmla="*/ 721 w 1607"/>
                    <a:gd name="T59" fmla="*/ 1598 h 1599"/>
                    <a:gd name="T60" fmla="*/ 842 w 1607"/>
                    <a:gd name="T61" fmla="*/ 1494 h 1599"/>
                    <a:gd name="T62" fmla="*/ 999 w 1607"/>
                    <a:gd name="T63" fmla="*/ 1578 h 1599"/>
                    <a:gd name="T64" fmla="*/ 1077 w 1607"/>
                    <a:gd name="T65" fmla="*/ 1439 h 1599"/>
                    <a:gd name="T66" fmla="*/ 1253 w 1607"/>
                    <a:gd name="T67" fmla="*/ 1464 h 1599"/>
                    <a:gd name="T68" fmla="*/ 1279 w 1607"/>
                    <a:gd name="T69" fmla="*/ 1306 h 1599"/>
                    <a:gd name="T70" fmla="*/ 1454 w 1607"/>
                    <a:gd name="T71" fmla="*/ 1270 h 1599"/>
                    <a:gd name="T72" fmla="*/ 1424 w 1607"/>
                    <a:gd name="T73" fmla="*/ 1113 h 1599"/>
                    <a:gd name="T74" fmla="*/ 1576 w 1607"/>
                    <a:gd name="T75" fmla="*/ 1019 h 1599"/>
                    <a:gd name="T76" fmla="*/ 700 w 1607"/>
                    <a:gd name="T77" fmla="*/ 1370 h 1599"/>
                    <a:gd name="T78" fmla="*/ 907 w 1607"/>
                    <a:gd name="T79" fmla="*/ 228 h 1599"/>
                    <a:gd name="T80" fmla="*/ 700 w 1607"/>
                    <a:gd name="T81" fmla="*/ 1370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7" h="1599">
                      <a:moveTo>
                        <a:pt x="1479" y="965"/>
                      </a:moveTo>
                      <a:cubicBezTo>
                        <a:pt x="1482" y="951"/>
                        <a:pt x="1485" y="937"/>
                        <a:pt x="1487" y="924"/>
                      </a:cubicBezTo>
                      <a:cubicBezTo>
                        <a:pt x="1490" y="910"/>
                        <a:pt x="1492" y="896"/>
                        <a:pt x="1494" y="882"/>
                      </a:cubicBezTo>
                      <a:cubicBezTo>
                        <a:pt x="1535" y="881"/>
                        <a:pt x="1573" y="875"/>
                        <a:pt x="1604" y="865"/>
                      </a:cubicBezTo>
                      <a:cubicBezTo>
                        <a:pt x="1607" y="824"/>
                        <a:pt x="1607" y="782"/>
                        <a:pt x="1604" y="742"/>
                      </a:cubicBezTo>
                      <a:cubicBezTo>
                        <a:pt x="1574" y="731"/>
                        <a:pt x="1536" y="725"/>
                        <a:pt x="1495" y="724"/>
                      </a:cubicBezTo>
                      <a:cubicBezTo>
                        <a:pt x="1492" y="696"/>
                        <a:pt x="1487" y="668"/>
                        <a:pt x="1481" y="641"/>
                      </a:cubicBezTo>
                      <a:cubicBezTo>
                        <a:pt x="1519" y="626"/>
                        <a:pt x="1553" y="607"/>
                        <a:pt x="1578" y="587"/>
                      </a:cubicBezTo>
                      <a:cubicBezTo>
                        <a:pt x="1567" y="547"/>
                        <a:pt x="1553" y="509"/>
                        <a:pt x="1536" y="472"/>
                      </a:cubicBezTo>
                      <a:cubicBezTo>
                        <a:pt x="1504" y="472"/>
                        <a:pt x="1466" y="479"/>
                        <a:pt x="1427" y="492"/>
                      </a:cubicBezTo>
                      <a:cubicBezTo>
                        <a:pt x="1415" y="467"/>
                        <a:pt x="1401" y="442"/>
                        <a:pt x="1385" y="419"/>
                      </a:cubicBezTo>
                      <a:cubicBezTo>
                        <a:pt x="1417" y="392"/>
                        <a:pt x="1442" y="362"/>
                        <a:pt x="1459" y="335"/>
                      </a:cubicBezTo>
                      <a:cubicBezTo>
                        <a:pt x="1435" y="302"/>
                        <a:pt x="1409" y="270"/>
                        <a:pt x="1380" y="241"/>
                      </a:cubicBezTo>
                      <a:cubicBezTo>
                        <a:pt x="1350" y="252"/>
                        <a:pt x="1317" y="271"/>
                        <a:pt x="1284" y="297"/>
                      </a:cubicBezTo>
                      <a:cubicBezTo>
                        <a:pt x="1264" y="278"/>
                        <a:pt x="1243" y="260"/>
                        <a:pt x="1220" y="243"/>
                      </a:cubicBezTo>
                      <a:cubicBezTo>
                        <a:pt x="1240" y="206"/>
                        <a:pt x="1254" y="170"/>
                        <a:pt x="1260" y="139"/>
                      </a:cubicBezTo>
                      <a:cubicBezTo>
                        <a:pt x="1227" y="116"/>
                        <a:pt x="1192" y="95"/>
                        <a:pt x="1154" y="77"/>
                      </a:cubicBezTo>
                      <a:cubicBezTo>
                        <a:pt x="1130" y="98"/>
                        <a:pt x="1105" y="127"/>
                        <a:pt x="1084" y="163"/>
                      </a:cubicBezTo>
                      <a:cubicBezTo>
                        <a:pt x="1058" y="152"/>
                        <a:pt x="1032" y="142"/>
                        <a:pt x="1005" y="134"/>
                      </a:cubicBezTo>
                      <a:cubicBezTo>
                        <a:pt x="1011" y="93"/>
                        <a:pt x="1012" y="54"/>
                        <a:pt x="1007" y="23"/>
                      </a:cubicBezTo>
                      <a:cubicBezTo>
                        <a:pt x="987" y="17"/>
                        <a:pt x="967" y="13"/>
                        <a:pt x="947" y="9"/>
                      </a:cubicBezTo>
                      <a:cubicBezTo>
                        <a:pt x="927" y="6"/>
                        <a:pt x="906" y="3"/>
                        <a:pt x="886" y="1"/>
                      </a:cubicBezTo>
                      <a:cubicBezTo>
                        <a:pt x="870" y="29"/>
                        <a:pt x="857" y="65"/>
                        <a:pt x="849" y="106"/>
                      </a:cubicBezTo>
                      <a:cubicBezTo>
                        <a:pt x="821" y="104"/>
                        <a:pt x="793" y="103"/>
                        <a:pt x="765" y="105"/>
                      </a:cubicBezTo>
                      <a:cubicBezTo>
                        <a:pt x="757" y="64"/>
                        <a:pt x="744" y="28"/>
                        <a:pt x="729" y="0"/>
                      </a:cubicBezTo>
                      <a:cubicBezTo>
                        <a:pt x="688" y="3"/>
                        <a:pt x="647" y="10"/>
                        <a:pt x="608" y="20"/>
                      </a:cubicBezTo>
                      <a:cubicBezTo>
                        <a:pt x="603" y="52"/>
                        <a:pt x="603" y="91"/>
                        <a:pt x="609" y="132"/>
                      </a:cubicBezTo>
                      <a:cubicBezTo>
                        <a:pt x="582" y="140"/>
                        <a:pt x="556" y="149"/>
                        <a:pt x="530" y="160"/>
                      </a:cubicBezTo>
                      <a:cubicBezTo>
                        <a:pt x="509" y="124"/>
                        <a:pt x="484" y="95"/>
                        <a:pt x="460" y="73"/>
                      </a:cubicBezTo>
                      <a:cubicBezTo>
                        <a:pt x="423" y="91"/>
                        <a:pt x="387" y="111"/>
                        <a:pt x="353" y="134"/>
                      </a:cubicBezTo>
                      <a:cubicBezTo>
                        <a:pt x="359" y="166"/>
                        <a:pt x="373" y="202"/>
                        <a:pt x="392" y="239"/>
                      </a:cubicBezTo>
                      <a:cubicBezTo>
                        <a:pt x="370" y="255"/>
                        <a:pt x="348" y="273"/>
                        <a:pt x="328" y="292"/>
                      </a:cubicBezTo>
                      <a:cubicBezTo>
                        <a:pt x="295" y="266"/>
                        <a:pt x="262" y="246"/>
                        <a:pt x="233" y="235"/>
                      </a:cubicBezTo>
                      <a:cubicBezTo>
                        <a:pt x="204" y="264"/>
                        <a:pt x="177" y="295"/>
                        <a:pt x="153" y="328"/>
                      </a:cubicBezTo>
                      <a:cubicBezTo>
                        <a:pt x="169" y="356"/>
                        <a:pt x="194" y="385"/>
                        <a:pt x="225" y="413"/>
                      </a:cubicBezTo>
                      <a:cubicBezTo>
                        <a:pt x="210" y="436"/>
                        <a:pt x="196" y="460"/>
                        <a:pt x="183" y="486"/>
                      </a:cubicBezTo>
                      <a:cubicBezTo>
                        <a:pt x="144" y="472"/>
                        <a:pt x="106" y="465"/>
                        <a:pt x="74" y="464"/>
                      </a:cubicBezTo>
                      <a:cubicBezTo>
                        <a:pt x="57" y="501"/>
                        <a:pt x="43" y="539"/>
                        <a:pt x="31" y="579"/>
                      </a:cubicBezTo>
                      <a:cubicBezTo>
                        <a:pt x="56" y="599"/>
                        <a:pt x="89" y="619"/>
                        <a:pt x="128" y="634"/>
                      </a:cubicBezTo>
                      <a:cubicBezTo>
                        <a:pt x="125" y="647"/>
                        <a:pt x="122" y="661"/>
                        <a:pt x="119" y="675"/>
                      </a:cubicBezTo>
                      <a:cubicBezTo>
                        <a:pt x="117" y="689"/>
                        <a:pt x="115" y="703"/>
                        <a:pt x="113" y="717"/>
                      </a:cubicBezTo>
                      <a:cubicBezTo>
                        <a:pt x="72" y="717"/>
                        <a:pt x="33" y="724"/>
                        <a:pt x="3" y="734"/>
                      </a:cubicBezTo>
                      <a:cubicBezTo>
                        <a:pt x="0" y="775"/>
                        <a:pt x="0" y="816"/>
                        <a:pt x="2" y="857"/>
                      </a:cubicBezTo>
                      <a:cubicBezTo>
                        <a:pt x="33" y="867"/>
                        <a:pt x="71" y="874"/>
                        <a:pt x="112" y="875"/>
                      </a:cubicBezTo>
                      <a:cubicBezTo>
                        <a:pt x="115" y="903"/>
                        <a:pt x="120" y="931"/>
                        <a:pt x="126" y="958"/>
                      </a:cubicBezTo>
                      <a:cubicBezTo>
                        <a:pt x="87" y="973"/>
                        <a:pt x="54" y="992"/>
                        <a:pt x="29" y="1011"/>
                      </a:cubicBezTo>
                      <a:cubicBezTo>
                        <a:pt x="40" y="1051"/>
                        <a:pt x="54" y="1090"/>
                        <a:pt x="70" y="1127"/>
                      </a:cubicBezTo>
                      <a:cubicBezTo>
                        <a:pt x="102" y="1127"/>
                        <a:pt x="140" y="1120"/>
                        <a:pt x="180" y="1107"/>
                      </a:cubicBezTo>
                      <a:cubicBezTo>
                        <a:pt x="192" y="1132"/>
                        <a:pt x="206" y="1156"/>
                        <a:pt x="221" y="1180"/>
                      </a:cubicBezTo>
                      <a:cubicBezTo>
                        <a:pt x="190" y="1207"/>
                        <a:pt x="165" y="1236"/>
                        <a:pt x="148" y="1263"/>
                      </a:cubicBezTo>
                      <a:cubicBezTo>
                        <a:pt x="172" y="1297"/>
                        <a:pt x="198" y="1329"/>
                        <a:pt x="227" y="1358"/>
                      </a:cubicBezTo>
                      <a:cubicBezTo>
                        <a:pt x="257" y="1347"/>
                        <a:pt x="290" y="1327"/>
                        <a:pt x="322" y="1301"/>
                      </a:cubicBezTo>
                      <a:cubicBezTo>
                        <a:pt x="343" y="1321"/>
                        <a:pt x="364" y="1339"/>
                        <a:pt x="387" y="1356"/>
                      </a:cubicBezTo>
                      <a:cubicBezTo>
                        <a:pt x="366" y="1392"/>
                        <a:pt x="353" y="1428"/>
                        <a:pt x="346" y="1460"/>
                      </a:cubicBezTo>
                      <a:cubicBezTo>
                        <a:pt x="380" y="1483"/>
                        <a:pt x="415" y="1504"/>
                        <a:pt x="452" y="1522"/>
                      </a:cubicBezTo>
                      <a:cubicBezTo>
                        <a:pt x="477" y="1501"/>
                        <a:pt x="502" y="1471"/>
                        <a:pt x="523" y="1436"/>
                      </a:cubicBezTo>
                      <a:cubicBezTo>
                        <a:pt x="549" y="1447"/>
                        <a:pt x="575" y="1457"/>
                        <a:pt x="602" y="1465"/>
                      </a:cubicBezTo>
                      <a:cubicBezTo>
                        <a:pt x="596" y="1506"/>
                        <a:pt x="595" y="1544"/>
                        <a:pt x="600" y="1576"/>
                      </a:cubicBezTo>
                      <a:cubicBezTo>
                        <a:pt x="620" y="1581"/>
                        <a:pt x="640" y="1586"/>
                        <a:pt x="660" y="1589"/>
                      </a:cubicBezTo>
                      <a:cubicBezTo>
                        <a:pt x="680" y="1593"/>
                        <a:pt x="701" y="1596"/>
                        <a:pt x="721" y="1598"/>
                      </a:cubicBezTo>
                      <a:cubicBezTo>
                        <a:pt x="736" y="1570"/>
                        <a:pt x="750" y="1534"/>
                        <a:pt x="758" y="1493"/>
                      </a:cubicBezTo>
                      <a:cubicBezTo>
                        <a:pt x="786" y="1495"/>
                        <a:pt x="814" y="1495"/>
                        <a:pt x="842" y="1494"/>
                      </a:cubicBezTo>
                      <a:cubicBezTo>
                        <a:pt x="850" y="1534"/>
                        <a:pt x="863" y="1571"/>
                        <a:pt x="878" y="1599"/>
                      </a:cubicBezTo>
                      <a:cubicBezTo>
                        <a:pt x="919" y="1595"/>
                        <a:pt x="959" y="1588"/>
                        <a:pt x="999" y="1578"/>
                      </a:cubicBezTo>
                      <a:cubicBezTo>
                        <a:pt x="1004" y="1547"/>
                        <a:pt x="1004" y="1508"/>
                        <a:pt x="998" y="1467"/>
                      </a:cubicBezTo>
                      <a:cubicBezTo>
                        <a:pt x="1025" y="1459"/>
                        <a:pt x="1051" y="1450"/>
                        <a:pt x="1077" y="1439"/>
                      </a:cubicBezTo>
                      <a:cubicBezTo>
                        <a:pt x="1098" y="1474"/>
                        <a:pt x="1123" y="1504"/>
                        <a:pt x="1147" y="1525"/>
                      </a:cubicBezTo>
                      <a:cubicBezTo>
                        <a:pt x="1184" y="1508"/>
                        <a:pt x="1220" y="1487"/>
                        <a:pt x="1253" y="1464"/>
                      </a:cubicBezTo>
                      <a:cubicBezTo>
                        <a:pt x="1248" y="1433"/>
                        <a:pt x="1234" y="1397"/>
                        <a:pt x="1214" y="1360"/>
                      </a:cubicBezTo>
                      <a:cubicBezTo>
                        <a:pt x="1237" y="1344"/>
                        <a:pt x="1259" y="1326"/>
                        <a:pt x="1279" y="1306"/>
                      </a:cubicBezTo>
                      <a:cubicBezTo>
                        <a:pt x="1311" y="1333"/>
                        <a:pt x="1345" y="1352"/>
                        <a:pt x="1374" y="1364"/>
                      </a:cubicBezTo>
                      <a:cubicBezTo>
                        <a:pt x="1403" y="1335"/>
                        <a:pt x="1430" y="1304"/>
                        <a:pt x="1454" y="1270"/>
                      </a:cubicBezTo>
                      <a:cubicBezTo>
                        <a:pt x="1438" y="1243"/>
                        <a:pt x="1413" y="1213"/>
                        <a:pt x="1382" y="1186"/>
                      </a:cubicBezTo>
                      <a:cubicBezTo>
                        <a:pt x="1397" y="1163"/>
                        <a:pt x="1411" y="1138"/>
                        <a:pt x="1424" y="1113"/>
                      </a:cubicBezTo>
                      <a:cubicBezTo>
                        <a:pt x="1463" y="1127"/>
                        <a:pt x="1501" y="1134"/>
                        <a:pt x="1533" y="1135"/>
                      </a:cubicBezTo>
                      <a:cubicBezTo>
                        <a:pt x="1550" y="1098"/>
                        <a:pt x="1564" y="1059"/>
                        <a:pt x="1576" y="1019"/>
                      </a:cubicBezTo>
                      <a:cubicBezTo>
                        <a:pt x="1551" y="999"/>
                        <a:pt x="1517" y="980"/>
                        <a:pt x="1479" y="965"/>
                      </a:cubicBezTo>
                      <a:close/>
                      <a:moveTo>
                        <a:pt x="700" y="1370"/>
                      </a:moveTo>
                      <a:cubicBezTo>
                        <a:pt x="384" y="1313"/>
                        <a:pt x="175" y="1011"/>
                        <a:pt x="232" y="696"/>
                      </a:cubicBezTo>
                      <a:cubicBezTo>
                        <a:pt x="290" y="380"/>
                        <a:pt x="592" y="171"/>
                        <a:pt x="907" y="228"/>
                      </a:cubicBezTo>
                      <a:cubicBezTo>
                        <a:pt x="1223" y="286"/>
                        <a:pt x="1432" y="588"/>
                        <a:pt x="1374" y="903"/>
                      </a:cubicBezTo>
                      <a:cubicBezTo>
                        <a:pt x="1317" y="1218"/>
                        <a:pt x="1015" y="1428"/>
                        <a:pt x="700" y="1370"/>
                      </a:cubicBezTo>
                      <a:close/>
                    </a:path>
                  </a:pathLst>
                </a:custGeom>
                <a:solidFill>
                  <a:schemeClr val="accent1"/>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s-MX"/>
                </a:p>
              </p:txBody>
            </p:sp>
            <p:sp>
              <p:nvSpPr>
                <p:cNvPr id="55" name="Oval 54"/>
                <p:cNvSpPr/>
                <p:nvPr/>
              </p:nvSpPr>
              <p:spPr>
                <a:xfrm>
                  <a:off x="3573292" y="2217611"/>
                  <a:ext cx="547690" cy="547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grpSp>
            <p:nvGrpSpPr>
              <p:cNvPr id="39" name="Group 38"/>
              <p:cNvGrpSpPr/>
              <p:nvPr/>
            </p:nvGrpSpPr>
            <p:grpSpPr>
              <a:xfrm rot="21110908">
                <a:off x="3127222" y="2765937"/>
                <a:ext cx="959786" cy="957555"/>
                <a:chOff x="3366319" y="2012677"/>
                <a:chExt cx="959786" cy="957555"/>
              </a:xfrm>
            </p:grpSpPr>
            <p:sp>
              <p:nvSpPr>
                <p:cNvPr id="52" name="Freeform 8"/>
                <p:cNvSpPr>
                  <a:spLocks noEditPoints="1"/>
                </p:cNvSpPr>
                <p:nvPr/>
              </p:nvSpPr>
              <p:spPr bwMode="auto">
                <a:xfrm>
                  <a:off x="3366319" y="2012677"/>
                  <a:ext cx="959786" cy="957555"/>
                </a:xfrm>
                <a:custGeom>
                  <a:avLst/>
                  <a:gdLst>
                    <a:gd name="T0" fmla="*/ 1487 w 1607"/>
                    <a:gd name="T1" fmla="*/ 924 h 1599"/>
                    <a:gd name="T2" fmla="*/ 1604 w 1607"/>
                    <a:gd name="T3" fmla="*/ 865 h 1599"/>
                    <a:gd name="T4" fmla="*/ 1495 w 1607"/>
                    <a:gd name="T5" fmla="*/ 724 h 1599"/>
                    <a:gd name="T6" fmla="*/ 1578 w 1607"/>
                    <a:gd name="T7" fmla="*/ 587 h 1599"/>
                    <a:gd name="T8" fmla="*/ 1427 w 1607"/>
                    <a:gd name="T9" fmla="*/ 492 h 1599"/>
                    <a:gd name="T10" fmla="*/ 1459 w 1607"/>
                    <a:gd name="T11" fmla="*/ 335 h 1599"/>
                    <a:gd name="T12" fmla="*/ 1284 w 1607"/>
                    <a:gd name="T13" fmla="*/ 297 h 1599"/>
                    <a:gd name="T14" fmla="*/ 1260 w 1607"/>
                    <a:gd name="T15" fmla="*/ 139 h 1599"/>
                    <a:gd name="T16" fmla="*/ 1084 w 1607"/>
                    <a:gd name="T17" fmla="*/ 163 h 1599"/>
                    <a:gd name="T18" fmla="*/ 1007 w 1607"/>
                    <a:gd name="T19" fmla="*/ 23 h 1599"/>
                    <a:gd name="T20" fmla="*/ 886 w 1607"/>
                    <a:gd name="T21" fmla="*/ 1 h 1599"/>
                    <a:gd name="T22" fmla="*/ 765 w 1607"/>
                    <a:gd name="T23" fmla="*/ 105 h 1599"/>
                    <a:gd name="T24" fmla="*/ 608 w 1607"/>
                    <a:gd name="T25" fmla="*/ 20 h 1599"/>
                    <a:gd name="T26" fmla="*/ 530 w 1607"/>
                    <a:gd name="T27" fmla="*/ 160 h 1599"/>
                    <a:gd name="T28" fmla="*/ 353 w 1607"/>
                    <a:gd name="T29" fmla="*/ 134 h 1599"/>
                    <a:gd name="T30" fmla="*/ 328 w 1607"/>
                    <a:gd name="T31" fmla="*/ 292 h 1599"/>
                    <a:gd name="T32" fmla="*/ 153 w 1607"/>
                    <a:gd name="T33" fmla="*/ 328 h 1599"/>
                    <a:gd name="T34" fmla="*/ 183 w 1607"/>
                    <a:gd name="T35" fmla="*/ 486 h 1599"/>
                    <a:gd name="T36" fmla="*/ 31 w 1607"/>
                    <a:gd name="T37" fmla="*/ 579 h 1599"/>
                    <a:gd name="T38" fmla="*/ 119 w 1607"/>
                    <a:gd name="T39" fmla="*/ 675 h 1599"/>
                    <a:gd name="T40" fmla="*/ 3 w 1607"/>
                    <a:gd name="T41" fmla="*/ 734 h 1599"/>
                    <a:gd name="T42" fmla="*/ 112 w 1607"/>
                    <a:gd name="T43" fmla="*/ 875 h 1599"/>
                    <a:gd name="T44" fmla="*/ 29 w 1607"/>
                    <a:gd name="T45" fmla="*/ 1011 h 1599"/>
                    <a:gd name="T46" fmla="*/ 180 w 1607"/>
                    <a:gd name="T47" fmla="*/ 1107 h 1599"/>
                    <a:gd name="T48" fmla="*/ 148 w 1607"/>
                    <a:gd name="T49" fmla="*/ 1263 h 1599"/>
                    <a:gd name="T50" fmla="*/ 322 w 1607"/>
                    <a:gd name="T51" fmla="*/ 1301 h 1599"/>
                    <a:gd name="T52" fmla="*/ 346 w 1607"/>
                    <a:gd name="T53" fmla="*/ 1460 h 1599"/>
                    <a:gd name="T54" fmla="*/ 523 w 1607"/>
                    <a:gd name="T55" fmla="*/ 1436 h 1599"/>
                    <a:gd name="T56" fmla="*/ 600 w 1607"/>
                    <a:gd name="T57" fmla="*/ 1576 h 1599"/>
                    <a:gd name="T58" fmla="*/ 721 w 1607"/>
                    <a:gd name="T59" fmla="*/ 1598 h 1599"/>
                    <a:gd name="T60" fmla="*/ 842 w 1607"/>
                    <a:gd name="T61" fmla="*/ 1494 h 1599"/>
                    <a:gd name="T62" fmla="*/ 999 w 1607"/>
                    <a:gd name="T63" fmla="*/ 1578 h 1599"/>
                    <a:gd name="T64" fmla="*/ 1077 w 1607"/>
                    <a:gd name="T65" fmla="*/ 1439 h 1599"/>
                    <a:gd name="T66" fmla="*/ 1253 w 1607"/>
                    <a:gd name="T67" fmla="*/ 1464 h 1599"/>
                    <a:gd name="T68" fmla="*/ 1279 w 1607"/>
                    <a:gd name="T69" fmla="*/ 1306 h 1599"/>
                    <a:gd name="T70" fmla="*/ 1454 w 1607"/>
                    <a:gd name="T71" fmla="*/ 1270 h 1599"/>
                    <a:gd name="T72" fmla="*/ 1424 w 1607"/>
                    <a:gd name="T73" fmla="*/ 1113 h 1599"/>
                    <a:gd name="T74" fmla="*/ 1576 w 1607"/>
                    <a:gd name="T75" fmla="*/ 1019 h 1599"/>
                    <a:gd name="T76" fmla="*/ 700 w 1607"/>
                    <a:gd name="T77" fmla="*/ 1370 h 1599"/>
                    <a:gd name="T78" fmla="*/ 907 w 1607"/>
                    <a:gd name="T79" fmla="*/ 228 h 1599"/>
                    <a:gd name="T80" fmla="*/ 700 w 1607"/>
                    <a:gd name="T81" fmla="*/ 1370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7" h="1599">
                      <a:moveTo>
                        <a:pt x="1479" y="965"/>
                      </a:moveTo>
                      <a:cubicBezTo>
                        <a:pt x="1482" y="951"/>
                        <a:pt x="1485" y="937"/>
                        <a:pt x="1487" y="924"/>
                      </a:cubicBezTo>
                      <a:cubicBezTo>
                        <a:pt x="1490" y="910"/>
                        <a:pt x="1492" y="896"/>
                        <a:pt x="1494" y="882"/>
                      </a:cubicBezTo>
                      <a:cubicBezTo>
                        <a:pt x="1535" y="881"/>
                        <a:pt x="1573" y="875"/>
                        <a:pt x="1604" y="865"/>
                      </a:cubicBezTo>
                      <a:cubicBezTo>
                        <a:pt x="1607" y="824"/>
                        <a:pt x="1607" y="782"/>
                        <a:pt x="1604" y="742"/>
                      </a:cubicBezTo>
                      <a:cubicBezTo>
                        <a:pt x="1574" y="731"/>
                        <a:pt x="1536" y="725"/>
                        <a:pt x="1495" y="724"/>
                      </a:cubicBezTo>
                      <a:cubicBezTo>
                        <a:pt x="1492" y="696"/>
                        <a:pt x="1487" y="668"/>
                        <a:pt x="1481" y="641"/>
                      </a:cubicBezTo>
                      <a:cubicBezTo>
                        <a:pt x="1519" y="626"/>
                        <a:pt x="1553" y="607"/>
                        <a:pt x="1578" y="587"/>
                      </a:cubicBezTo>
                      <a:cubicBezTo>
                        <a:pt x="1567" y="547"/>
                        <a:pt x="1553" y="509"/>
                        <a:pt x="1536" y="472"/>
                      </a:cubicBezTo>
                      <a:cubicBezTo>
                        <a:pt x="1504" y="472"/>
                        <a:pt x="1466" y="479"/>
                        <a:pt x="1427" y="492"/>
                      </a:cubicBezTo>
                      <a:cubicBezTo>
                        <a:pt x="1415" y="467"/>
                        <a:pt x="1401" y="442"/>
                        <a:pt x="1385" y="419"/>
                      </a:cubicBezTo>
                      <a:cubicBezTo>
                        <a:pt x="1417" y="392"/>
                        <a:pt x="1442" y="362"/>
                        <a:pt x="1459" y="335"/>
                      </a:cubicBezTo>
                      <a:cubicBezTo>
                        <a:pt x="1435" y="302"/>
                        <a:pt x="1409" y="270"/>
                        <a:pt x="1380" y="241"/>
                      </a:cubicBezTo>
                      <a:cubicBezTo>
                        <a:pt x="1350" y="252"/>
                        <a:pt x="1317" y="271"/>
                        <a:pt x="1284" y="297"/>
                      </a:cubicBezTo>
                      <a:cubicBezTo>
                        <a:pt x="1264" y="278"/>
                        <a:pt x="1243" y="260"/>
                        <a:pt x="1220" y="243"/>
                      </a:cubicBezTo>
                      <a:cubicBezTo>
                        <a:pt x="1240" y="206"/>
                        <a:pt x="1254" y="170"/>
                        <a:pt x="1260" y="139"/>
                      </a:cubicBezTo>
                      <a:cubicBezTo>
                        <a:pt x="1227" y="116"/>
                        <a:pt x="1192" y="95"/>
                        <a:pt x="1154" y="77"/>
                      </a:cubicBezTo>
                      <a:cubicBezTo>
                        <a:pt x="1130" y="98"/>
                        <a:pt x="1105" y="127"/>
                        <a:pt x="1084" y="163"/>
                      </a:cubicBezTo>
                      <a:cubicBezTo>
                        <a:pt x="1058" y="152"/>
                        <a:pt x="1032" y="142"/>
                        <a:pt x="1005" y="134"/>
                      </a:cubicBezTo>
                      <a:cubicBezTo>
                        <a:pt x="1011" y="93"/>
                        <a:pt x="1012" y="54"/>
                        <a:pt x="1007" y="23"/>
                      </a:cubicBezTo>
                      <a:cubicBezTo>
                        <a:pt x="987" y="17"/>
                        <a:pt x="967" y="13"/>
                        <a:pt x="947" y="9"/>
                      </a:cubicBezTo>
                      <a:cubicBezTo>
                        <a:pt x="927" y="6"/>
                        <a:pt x="906" y="3"/>
                        <a:pt x="886" y="1"/>
                      </a:cubicBezTo>
                      <a:cubicBezTo>
                        <a:pt x="870" y="29"/>
                        <a:pt x="857" y="65"/>
                        <a:pt x="849" y="106"/>
                      </a:cubicBezTo>
                      <a:cubicBezTo>
                        <a:pt x="821" y="104"/>
                        <a:pt x="793" y="103"/>
                        <a:pt x="765" y="105"/>
                      </a:cubicBezTo>
                      <a:cubicBezTo>
                        <a:pt x="757" y="64"/>
                        <a:pt x="744" y="28"/>
                        <a:pt x="729" y="0"/>
                      </a:cubicBezTo>
                      <a:cubicBezTo>
                        <a:pt x="688" y="3"/>
                        <a:pt x="647" y="10"/>
                        <a:pt x="608" y="20"/>
                      </a:cubicBezTo>
                      <a:cubicBezTo>
                        <a:pt x="603" y="52"/>
                        <a:pt x="603" y="91"/>
                        <a:pt x="609" y="132"/>
                      </a:cubicBezTo>
                      <a:cubicBezTo>
                        <a:pt x="582" y="140"/>
                        <a:pt x="556" y="149"/>
                        <a:pt x="530" y="160"/>
                      </a:cubicBezTo>
                      <a:cubicBezTo>
                        <a:pt x="509" y="124"/>
                        <a:pt x="484" y="95"/>
                        <a:pt x="460" y="73"/>
                      </a:cubicBezTo>
                      <a:cubicBezTo>
                        <a:pt x="423" y="91"/>
                        <a:pt x="387" y="111"/>
                        <a:pt x="353" y="134"/>
                      </a:cubicBezTo>
                      <a:cubicBezTo>
                        <a:pt x="359" y="166"/>
                        <a:pt x="373" y="202"/>
                        <a:pt x="392" y="239"/>
                      </a:cubicBezTo>
                      <a:cubicBezTo>
                        <a:pt x="370" y="255"/>
                        <a:pt x="348" y="273"/>
                        <a:pt x="328" y="292"/>
                      </a:cubicBezTo>
                      <a:cubicBezTo>
                        <a:pt x="295" y="266"/>
                        <a:pt x="262" y="246"/>
                        <a:pt x="233" y="235"/>
                      </a:cubicBezTo>
                      <a:cubicBezTo>
                        <a:pt x="204" y="264"/>
                        <a:pt x="177" y="295"/>
                        <a:pt x="153" y="328"/>
                      </a:cubicBezTo>
                      <a:cubicBezTo>
                        <a:pt x="169" y="356"/>
                        <a:pt x="194" y="385"/>
                        <a:pt x="225" y="413"/>
                      </a:cubicBezTo>
                      <a:cubicBezTo>
                        <a:pt x="210" y="436"/>
                        <a:pt x="196" y="460"/>
                        <a:pt x="183" y="486"/>
                      </a:cubicBezTo>
                      <a:cubicBezTo>
                        <a:pt x="144" y="472"/>
                        <a:pt x="106" y="465"/>
                        <a:pt x="74" y="464"/>
                      </a:cubicBezTo>
                      <a:cubicBezTo>
                        <a:pt x="57" y="501"/>
                        <a:pt x="43" y="539"/>
                        <a:pt x="31" y="579"/>
                      </a:cubicBezTo>
                      <a:cubicBezTo>
                        <a:pt x="56" y="599"/>
                        <a:pt x="89" y="619"/>
                        <a:pt x="128" y="634"/>
                      </a:cubicBezTo>
                      <a:cubicBezTo>
                        <a:pt x="125" y="647"/>
                        <a:pt x="122" y="661"/>
                        <a:pt x="119" y="675"/>
                      </a:cubicBezTo>
                      <a:cubicBezTo>
                        <a:pt x="117" y="689"/>
                        <a:pt x="115" y="703"/>
                        <a:pt x="113" y="717"/>
                      </a:cubicBezTo>
                      <a:cubicBezTo>
                        <a:pt x="72" y="717"/>
                        <a:pt x="33" y="724"/>
                        <a:pt x="3" y="734"/>
                      </a:cubicBezTo>
                      <a:cubicBezTo>
                        <a:pt x="0" y="775"/>
                        <a:pt x="0" y="816"/>
                        <a:pt x="2" y="857"/>
                      </a:cubicBezTo>
                      <a:cubicBezTo>
                        <a:pt x="33" y="867"/>
                        <a:pt x="71" y="874"/>
                        <a:pt x="112" y="875"/>
                      </a:cubicBezTo>
                      <a:cubicBezTo>
                        <a:pt x="115" y="903"/>
                        <a:pt x="120" y="931"/>
                        <a:pt x="126" y="958"/>
                      </a:cubicBezTo>
                      <a:cubicBezTo>
                        <a:pt x="87" y="973"/>
                        <a:pt x="54" y="992"/>
                        <a:pt x="29" y="1011"/>
                      </a:cubicBezTo>
                      <a:cubicBezTo>
                        <a:pt x="40" y="1051"/>
                        <a:pt x="54" y="1090"/>
                        <a:pt x="70" y="1127"/>
                      </a:cubicBezTo>
                      <a:cubicBezTo>
                        <a:pt x="102" y="1127"/>
                        <a:pt x="140" y="1120"/>
                        <a:pt x="180" y="1107"/>
                      </a:cubicBezTo>
                      <a:cubicBezTo>
                        <a:pt x="192" y="1132"/>
                        <a:pt x="206" y="1156"/>
                        <a:pt x="221" y="1180"/>
                      </a:cubicBezTo>
                      <a:cubicBezTo>
                        <a:pt x="190" y="1207"/>
                        <a:pt x="165" y="1236"/>
                        <a:pt x="148" y="1263"/>
                      </a:cubicBezTo>
                      <a:cubicBezTo>
                        <a:pt x="172" y="1297"/>
                        <a:pt x="198" y="1329"/>
                        <a:pt x="227" y="1358"/>
                      </a:cubicBezTo>
                      <a:cubicBezTo>
                        <a:pt x="257" y="1347"/>
                        <a:pt x="290" y="1327"/>
                        <a:pt x="322" y="1301"/>
                      </a:cubicBezTo>
                      <a:cubicBezTo>
                        <a:pt x="343" y="1321"/>
                        <a:pt x="364" y="1339"/>
                        <a:pt x="387" y="1356"/>
                      </a:cubicBezTo>
                      <a:cubicBezTo>
                        <a:pt x="366" y="1392"/>
                        <a:pt x="353" y="1428"/>
                        <a:pt x="346" y="1460"/>
                      </a:cubicBezTo>
                      <a:cubicBezTo>
                        <a:pt x="380" y="1483"/>
                        <a:pt x="415" y="1504"/>
                        <a:pt x="452" y="1522"/>
                      </a:cubicBezTo>
                      <a:cubicBezTo>
                        <a:pt x="477" y="1501"/>
                        <a:pt x="502" y="1471"/>
                        <a:pt x="523" y="1436"/>
                      </a:cubicBezTo>
                      <a:cubicBezTo>
                        <a:pt x="549" y="1447"/>
                        <a:pt x="575" y="1457"/>
                        <a:pt x="602" y="1465"/>
                      </a:cubicBezTo>
                      <a:cubicBezTo>
                        <a:pt x="596" y="1506"/>
                        <a:pt x="595" y="1544"/>
                        <a:pt x="600" y="1576"/>
                      </a:cubicBezTo>
                      <a:cubicBezTo>
                        <a:pt x="620" y="1581"/>
                        <a:pt x="640" y="1586"/>
                        <a:pt x="660" y="1589"/>
                      </a:cubicBezTo>
                      <a:cubicBezTo>
                        <a:pt x="680" y="1593"/>
                        <a:pt x="701" y="1596"/>
                        <a:pt x="721" y="1598"/>
                      </a:cubicBezTo>
                      <a:cubicBezTo>
                        <a:pt x="736" y="1570"/>
                        <a:pt x="750" y="1534"/>
                        <a:pt x="758" y="1493"/>
                      </a:cubicBezTo>
                      <a:cubicBezTo>
                        <a:pt x="786" y="1495"/>
                        <a:pt x="814" y="1495"/>
                        <a:pt x="842" y="1494"/>
                      </a:cubicBezTo>
                      <a:cubicBezTo>
                        <a:pt x="850" y="1534"/>
                        <a:pt x="863" y="1571"/>
                        <a:pt x="878" y="1599"/>
                      </a:cubicBezTo>
                      <a:cubicBezTo>
                        <a:pt x="919" y="1595"/>
                        <a:pt x="959" y="1588"/>
                        <a:pt x="999" y="1578"/>
                      </a:cubicBezTo>
                      <a:cubicBezTo>
                        <a:pt x="1004" y="1547"/>
                        <a:pt x="1004" y="1508"/>
                        <a:pt x="998" y="1467"/>
                      </a:cubicBezTo>
                      <a:cubicBezTo>
                        <a:pt x="1025" y="1459"/>
                        <a:pt x="1051" y="1450"/>
                        <a:pt x="1077" y="1439"/>
                      </a:cubicBezTo>
                      <a:cubicBezTo>
                        <a:pt x="1098" y="1474"/>
                        <a:pt x="1123" y="1504"/>
                        <a:pt x="1147" y="1525"/>
                      </a:cubicBezTo>
                      <a:cubicBezTo>
                        <a:pt x="1184" y="1508"/>
                        <a:pt x="1220" y="1487"/>
                        <a:pt x="1253" y="1464"/>
                      </a:cubicBezTo>
                      <a:cubicBezTo>
                        <a:pt x="1248" y="1433"/>
                        <a:pt x="1234" y="1397"/>
                        <a:pt x="1214" y="1360"/>
                      </a:cubicBezTo>
                      <a:cubicBezTo>
                        <a:pt x="1237" y="1344"/>
                        <a:pt x="1259" y="1326"/>
                        <a:pt x="1279" y="1306"/>
                      </a:cubicBezTo>
                      <a:cubicBezTo>
                        <a:pt x="1311" y="1333"/>
                        <a:pt x="1345" y="1352"/>
                        <a:pt x="1374" y="1364"/>
                      </a:cubicBezTo>
                      <a:cubicBezTo>
                        <a:pt x="1403" y="1335"/>
                        <a:pt x="1430" y="1304"/>
                        <a:pt x="1454" y="1270"/>
                      </a:cubicBezTo>
                      <a:cubicBezTo>
                        <a:pt x="1438" y="1243"/>
                        <a:pt x="1413" y="1213"/>
                        <a:pt x="1382" y="1186"/>
                      </a:cubicBezTo>
                      <a:cubicBezTo>
                        <a:pt x="1397" y="1163"/>
                        <a:pt x="1411" y="1138"/>
                        <a:pt x="1424" y="1113"/>
                      </a:cubicBezTo>
                      <a:cubicBezTo>
                        <a:pt x="1463" y="1127"/>
                        <a:pt x="1501" y="1134"/>
                        <a:pt x="1533" y="1135"/>
                      </a:cubicBezTo>
                      <a:cubicBezTo>
                        <a:pt x="1550" y="1098"/>
                        <a:pt x="1564" y="1059"/>
                        <a:pt x="1576" y="1019"/>
                      </a:cubicBezTo>
                      <a:cubicBezTo>
                        <a:pt x="1551" y="999"/>
                        <a:pt x="1517" y="980"/>
                        <a:pt x="1479" y="965"/>
                      </a:cubicBezTo>
                      <a:close/>
                      <a:moveTo>
                        <a:pt x="700" y="1370"/>
                      </a:moveTo>
                      <a:cubicBezTo>
                        <a:pt x="384" y="1313"/>
                        <a:pt x="175" y="1011"/>
                        <a:pt x="232" y="696"/>
                      </a:cubicBezTo>
                      <a:cubicBezTo>
                        <a:pt x="290" y="380"/>
                        <a:pt x="592" y="171"/>
                        <a:pt x="907" y="228"/>
                      </a:cubicBezTo>
                      <a:cubicBezTo>
                        <a:pt x="1223" y="286"/>
                        <a:pt x="1432" y="588"/>
                        <a:pt x="1374" y="903"/>
                      </a:cubicBezTo>
                      <a:cubicBezTo>
                        <a:pt x="1317" y="1218"/>
                        <a:pt x="1015" y="1428"/>
                        <a:pt x="700" y="1370"/>
                      </a:cubicBezTo>
                      <a:close/>
                    </a:path>
                  </a:pathLst>
                </a:custGeom>
                <a:solidFill>
                  <a:schemeClr val="accent2"/>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s-MX"/>
                </a:p>
              </p:txBody>
            </p:sp>
            <p:sp>
              <p:nvSpPr>
                <p:cNvPr id="53" name="Oval 52"/>
                <p:cNvSpPr/>
                <p:nvPr/>
              </p:nvSpPr>
              <p:spPr>
                <a:xfrm>
                  <a:off x="3573292" y="2217611"/>
                  <a:ext cx="547690" cy="5476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grpSp>
            <p:nvGrpSpPr>
              <p:cNvPr id="40" name="Group 39"/>
              <p:cNvGrpSpPr/>
              <p:nvPr/>
            </p:nvGrpSpPr>
            <p:grpSpPr>
              <a:xfrm>
                <a:off x="3920972" y="1930322"/>
                <a:ext cx="1279678" cy="1276703"/>
                <a:chOff x="3366319" y="2012677"/>
                <a:chExt cx="959786" cy="957555"/>
              </a:xfrm>
            </p:grpSpPr>
            <p:sp>
              <p:nvSpPr>
                <p:cNvPr id="50" name="Freeform 8"/>
                <p:cNvSpPr>
                  <a:spLocks noEditPoints="1"/>
                </p:cNvSpPr>
                <p:nvPr/>
              </p:nvSpPr>
              <p:spPr bwMode="auto">
                <a:xfrm>
                  <a:off x="3366319" y="2012677"/>
                  <a:ext cx="959786" cy="957555"/>
                </a:xfrm>
                <a:custGeom>
                  <a:avLst/>
                  <a:gdLst>
                    <a:gd name="T0" fmla="*/ 1487 w 1607"/>
                    <a:gd name="T1" fmla="*/ 924 h 1599"/>
                    <a:gd name="T2" fmla="*/ 1604 w 1607"/>
                    <a:gd name="T3" fmla="*/ 865 h 1599"/>
                    <a:gd name="T4" fmla="*/ 1495 w 1607"/>
                    <a:gd name="T5" fmla="*/ 724 h 1599"/>
                    <a:gd name="T6" fmla="*/ 1578 w 1607"/>
                    <a:gd name="T7" fmla="*/ 587 h 1599"/>
                    <a:gd name="T8" fmla="*/ 1427 w 1607"/>
                    <a:gd name="T9" fmla="*/ 492 h 1599"/>
                    <a:gd name="T10" fmla="*/ 1459 w 1607"/>
                    <a:gd name="T11" fmla="*/ 335 h 1599"/>
                    <a:gd name="T12" fmla="*/ 1284 w 1607"/>
                    <a:gd name="T13" fmla="*/ 297 h 1599"/>
                    <a:gd name="T14" fmla="*/ 1260 w 1607"/>
                    <a:gd name="T15" fmla="*/ 139 h 1599"/>
                    <a:gd name="T16" fmla="*/ 1084 w 1607"/>
                    <a:gd name="T17" fmla="*/ 163 h 1599"/>
                    <a:gd name="T18" fmla="*/ 1007 w 1607"/>
                    <a:gd name="T19" fmla="*/ 23 h 1599"/>
                    <a:gd name="T20" fmla="*/ 886 w 1607"/>
                    <a:gd name="T21" fmla="*/ 1 h 1599"/>
                    <a:gd name="T22" fmla="*/ 765 w 1607"/>
                    <a:gd name="T23" fmla="*/ 105 h 1599"/>
                    <a:gd name="T24" fmla="*/ 608 w 1607"/>
                    <a:gd name="T25" fmla="*/ 20 h 1599"/>
                    <a:gd name="T26" fmla="*/ 530 w 1607"/>
                    <a:gd name="T27" fmla="*/ 160 h 1599"/>
                    <a:gd name="T28" fmla="*/ 353 w 1607"/>
                    <a:gd name="T29" fmla="*/ 134 h 1599"/>
                    <a:gd name="T30" fmla="*/ 328 w 1607"/>
                    <a:gd name="T31" fmla="*/ 292 h 1599"/>
                    <a:gd name="T32" fmla="*/ 153 w 1607"/>
                    <a:gd name="T33" fmla="*/ 328 h 1599"/>
                    <a:gd name="T34" fmla="*/ 183 w 1607"/>
                    <a:gd name="T35" fmla="*/ 486 h 1599"/>
                    <a:gd name="T36" fmla="*/ 31 w 1607"/>
                    <a:gd name="T37" fmla="*/ 579 h 1599"/>
                    <a:gd name="T38" fmla="*/ 119 w 1607"/>
                    <a:gd name="T39" fmla="*/ 675 h 1599"/>
                    <a:gd name="T40" fmla="*/ 3 w 1607"/>
                    <a:gd name="T41" fmla="*/ 734 h 1599"/>
                    <a:gd name="T42" fmla="*/ 112 w 1607"/>
                    <a:gd name="T43" fmla="*/ 875 h 1599"/>
                    <a:gd name="T44" fmla="*/ 29 w 1607"/>
                    <a:gd name="T45" fmla="*/ 1011 h 1599"/>
                    <a:gd name="T46" fmla="*/ 180 w 1607"/>
                    <a:gd name="T47" fmla="*/ 1107 h 1599"/>
                    <a:gd name="T48" fmla="*/ 148 w 1607"/>
                    <a:gd name="T49" fmla="*/ 1263 h 1599"/>
                    <a:gd name="T50" fmla="*/ 322 w 1607"/>
                    <a:gd name="T51" fmla="*/ 1301 h 1599"/>
                    <a:gd name="T52" fmla="*/ 346 w 1607"/>
                    <a:gd name="T53" fmla="*/ 1460 h 1599"/>
                    <a:gd name="T54" fmla="*/ 523 w 1607"/>
                    <a:gd name="T55" fmla="*/ 1436 h 1599"/>
                    <a:gd name="T56" fmla="*/ 600 w 1607"/>
                    <a:gd name="T57" fmla="*/ 1576 h 1599"/>
                    <a:gd name="T58" fmla="*/ 721 w 1607"/>
                    <a:gd name="T59" fmla="*/ 1598 h 1599"/>
                    <a:gd name="T60" fmla="*/ 842 w 1607"/>
                    <a:gd name="T61" fmla="*/ 1494 h 1599"/>
                    <a:gd name="T62" fmla="*/ 999 w 1607"/>
                    <a:gd name="T63" fmla="*/ 1578 h 1599"/>
                    <a:gd name="T64" fmla="*/ 1077 w 1607"/>
                    <a:gd name="T65" fmla="*/ 1439 h 1599"/>
                    <a:gd name="T66" fmla="*/ 1253 w 1607"/>
                    <a:gd name="T67" fmla="*/ 1464 h 1599"/>
                    <a:gd name="T68" fmla="*/ 1279 w 1607"/>
                    <a:gd name="T69" fmla="*/ 1306 h 1599"/>
                    <a:gd name="T70" fmla="*/ 1454 w 1607"/>
                    <a:gd name="T71" fmla="*/ 1270 h 1599"/>
                    <a:gd name="T72" fmla="*/ 1424 w 1607"/>
                    <a:gd name="T73" fmla="*/ 1113 h 1599"/>
                    <a:gd name="T74" fmla="*/ 1576 w 1607"/>
                    <a:gd name="T75" fmla="*/ 1019 h 1599"/>
                    <a:gd name="T76" fmla="*/ 700 w 1607"/>
                    <a:gd name="T77" fmla="*/ 1370 h 1599"/>
                    <a:gd name="T78" fmla="*/ 907 w 1607"/>
                    <a:gd name="T79" fmla="*/ 228 h 1599"/>
                    <a:gd name="T80" fmla="*/ 700 w 1607"/>
                    <a:gd name="T81" fmla="*/ 1370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7" h="1599">
                      <a:moveTo>
                        <a:pt x="1479" y="965"/>
                      </a:moveTo>
                      <a:cubicBezTo>
                        <a:pt x="1482" y="951"/>
                        <a:pt x="1485" y="937"/>
                        <a:pt x="1487" y="924"/>
                      </a:cubicBezTo>
                      <a:cubicBezTo>
                        <a:pt x="1490" y="910"/>
                        <a:pt x="1492" y="896"/>
                        <a:pt x="1494" y="882"/>
                      </a:cubicBezTo>
                      <a:cubicBezTo>
                        <a:pt x="1535" y="881"/>
                        <a:pt x="1573" y="875"/>
                        <a:pt x="1604" y="865"/>
                      </a:cubicBezTo>
                      <a:cubicBezTo>
                        <a:pt x="1607" y="824"/>
                        <a:pt x="1607" y="782"/>
                        <a:pt x="1604" y="742"/>
                      </a:cubicBezTo>
                      <a:cubicBezTo>
                        <a:pt x="1574" y="731"/>
                        <a:pt x="1536" y="725"/>
                        <a:pt x="1495" y="724"/>
                      </a:cubicBezTo>
                      <a:cubicBezTo>
                        <a:pt x="1492" y="696"/>
                        <a:pt x="1487" y="668"/>
                        <a:pt x="1481" y="641"/>
                      </a:cubicBezTo>
                      <a:cubicBezTo>
                        <a:pt x="1519" y="626"/>
                        <a:pt x="1553" y="607"/>
                        <a:pt x="1578" y="587"/>
                      </a:cubicBezTo>
                      <a:cubicBezTo>
                        <a:pt x="1567" y="547"/>
                        <a:pt x="1553" y="509"/>
                        <a:pt x="1536" y="472"/>
                      </a:cubicBezTo>
                      <a:cubicBezTo>
                        <a:pt x="1504" y="472"/>
                        <a:pt x="1466" y="479"/>
                        <a:pt x="1427" y="492"/>
                      </a:cubicBezTo>
                      <a:cubicBezTo>
                        <a:pt x="1415" y="467"/>
                        <a:pt x="1401" y="442"/>
                        <a:pt x="1385" y="419"/>
                      </a:cubicBezTo>
                      <a:cubicBezTo>
                        <a:pt x="1417" y="392"/>
                        <a:pt x="1442" y="362"/>
                        <a:pt x="1459" y="335"/>
                      </a:cubicBezTo>
                      <a:cubicBezTo>
                        <a:pt x="1435" y="302"/>
                        <a:pt x="1409" y="270"/>
                        <a:pt x="1380" y="241"/>
                      </a:cubicBezTo>
                      <a:cubicBezTo>
                        <a:pt x="1350" y="252"/>
                        <a:pt x="1317" y="271"/>
                        <a:pt x="1284" y="297"/>
                      </a:cubicBezTo>
                      <a:cubicBezTo>
                        <a:pt x="1264" y="278"/>
                        <a:pt x="1243" y="260"/>
                        <a:pt x="1220" y="243"/>
                      </a:cubicBezTo>
                      <a:cubicBezTo>
                        <a:pt x="1240" y="206"/>
                        <a:pt x="1254" y="170"/>
                        <a:pt x="1260" y="139"/>
                      </a:cubicBezTo>
                      <a:cubicBezTo>
                        <a:pt x="1227" y="116"/>
                        <a:pt x="1192" y="95"/>
                        <a:pt x="1154" y="77"/>
                      </a:cubicBezTo>
                      <a:cubicBezTo>
                        <a:pt x="1130" y="98"/>
                        <a:pt x="1105" y="127"/>
                        <a:pt x="1084" y="163"/>
                      </a:cubicBezTo>
                      <a:cubicBezTo>
                        <a:pt x="1058" y="152"/>
                        <a:pt x="1032" y="142"/>
                        <a:pt x="1005" y="134"/>
                      </a:cubicBezTo>
                      <a:cubicBezTo>
                        <a:pt x="1011" y="93"/>
                        <a:pt x="1012" y="54"/>
                        <a:pt x="1007" y="23"/>
                      </a:cubicBezTo>
                      <a:cubicBezTo>
                        <a:pt x="987" y="17"/>
                        <a:pt x="967" y="13"/>
                        <a:pt x="947" y="9"/>
                      </a:cubicBezTo>
                      <a:cubicBezTo>
                        <a:pt x="927" y="6"/>
                        <a:pt x="906" y="3"/>
                        <a:pt x="886" y="1"/>
                      </a:cubicBezTo>
                      <a:cubicBezTo>
                        <a:pt x="870" y="29"/>
                        <a:pt x="857" y="65"/>
                        <a:pt x="849" y="106"/>
                      </a:cubicBezTo>
                      <a:cubicBezTo>
                        <a:pt x="821" y="104"/>
                        <a:pt x="793" y="103"/>
                        <a:pt x="765" y="105"/>
                      </a:cubicBezTo>
                      <a:cubicBezTo>
                        <a:pt x="757" y="64"/>
                        <a:pt x="744" y="28"/>
                        <a:pt x="729" y="0"/>
                      </a:cubicBezTo>
                      <a:cubicBezTo>
                        <a:pt x="688" y="3"/>
                        <a:pt x="647" y="10"/>
                        <a:pt x="608" y="20"/>
                      </a:cubicBezTo>
                      <a:cubicBezTo>
                        <a:pt x="603" y="52"/>
                        <a:pt x="603" y="91"/>
                        <a:pt x="609" y="132"/>
                      </a:cubicBezTo>
                      <a:cubicBezTo>
                        <a:pt x="582" y="140"/>
                        <a:pt x="556" y="149"/>
                        <a:pt x="530" y="160"/>
                      </a:cubicBezTo>
                      <a:cubicBezTo>
                        <a:pt x="509" y="124"/>
                        <a:pt x="484" y="95"/>
                        <a:pt x="460" y="73"/>
                      </a:cubicBezTo>
                      <a:cubicBezTo>
                        <a:pt x="423" y="91"/>
                        <a:pt x="387" y="111"/>
                        <a:pt x="353" y="134"/>
                      </a:cubicBezTo>
                      <a:cubicBezTo>
                        <a:pt x="359" y="166"/>
                        <a:pt x="373" y="202"/>
                        <a:pt x="392" y="239"/>
                      </a:cubicBezTo>
                      <a:cubicBezTo>
                        <a:pt x="370" y="255"/>
                        <a:pt x="348" y="273"/>
                        <a:pt x="328" y="292"/>
                      </a:cubicBezTo>
                      <a:cubicBezTo>
                        <a:pt x="295" y="266"/>
                        <a:pt x="262" y="246"/>
                        <a:pt x="233" y="235"/>
                      </a:cubicBezTo>
                      <a:cubicBezTo>
                        <a:pt x="204" y="264"/>
                        <a:pt x="177" y="295"/>
                        <a:pt x="153" y="328"/>
                      </a:cubicBezTo>
                      <a:cubicBezTo>
                        <a:pt x="169" y="356"/>
                        <a:pt x="194" y="385"/>
                        <a:pt x="225" y="413"/>
                      </a:cubicBezTo>
                      <a:cubicBezTo>
                        <a:pt x="210" y="436"/>
                        <a:pt x="196" y="460"/>
                        <a:pt x="183" y="486"/>
                      </a:cubicBezTo>
                      <a:cubicBezTo>
                        <a:pt x="144" y="472"/>
                        <a:pt x="106" y="465"/>
                        <a:pt x="74" y="464"/>
                      </a:cubicBezTo>
                      <a:cubicBezTo>
                        <a:pt x="57" y="501"/>
                        <a:pt x="43" y="539"/>
                        <a:pt x="31" y="579"/>
                      </a:cubicBezTo>
                      <a:cubicBezTo>
                        <a:pt x="56" y="599"/>
                        <a:pt x="89" y="619"/>
                        <a:pt x="128" y="634"/>
                      </a:cubicBezTo>
                      <a:cubicBezTo>
                        <a:pt x="125" y="647"/>
                        <a:pt x="122" y="661"/>
                        <a:pt x="119" y="675"/>
                      </a:cubicBezTo>
                      <a:cubicBezTo>
                        <a:pt x="117" y="689"/>
                        <a:pt x="115" y="703"/>
                        <a:pt x="113" y="717"/>
                      </a:cubicBezTo>
                      <a:cubicBezTo>
                        <a:pt x="72" y="717"/>
                        <a:pt x="33" y="724"/>
                        <a:pt x="3" y="734"/>
                      </a:cubicBezTo>
                      <a:cubicBezTo>
                        <a:pt x="0" y="775"/>
                        <a:pt x="0" y="816"/>
                        <a:pt x="2" y="857"/>
                      </a:cubicBezTo>
                      <a:cubicBezTo>
                        <a:pt x="33" y="867"/>
                        <a:pt x="71" y="874"/>
                        <a:pt x="112" y="875"/>
                      </a:cubicBezTo>
                      <a:cubicBezTo>
                        <a:pt x="115" y="903"/>
                        <a:pt x="120" y="931"/>
                        <a:pt x="126" y="958"/>
                      </a:cubicBezTo>
                      <a:cubicBezTo>
                        <a:pt x="87" y="973"/>
                        <a:pt x="54" y="992"/>
                        <a:pt x="29" y="1011"/>
                      </a:cubicBezTo>
                      <a:cubicBezTo>
                        <a:pt x="40" y="1051"/>
                        <a:pt x="54" y="1090"/>
                        <a:pt x="70" y="1127"/>
                      </a:cubicBezTo>
                      <a:cubicBezTo>
                        <a:pt x="102" y="1127"/>
                        <a:pt x="140" y="1120"/>
                        <a:pt x="180" y="1107"/>
                      </a:cubicBezTo>
                      <a:cubicBezTo>
                        <a:pt x="192" y="1132"/>
                        <a:pt x="206" y="1156"/>
                        <a:pt x="221" y="1180"/>
                      </a:cubicBezTo>
                      <a:cubicBezTo>
                        <a:pt x="190" y="1207"/>
                        <a:pt x="165" y="1236"/>
                        <a:pt x="148" y="1263"/>
                      </a:cubicBezTo>
                      <a:cubicBezTo>
                        <a:pt x="172" y="1297"/>
                        <a:pt x="198" y="1329"/>
                        <a:pt x="227" y="1358"/>
                      </a:cubicBezTo>
                      <a:cubicBezTo>
                        <a:pt x="257" y="1347"/>
                        <a:pt x="290" y="1327"/>
                        <a:pt x="322" y="1301"/>
                      </a:cubicBezTo>
                      <a:cubicBezTo>
                        <a:pt x="343" y="1321"/>
                        <a:pt x="364" y="1339"/>
                        <a:pt x="387" y="1356"/>
                      </a:cubicBezTo>
                      <a:cubicBezTo>
                        <a:pt x="366" y="1392"/>
                        <a:pt x="353" y="1428"/>
                        <a:pt x="346" y="1460"/>
                      </a:cubicBezTo>
                      <a:cubicBezTo>
                        <a:pt x="380" y="1483"/>
                        <a:pt x="415" y="1504"/>
                        <a:pt x="452" y="1522"/>
                      </a:cubicBezTo>
                      <a:cubicBezTo>
                        <a:pt x="477" y="1501"/>
                        <a:pt x="502" y="1471"/>
                        <a:pt x="523" y="1436"/>
                      </a:cubicBezTo>
                      <a:cubicBezTo>
                        <a:pt x="549" y="1447"/>
                        <a:pt x="575" y="1457"/>
                        <a:pt x="602" y="1465"/>
                      </a:cubicBezTo>
                      <a:cubicBezTo>
                        <a:pt x="596" y="1506"/>
                        <a:pt x="595" y="1544"/>
                        <a:pt x="600" y="1576"/>
                      </a:cubicBezTo>
                      <a:cubicBezTo>
                        <a:pt x="620" y="1581"/>
                        <a:pt x="640" y="1586"/>
                        <a:pt x="660" y="1589"/>
                      </a:cubicBezTo>
                      <a:cubicBezTo>
                        <a:pt x="680" y="1593"/>
                        <a:pt x="701" y="1596"/>
                        <a:pt x="721" y="1598"/>
                      </a:cubicBezTo>
                      <a:cubicBezTo>
                        <a:pt x="736" y="1570"/>
                        <a:pt x="750" y="1534"/>
                        <a:pt x="758" y="1493"/>
                      </a:cubicBezTo>
                      <a:cubicBezTo>
                        <a:pt x="786" y="1495"/>
                        <a:pt x="814" y="1495"/>
                        <a:pt x="842" y="1494"/>
                      </a:cubicBezTo>
                      <a:cubicBezTo>
                        <a:pt x="850" y="1534"/>
                        <a:pt x="863" y="1571"/>
                        <a:pt x="878" y="1599"/>
                      </a:cubicBezTo>
                      <a:cubicBezTo>
                        <a:pt x="919" y="1595"/>
                        <a:pt x="959" y="1588"/>
                        <a:pt x="999" y="1578"/>
                      </a:cubicBezTo>
                      <a:cubicBezTo>
                        <a:pt x="1004" y="1547"/>
                        <a:pt x="1004" y="1508"/>
                        <a:pt x="998" y="1467"/>
                      </a:cubicBezTo>
                      <a:cubicBezTo>
                        <a:pt x="1025" y="1459"/>
                        <a:pt x="1051" y="1450"/>
                        <a:pt x="1077" y="1439"/>
                      </a:cubicBezTo>
                      <a:cubicBezTo>
                        <a:pt x="1098" y="1474"/>
                        <a:pt x="1123" y="1504"/>
                        <a:pt x="1147" y="1525"/>
                      </a:cubicBezTo>
                      <a:cubicBezTo>
                        <a:pt x="1184" y="1508"/>
                        <a:pt x="1220" y="1487"/>
                        <a:pt x="1253" y="1464"/>
                      </a:cubicBezTo>
                      <a:cubicBezTo>
                        <a:pt x="1248" y="1433"/>
                        <a:pt x="1234" y="1397"/>
                        <a:pt x="1214" y="1360"/>
                      </a:cubicBezTo>
                      <a:cubicBezTo>
                        <a:pt x="1237" y="1344"/>
                        <a:pt x="1259" y="1326"/>
                        <a:pt x="1279" y="1306"/>
                      </a:cubicBezTo>
                      <a:cubicBezTo>
                        <a:pt x="1311" y="1333"/>
                        <a:pt x="1345" y="1352"/>
                        <a:pt x="1374" y="1364"/>
                      </a:cubicBezTo>
                      <a:cubicBezTo>
                        <a:pt x="1403" y="1335"/>
                        <a:pt x="1430" y="1304"/>
                        <a:pt x="1454" y="1270"/>
                      </a:cubicBezTo>
                      <a:cubicBezTo>
                        <a:pt x="1438" y="1243"/>
                        <a:pt x="1413" y="1213"/>
                        <a:pt x="1382" y="1186"/>
                      </a:cubicBezTo>
                      <a:cubicBezTo>
                        <a:pt x="1397" y="1163"/>
                        <a:pt x="1411" y="1138"/>
                        <a:pt x="1424" y="1113"/>
                      </a:cubicBezTo>
                      <a:cubicBezTo>
                        <a:pt x="1463" y="1127"/>
                        <a:pt x="1501" y="1134"/>
                        <a:pt x="1533" y="1135"/>
                      </a:cubicBezTo>
                      <a:cubicBezTo>
                        <a:pt x="1550" y="1098"/>
                        <a:pt x="1564" y="1059"/>
                        <a:pt x="1576" y="1019"/>
                      </a:cubicBezTo>
                      <a:cubicBezTo>
                        <a:pt x="1551" y="999"/>
                        <a:pt x="1517" y="980"/>
                        <a:pt x="1479" y="965"/>
                      </a:cubicBezTo>
                      <a:close/>
                      <a:moveTo>
                        <a:pt x="700" y="1370"/>
                      </a:moveTo>
                      <a:cubicBezTo>
                        <a:pt x="384" y="1313"/>
                        <a:pt x="175" y="1011"/>
                        <a:pt x="232" y="696"/>
                      </a:cubicBezTo>
                      <a:cubicBezTo>
                        <a:pt x="290" y="380"/>
                        <a:pt x="592" y="171"/>
                        <a:pt x="907" y="228"/>
                      </a:cubicBezTo>
                      <a:cubicBezTo>
                        <a:pt x="1223" y="286"/>
                        <a:pt x="1432" y="588"/>
                        <a:pt x="1374" y="903"/>
                      </a:cubicBezTo>
                      <a:cubicBezTo>
                        <a:pt x="1317" y="1218"/>
                        <a:pt x="1015" y="1428"/>
                        <a:pt x="700" y="1370"/>
                      </a:cubicBezTo>
                      <a:close/>
                    </a:path>
                  </a:pathLst>
                </a:custGeom>
                <a:solidFill>
                  <a:schemeClr val="accent3"/>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s-MX"/>
                </a:p>
              </p:txBody>
            </p:sp>
            <p:sp>
              <p:nvSpPr>
                <p:cNvPr id="51" name="Oval 50"/>
                <p:cNvSpPr/>
                <p:nvPr/>
              </p:nvSpPr>
              <p:spPr>
                <a:xfrm>
                  <a:off x="3573292" y="2217611"/>
                  <a:ext cx="547690" cy="5476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grpSp>
            <p:nvGrpSpPr>
              <p:cNvPr id="41" name="Group 40"/>
              <p:cNvGrpSpPr/>
              <p:nvPr/>
            </p:nvGrpSpPr>
            <p:grpSpPr>
              <a:xfrm rot="21110908">
                <a:off x="5013647" y="2765937"/>
                <a:ext cx="959786" cy="957555"/>
                <a:chOff x="3366319" y="2012677"/>
                <a:chExt cx="959786" cy="957555"/>
              </a:xfrm>
            </p:grpSpPr>
            <p:sp>
              <p:nvSpPr>
                <p:cNvPr id="48" name="Freeform 8"/>
                <p:cNvSpPr>
                  <a:spLocks noEditPoints="1"/>
                </p:cNvSpPr>
                <p:nvPr/>
              </p:nvSpPr>
              <p:spPr bwMode="auto">
                <a:xfrm>
                  <a:off x="3366319" y="2012677"/>
                  <a:ext cx="959786" cy="957555"/>
                </a:xfrm>
                <a:custGeom>
                  <a:avLst/>
                  <a:gdLst>
                    <a:gd name="T0" fmla="*/ 1487 w 1607"/>
                    <a:gd name="T1" fmla="*/ 924 h 1599"/>
                    <a:gd name="T2" fmla="*/ 1604 w 1607"/>
                    <a:gd name="T3" fmla="*/ 865 h 1599"/>
                    <a:gd name="T4" fmla="*/ 1495 w 1607"/>
                    <a:gd name="T5" fmla="*/ 724 h 1599"/>
                    <a:gd name="T6" fmla="*/ 1578 w 1607"/>
                    <a:gd name="T7" fmla="*/ 587 h 1599"/>
                    <a:gd name="T8" fmla="*/ 1427 w 1607"/>
                    <a:gd name="T9" fmla="*/ 492 h 1599"/>
                    <a:gd name="T10" fmla="*/ 1459 w 1607"/>
                    <a:gd name="T11" fmla="*/ 335 h 1599"/>
                    <a:gd name="T12" fmla="*/ 1284 w 1607"/>
                    <a:gd name="T13" fmla="*/ 297 h 1599"/>
                    <a:gd name="T14" fmla="*/ 1260 w 1607"/>
                    <a:gd name="T15" fmla="*/ 139 h 1599"/>
                    <a:gd name="T16" fmla="*/ 1084 w 1607"/>
                    <a:gd name="T17" fmla="*/ 163 h 1599"/>
                    <a:gd name="T18" fmla="*/ 1007 w 1607"/>
                    <a:gd name="T19" fmla="*/ 23 h 1599"/>
                    <a:gd name="T20" fmla="*/ 886 w 1607"/>
                    <a:gd name="T21" fmla="*/ 1 h 1599"/>
                    <a:gd name="T22" fmla="*/ 765 w 1607"/>
                    <a:gd name="T23" fmla="*/ 105 h 1599"/>
                    <a:gd name="T24" fmla="*/ 608 w 1607"/>
                    <a:gd name="T25" fmla="*/ 20 h 1599"/>
                    <a:gd name="T26" fmla="*/ 530 w 1607"/>
                    <a:gd name="T27" fmla="*/ 160 h 1599"/>
                    <a:gd name="T28" fmla="*/ 353 w 1607"/>
                    <a:gd name="T29" fmla="*/ 134 h 1599"/>
                    <a:gd name="T30" fmla="*/ 328 w 1607"/>
                    <a:gd name="T31" fmla="*/ 292 h 1599"/>
                    <a:gd name="T32" fmla="*/ 153 w 1607"/>
                    <a:gd name="T33" fmla="*/ 328 h 1599"/>
                    <a:gd name="T34" fmla="*/ 183 w 1607"/>
                    <a:gd name="T35" fmla="*/ 486 h 1599"/>
                    <a:gd name="T36" fmla="*/ 31 w 1607"/>
                    <a:gd name="T37" fmla="*/ 579 h 1599"/>
                    <a:gd name="T38" fmla="*/ 119 w 1607"/>
                    <a:gd name="T39" fmla="*/ 675 h 1599"/>
                    <a:gd name="T40" fmla="*/ 3 w 1607"/>
                    <a:gd name="T41" fmla="*/ 734 h 1599"/>
                    <a:gd name="T42" fmla="*/ 112 w 1607"/>
                    <a:gd name="T43" fmla="*/ 875 h 1599"/>
                    <a:gd name="T44" fmla="*/ 29 w 1607"/>
                    <a:gd name="T45" fmla="*/ 1011 h 1599"/>
                    <a:gd name="T46" fmla="*/ 180 w 1607"/>
                    <a:gd name="T47" fmla="*/ 1107 h 1599"/>
                    <a:gd name="T48" fmla="*/ 148 w 1607"/>
                    <a:gd name="T49" fmla="*/ 1263 h 1599"/>
                    <a:gd name="T50" fmla="*/ 322 w 1607"/>
                    <a:gd name="T51" fmla="*/ 1301 h 1599"/>
                    <a:gd name="T52" fmla="*/ 346 w 1607"/>
                    <a:gd name="T53" fmla="*/ 1460 h 1599"/>
                    <a:gd name="T54" fmla="*/ 523 w 1607"/>
                    <a:gd name="T55" fmla="*/ 1436 h 1599"/>
                    <a:gd name="T56" fmla="*/ 600 w 1607"/>
                    <a:gd name="T57" fmla="*/ 1576 h 1599"/>
                    <a:gd name="T58" fmla="*/ 721 w 1607"/>
                    <a:gd name="T59" fmla="*/ 1598 h 1599"/>
                    <a:gd name="T60" fmla="*/ 842 w 1607"/>
                    <a:gd name="T61" fmla="*/ 1494 h 1599"/>
                    <a:gd name="T62" fmla="*/ 999 w 1607"/>
                    <a:gd name="T63" fmla="*/ 1578 h 1599"/>
                    <a:gd name="T64" fmla="*/ 1077 w 1607"/>
                    <a:gd name="T65" fmla="*/ 1439 h 1599"/>
                    <a:gd name="T66" fmla="*/ 1253 w 1607"/>
                    <a:gd name="T67" fmla="*/ 1464 h 1599"/>
                    <a:gd name="T68" fmla="*/ 1279 w 1607"/>
                    <a:gd name="T69" fmla="*/ 1306 h 1599"/>
                    <a:gd name="T70" fmla="*/ 1454 w 1607"/>
                    <a:gd name="T71" fmla="*/ 1270 h 1599"/>
                    <a:gd name="T72" fmla="*/ 1424 w 1607"/>
                    <a:gd name="T73" fmla="*/ 1113 h 1599"/>
                    <a:gd name="T74" fmla="*/ 1576 w 1607"/>
                    <a:gd name="T75" fmla="*/ 1019 h 1599"/>
                    <a:gd name="T76" fmla="*/ 700 w 1607"/>
                    <a:gd name="T77" fmla="*/ 1370 h 1599"/>
                    <a:gd name="T78" fmla="*/ 907 w 1607"/>
                    <a:gd name="T79" fmla="*/ 228 h 1599"/>
                    <a:gd name="T80" fmla="*/ 700 w 1607"/>
                    <a:gd name="T81" fmla="*/ 1370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7" h="1599">
                      <a:moveTo>
                        <a:pt x="1479" y="965"/>
                      </a:moveTo>
                      <a:cubicBezTo>
                        <a:pt x="1482" y="951"/>
                        <a:pt x="1485" y="937"/>
                        <a:pt x="1487" y="924"/>
                      </a:cubicBezTo>
                      <a:cubicBezTo>
                        <a:pt x="1490" y="910"/>
                        <a:pt x="1492" y="896"/>
                        <a:pt x="1494" y="882"/>
                      </a:cubicBezTo>
                      <a:cubicBezTo>
                        <a:pt x="1535" y="881"/>
                        <a:pt x="1573" y="875"/>
                        <a:pt x="1604" y="865"/>
                      </a:cubicBezTo>
                      <a:cubicBezTo>
                        <a:pt x="1607" y="824"/>
                        <a:pt x="1607" y="782"/>
                        <a:pt x="1604" y="742"/>
                      </a:cubicBezTo>
                      <a:cubicBezTo>
                        <a:pt x="1574" y="731"/>
                        <a:pt x="1536" y="725"/>
                        <a:pt x="1495" y="724"/>
                      </a:cubicBezTo>
                      <a:cubicBezTo>
                        <a:pt x="1492" y="696"/>
                        <a:pt x="1487" y="668"/>
                        <a:pt x="1481" y="641"/>
                      </a:cubicBezTo>
                      <a:cubicBezTo>
                        <a:pt x="1519" y="626"/>
                        <a:pt x="1553" y="607"/>
                        <a:pt x="1578" y="587"/>
                      </a:cubicBezTo>
                      <a:cubicBezTo>
                        <a:pt x="1567" y="547"/>
                        <a:pt x="1553" y="509"/>
                        <a:pt x="1536" y="472"/>
                      </a:cubicBezTo>
                      <a:cubicBezTo>
                        <a:pt x="1504" y="472"/>
                        <a:pt x="1466" y="479"/>
                        <a:pt x="1427" y="492"/>
                      </a:cubicBezTo>
                      <a:cubicBezTo>
                        <a:pt x="1415" y="467"/>
                        <a:pt x="1401" y="442"/>
                        <a:pt x="1385" y="419"/>
                      </a:cubicBezTo>
                      <a:cubicBezTo>
                        <a:pt x="1417" y="392"/>
                        <a:pt x="1442" y="362"/>
                        <a:pt x="1459" y="335"/>
                      </a:cubicBezTo>
                      <a:cubicBezTo>
                        <a:pt x="1435" y="302"/>
                        <a:pt x="1409" y="270"/>
                        <a:pt x="1380" y="241"/>
                      </a:cubicBezTo>
                      <a:cubicBezTo>
                        <a:pt x="1350" y="252"/>
                        <a:pt x="1317" y="271"/>
                        <a:pt x="1284" y="297"/>
                      </a:cubicBezTo>
                      <a:cubicBezTo>
                        <a:pt x="1264" y="278"/>
                        <a:pt x="1243" y="260"/>
                        <a:pt x="1220" y="243"/>
                      </a:cubicBezTo>
                      <a:cubicBezTo>
                        <a:pt x="1240" y="206"/>
                        <a:pt x="1254" y="170"/>
                        <a:pt x="1260" y="139"/>
                      </a:cubicBezTo>
                      <a:cubicBezTo>
                        <a:pt x="1227" y="116"/>
                        <a:pt x="1192" y="95"/>
                        <a:pt x="1154" y="77"/>
                      </a:cubicBezTo>
                      <a:cubicBezTo>
                        <a:pt x="1130" y="98"/>
                        <a:pt x="1105" y="127"/>
                        <a:pt x="1084" y="163"/>
                      </a:cubicBezTo>
                      <a:cubicBezTo>
                        <a:pt x="1058" y="152"/>
                        <a:pt x="1032" y="142"/>
                        <a:pt x="1005" y="134"/>
                      </a:cubicBezTo>
                      <a:cubicBezTo>
                        <a:pt x="1011" y="93"/>
                        <a:pt x="1012" y="54"/>
                        <a:pt x="1007" y="23"/>
                      </a:cubicBezTo>
                      <a:cubicBezTo>
                        <a:pt x="987" y="17"/>
                        <a:pt x="967" y="13"/>
                        <a:pt x="947" y="9"/>
                      </a:cubicBezTo>
                      <a:cubicBezTo>
                        <a:pt x="927" y="6"/>
                        <a:pt x="906" y="3"/>
                        <a:pt x="886" y="1"/>
                      </a:cubicBezTo>
                      <a:cubicBezTo>
                        <a:pt x="870" y="29"/>
                        <a:pt x="857" y="65"/>
                        <a:pt x="849" y="106"/>
                      </a:cubicBezTo>
                      <a:cubicBezTo>
                        <a:pt x="821" y="104"/>
                        <a:pt x="793" y="103"/>
                        <a:pt x="765" y="105"/>
                      </a:cubicBezTo>
                      <a:cubicBezTo>
                        <a:pt x="757" y="64"/>
                        <a:pt x="744" y="28"/>
                        <a:pt x="729" y="0"/>
                      </a:cubicBezTo>
                      <a:cubicBezTo>
                        <a:pt x="688" y="3"/>
                        <a:pt x="647" y="10"/>
                        <a:pt x="608" y="20"/>
                      </a:cubicBezTo>
                      <a:cubicBezTo>
                        <a:pt x="603" y="52"/>
                        <a:pt x="603" y="91"/>
                        <a:pt x="609" y="132"/>
                      </a:cubicBezTo>
                      <a:cubicBezTo>
                        <a:pt x="582" y="140"/>
                        <a:pt x="556" y="149"/>
                        <a:pt x="530" y="160"/>
                      </a:cubicBezTo>
                      <a:cubicBezTo>
                        <a:pt x="509" y="124"/>
                        <a:pt x="484" y="95"/>
                        <a:pt x="460" y="73"/>
                      </a:cubicBezTo>
                      <a:cubicBezTo>
                        <a:pt x="423" y="91"/>
                        <a:pt x="387" y="111"/>
                        <a:pt x="353" y="134"/>
                      </a:cubicBezTo>
                      <a:cubicBezTo>
                        <a:pt x="359" y="166"/>
                        <a:pt x="373" y="202"/>
                        <a:pt x="392" y="239"/>
                      </a:cubicBezTo>
                      <a:cubicBezTo>
                        <a:pt x="370" y="255"/>
                        <a:pt x="348" y="273"/>
                        <a:pt x="328" y="292"/>
                      </a:cubicBezTo>
                      <a:cubicBezTo>
                        <a:pt x="295" y="266"/>
                        <a:pt x="262" y="246"/>
                        <a:pt x="233" y="235"/>
                      </a:cubicBezTo>
                      <a:cubicBezTo>
                        <a:pt x="204" y="264"/>
                        <a:pt x="177" y="295"/>
                        <a:pt x="153" y="328"/>
                      </a:cubicBezTo>
                      <a:cubicBezTo>
                        <a:pt x="169" y="356"/>
                        <a:pt x="194" y="385"/>
                        <a:pt x="225" y="413"/>
                      </a:cubicBezTo>
                      <a:cubicBezTo>
                        <a:pt x="210" y="436"/>
                        <a:pt x="196" y="460"/>
                        <a:pt x="183" y="486"/>
                      </a:cubicBezTo>
                      <a:cubicBezTo>
                        <a:pt x="144" y="472"/>
                        <a:pt x="106" y="465"/>
                        <a:pt x="74" y="464"/>
                      </a:cubicBezTo>
                      <a:cubicBezTo>
                        <a:pt x="57" y="501"/>
                        <a:pt x="43" y="539"/>
                        <a:pt x="31" y="579"/>
                      </a:cubicBezTo>
                      <a:cubicBezTo>
                        <a:pt x="56" y="599"/>
                        <a:pt x="89" y="619"/>
                        <a:pt x="128" y="634"/>
                      </a:cubicBezTo>
                      <a:cubicBezTo>
                        <a:pt x="125" y="647"/>
                        <a:pt x="122" y="661"/>
                        <a:pt x="119" y="675"/>
                      </a:cubicBezTo>
                      <a:cubicBezTo>
                        <a:pt x="117" y="689"/>
                        <a:pt x="115" y="703"/>
                        <a:pt x="113" y="717"/>
                      </a:cubicBezTo>
                      <a:cubicBezTo>
                        <a:pt x="72" y="717"/>
                        <a:pt x="33" y="724"/>
                        <a:pt x="3" y="734"/>
                      </a:cubicBezTo>
                      <a:cubicBezTo>
                        <a:pt x="0" y="775"/>
                        <a:pt x="0" y="816"/>
                        <a:pt x="2" y="857"/>
                      </a:cubicBezTo>
                      <a:cubicBezTo>
                        <a:pt x="33" y="867"/>
                        <a:pt x="71" y="874"/>
                        <a:pt x="112" y="875"/>
                      </a:cubicBezTo>
                      <a:cubicBezTo>
                        <a:pt x="115" y="903"/>
                        <a:pt x="120" y="931"/>
                        <a:pt x="126" y="958"/>
                      </a:cubicBezTo>
                      <a:cubicBezTo>
                        <a:pt x="87" y="973"/>
                        <a:pt x="54" y="992"/>
                        <a:pt x="29" y="1011"/>
                      </a:cubicBezTo>
                      <a:cubicBezTo>
                        <a:pt x="40" y="1051"/>
                        <a:pt x="54" y="1090"/>
                        <a:pt x="70" y="1127"/>
                      </a:cubicBezTo>
                      <a:cubicBezTo>
                        <a:pt x="102" y="1127"/>
                        <a:pt x="140" y="1120"/>
                        <a:pt x="180" y="1107"/>
                      </a:cubicBezTo>
                      <a:cubicBezTo>
                        <a:pt x="192" y="1132"/>
                        <a:pt x="206" y="1156"/>
                        <a:pt x="221" y="1180"/>
                      </a:cubicBezTo>
                      <a:cubicBezTo>
                        <a:pt x="190" y="1207"/>
                        <a:pt x="165" y="1236"/>
                        <a:pt x="148" y="1263"/>
                      </a:cubicBezTo>
                      <a:cubicBezTo>
                        <a:pt x="172" y="1297"/>
                        <a:pt x="198" y="1329"/>
                        <a:pt x="227" y="1358"/>
                      </a:cubicBezTo>
                      <a:cubicBezTo>
                        <a:pt x="257" y="1347"/>
                        <a:pt x="290" y="1327"/>
                        <a:pt x="322" y="1301"/>
                      </a:cubicBezTo>
                      <a:cubicBezTo>
                        <a:pt x="343" y="1321"/>
                        <a:pt x="364" y="1339"/>
                        <a:pt x="387" y="1356"/>
                      </a:cubicBezTo>
                      <a:cubicBezTo>
                        <a:pt x="366" y="1392"/>
                        <a:pt x="353" y="1428"/>
                        <a:pt x="346" y="1460"/>
                      </a:cubicBezTo>
                      <a:cubicBezTo>
                        <a:pt x="380" y="1483"/>
                        <a:pt x="415" y="1504"/>
                        <a:pt x="452" y="1522"/>
                      </a:cubicBezTo>
                      <a:cubicBezTo>
                        <a:pt x="477" y="1501"/>
                        <a:pt x="502" y="1471"/>
                        <a:pt x="523" y="1436"/>
                      </a:cubicBezTo>
                      <a:cubicBezTo>
                        <a:pt x="549" y="1447"/>
                        <a:pt x="575" y="1457"/>
                        <a:pt x="602" y="1465"/>
                      </a:cubicBezTo>
                      <a:cubicBezTo>
                        <a:pt x="596" y="1506"/>
                        <a:pt x="595" y="1544"/>
                        <a:pt x="600" y="1576"/>
                      </a:cubicBezTo>
                      <a:cubicBezTo>
                        <a:pt x="620" y="1581"/>
                        <a:pt x="640" y="1586"/>
                        <a:pt x="660" y="1589"/>
                      </a:cubicBezTo>
                      <a:cubicBezTo>
                        <a:pt x="680" y="1593"/>
                        <a:pt x="701" y="1596"/>
                        <a:pt x="721" y="1598"/>
                      </a:cubicBezTo>
                      <a:cubicBezTo>
                        <a:pt x="736" y="1570"/>
                        <a:pt x="750" y="1534"/>
                        <a:pt x="758" y="1493"/>
                      </a:cubicBezTo>
                      <a:cubicBezTo>
                        <a:pt x="786" y="1495"/>
                        <a:pt x="814" y="1495"/>
                        <a:pt x="842" y="1494"/>
                      </a:cubicBezTo>
                      <a:cubicBezTo>
                        <a:pt x="850" y="1534"/>
                        <a:pt x="863" y="1571"/>
                        <a:pt x="878" y="1599"/>
                      </a:cubicBezTo>
                      <a:cubicBezTo>
                        <a:pt x="919" y="1595"/>
                        <a:pt x="959" y="1588"/>
                        <a:pt x="999" y="1578"/>
                      </a:cubicBezTo>
                      <a:cubicBezTo>
                        <a:pt x="1004" y="1547"/>
                        <a:pt x="1004" y="1508"/>
                        <a:pt x="998" y="1467"/>
                      </a:cubicBezTo>
                      <a:cubicBezTo>
                        <a:pt x="1025" y="1459"/>
                        <a:pt x="1051" y="1450"/>
                        <a:pt x="1077" y="1439"/>
                      </a:cubicBezTo>
                      <a:cubicBezTo>
                        <a:pt x="1098" y="1474"/>
                        <a:pt x="1123" y="1504"/>
                        <a:pt x="1147" y="1525"/>
                      </a:cubicBezTo>
                      <a:cubicBezTo>
                        <a:pt x="1184" y="1508"/>
                        <a:pt x="1220" y="1487"/>
                        <a:pt x="1253" y="1464"/>
                      </a:cubicBezTo>
                      <a:cubicBezTo>
                        <a:pt x="1248" y="1433"/>
                        <a:pt x="1234" y="1397"/>
                        <a:pt x="1214" y="1360"/>
                      </a:cubicBezTo>
                      <a:cubicBezTo>
                        <a:pt x="1237" y="1344"/>
                        <a:pt x="1259" y="1326"/>
                        <a:pt x="1279" y="1306"/>
                      </a:cubicBezTo>
                      <a:cubicBezTo>
                        <a:pt x="1311" y="1333"/>
                        <a:pt x="1345" y="1352"/>
                        <a:pt x="1374" y="1364"/>
                      </a:cubicBezTo>
                      <a:cubicBezTo>
                        <a:pt x="1403" y="1335"/>
                        <a:pt x="1430" y="1304"/>
                        <a:pt x="1454" y="1270"/>
                      </a:cubicBezTo>
                      <a:cubicBezTo>
                        <a:pt x="1438" y="1243"/>
                        <a:pt x="1413" y="1213"/>
                        <a:pt x="1382" y="1186"/>
                      </a:cubicBezTo>
                      <a:cubicBezTo>
                        <a:pt x="1397" y="1163"/>
                        <a:pt x="1411" y="1138"/>
                        <a:pt x="1424" y="1113"/>
                      </a:cubicBezTo>
                      <a:cubicBezTo>
                        <a:pt x="1463" y="1127"/>
                        <a:pt x="1501" y="1134"/>
                        <a:pt x="1533" y="1135"/>
                      </a:cubicBezTo>
                      <a:cubicBezTo>
                        <a:pt x="1550" y="1098"/>
                        <a:pt x="1564" y="1059"/>
                        <a:pt x="1576" y="1019"/>
                      </a:cubicBezTo>
                      <a:cubicBezTo>
                        <a:pt x="1551" y="999"/>
                        <a:pt x="1517" y="980"/>
                        <a:pt x="1479" y="965"/>
                      </a:cubicBezTo>
                      <a:close/>
                      <a:moveTo>
                        <a:pt x="700" y="1370"/>
                      </a:moveTo>
                      <a:cubicBezTo>
                        <a:pt x="384" y="1313"/>
                        <a:pt x="175" y="1011"/>
                        <a:pt x="232" y="696"/>
                      </a:cubicBezTo>
                      <a:cubicBezTo>
                        <a:pt x="290" y="380"/>
                        <a:pt x="592" y="171"/>
                        <a:pt x="907" y="228"/>
                      </a:cubicBezTo>
                      <a:cubicBezTo>
                        <a:pt x="1223" y="286"/>
                        <a:pt x="1432" y="588"/>
                        <a:pt x="1374" y="903"/>
                      </a:cubicBezTo>
                      <a:cubicBezTo>
                        <a:pt x="1317" y="1218"/>
                        <a:pt x="1015" y="1428"/>
                        <a:pt x="700" y="1370"/>
                      </a:cubicBezTo>
                      <a:close/>
                    </a:path>
                  </a:pathLst>
                </a:custGeom>
                <a:solidFill>
                  <a:schemeClr val="accent4"/>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s-MX"/>
                </a:p>
              </p:txBody>
            </p:sp>
            <p:sp>
              <p:nvSpPr>
                <p:cNvPr id="49" name="Oval 48"/>
                <p:cNvSpPr/>
                <p:nvPr/>
              </p:nvSpPr>
              <p:spPr>
                <a:xfrm>
                  <a:off x="3573292" y="2217611"/>
                  <a:ext cx="547690" cy="5476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grpSp>
            <p:nvGrpSpPr>
              <p:cNvPr id="42" name="Group 41"/>
              <p:cNvGrpSpPr/>
              <p:nvPr/>
            </p:nvGrpSpPr>
            <p:grpSpPr>
              <a:xfrm>
                <a:off x="5898417" y="2454404"/>
                <a:ext cx="754375" cy="752621"/>
                <a:chOff x="3366319" y="2012677"/>
                <a:chExt cx="959786" cy="957555"/>
              </a:xfrm>
            </p:grpSpPr>
            <p:sp>
              <p:nvSpPr>
                <p:cNvPr id="46" name="Freeform 8"/>
                <p:cNvSpPr>
                  <a:spLocks noEditPoints="1"/>
                </p:cNvSpPr>
                <p:nvPr/>
              </p:nvSpPr>
              <p:spPr bwMode="auto">
                <a:xfrm>
                  <a:off x="3366319" y="2012677"/>
                  <a:ext cx="959786" cy="957555"/>
                </a:xfrm>
                <a:custGeom>
                  <a:avLst/>
                  <a:gdLst>
                    <a:gd name="T0" fmla="*/ 1487 w 1607"/>
                    <a:gd name="T1" fmla="*/ 924 h 1599"/>
                    <a:gd name="T2" fmla="*/ 1604 w 1607"/>
                    <a:gd name="T3" fmla="*/ 865 h 1599"/>
                    <a:gd name="T4" fmla="*/ 1495 w 1607"/>
                    <a:gd name="T5" fmla="*/ 724 h 1599"/>
                    <a:gd name="T6" fmla="*/ 1578 w 1607"/>
                    <a:gd name="T7" fmla="*/ 587 h 1599"/>
                    <a:gd name="T8" fmla="*/ 1427 w 1607"/>
                    <a:gd name="T9" fmla="*/ 492 h 1599"/>
                    <a:gd name="T10" fmla="*/ 1459 w 1607"/>
                    <a:gd name="T11" fmla="*/ 335 h 1599"/>
                    <a:gd name="T12" fmla="*/ 1284 w 1607"/>
                    <a:gd name="T13" fmla="*/ 297 h 1599"/>
                    <a:gd name="T14" fmla="*/ 1260 w 1607"/>
                    <a:gd name="T15" fmla="*/ 139 h 1599"/>
                    <a:gd name="T16" fmla="*/ 1084 w 1607"/>
                    <a:gd name="T17" fmla="*/ 163 h 1599"/>
                    <a:gd name="T18" fmla="*/ 1007 w 1607"/>
                    <a:gd name="T19" fmla="*/ 23 h 1599"/>
                    <a:gd name="T20" fmla="*/ 886 w 1607"/>
                    <a:gd name="T21" fmla="*/ 1 h 1599"/>
                    <a:gd name="T22" fmla="*/ 765 w 1607"/>
                    <a:gd name="T23" fmla="*/ 105 h 1599"/>
                    <a:gd name="T24" fmla="*/ 608 w 1607"/>
                    <a:gd name="T25" fmla="*/ 20 h 1599"/>
                    <a:gd name="T26" fmla="*/ 530 w 1607"/>
                    <a:gd name="T27" fmla="*/ 160 h 1599"/>
                    <a:gd name="T28" fmla="*/ 353 w 1607"/>
                    <a:gd name="T29" fmla="*/ 134 h 1599"/>
                    <a:gd name="T30" fmla="*/ 328 w 1607"/>
                    <a:gd name="T31" fmla="*/ 292 h 1599"/>
                    <a:gd name="T32" fmla="*/ 153 w 1607"/>
                    <a:gd name="T33" fmla="*/ 328 h 1599"/>
                    <a:gd name="T34" fmla="*/ 183 w 1607"/>
                    <a:gd name="T35" fmla="*/ 486 h 1599"/>
                    <a:gd name="T36" fmla="*/ 31 w 1607"/>
                    <a:gd name="T37" fmla="*/ 579 h 1599"/>
                    <a:gd name="T38" fmla="*/ 119 w 1607"/>
                    <a:gd name="T39" fmla="*/ 675 h 1599"/>
                    <a:gd name="T40" fmla="*/ 3 w 1607"/>
                    <a:gd name="T41" fmla="*/ 734 h 1599"/>
                    <a:gd name="T42" fmla="*/ 112 w 1607"/>
                    <a:gd name="T43" fmla="*/ 875 h 1599"/>
                    <a:gd name="T44" fmla="*/ 29 w 1607"/>
                    <a:gd name="T45" fmla="*/ 1011 h 1599"/>
                    <a:gd name="T46" fmla="*/ 180 w 1607"/>
                    <a:gd name="T47" fmla="*/ 1107 h 1599"/>
                    <a:gd name="T48" fmla="*/ 148 w 1607"/>
                    <a:gd name="T49" fmla="*/ 1263 h 1599"/>
                    <a:gd name="T50" fmla="*/ 322 w 1607"/>
                    <a:gd name="T51" fmla="*/ 1301 h 1599"/>
                    <a:gd name="T52" fmla="*/ 346 w 1607"/>
                    <a:gd name="T53" fmla="*/ 1460 h 1599"/>
                    <a:gd name="T54" fmla="*/ 523 w 1607"/>
                    <a:gd name="T55" fmla="*/ 1436 h 1599"/>
                    <a:gd name="T56" fmla="*/ 600 w 1607"/>
                    <a:gd name="T57" fmla="*/ 1576 h 1599"/>
                    <a:gd name="T58" fmla="*/ 721 w 1607"/>
                    <a:gd name="T59" fmla="*/ 1598 h 1599"/>
                    <a:gd name="T60" fmla="*/ 842 w 1607"/>
                    <a:gd name="T61" fmla="*/ 1494 h 1599"/>
                    <a:gd name="T62" fmla="*/ 999 w 1607"/>
                    <a:gd name="T63" fmla="*/ 1578 h 1599"/>
                    <a:gd name="T64" fmla="*/ 1077 w 1607"/>
                    <a:gd name="T65" fmla="*/ 1439 h 1599"/>
                    <a:gd name="T66" fmla="*/ 1253 w 1607"/>
                    <a:gd name="T67" fmla="*/ 1464 h 1599"/>
                    <a:gd name="T68" fmla="*/ 1279 w 1607"/>
                    <a:gd name="T69" fmla="*/ 1306 h 1599"/>
                    <a:gd name="T70" fmla="*/ 1454 w 1607"/>
                    <a:gd name="T71" fmla="*/ 1270 h 1599"/>
                    <a:gd name="T72" fmla="*/ 1424 w 1607"/>
                    <a:gd name="T73" fmla="*/ 1113 h 1599"/>
                    <a:gd name="T74" fmla="*/ 1576 w 1607"/>
                    <a:gd name="T75" fmla="*/ 1019 h 1599"/>
                    <a:gd name="T76" fmla="*/ 700 w 1607"/>
                    <a:gd name="T77" fmla="*/ 1370 h 1599"/>
                    <a:gd name="T78" fmla="*/ 907 w 1607"/>
                    <a:gd name="T79" fmla="*/ 228 h 1599"/>
                    <a:gd name="T80" fmla="*/ 700 w 1607"/>
                    <a:gd name="T81" fmla="*/ 1370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7" h="1599">
                      <a:moveTo>
                        <a:pt x="1479" y="965"/>
                      </a:moveTo>
                      <a:cubicBezTo>
                        <a:pt x="1482" y="951"/>
                        <a:pt x="1485" y="937"/>
                        <a:pt x="1487" y="924"/>
                      </a:cubicBezTo>
                      <a:cubicBezTo>
                        <a:pt x="1490" y="910"/>
                        <a:pt x="1492" y="896"/>
                        <a:pt x="1494" y="882"/>
                      </a:cubicBezTo>
                      <a:cubicBezTo>
                        <a:pt x="1535" y="881"/>
                        <a:pt x="1573" y="875"/>
                        <a:pt x="1604" y="865"/>
                      </a:cubicBezTo>
                      <a:cubicBezTo>
                        <a:pt x="1607" y="824"/>
                        <a:pt x="1607" y="782"/>
                        <a:pt x="1604" y="742"/>
                      </a:cubicBezTo>
                      <a:cubicBezTo>
                        <a:pt x="1574" y="731"/>
                        <a:pt x="1536" y="725"/>
                        <a:pt x="1495" y="724"/>
                      </a:cubicBezTo>
                      <a:cubicBezTo>
                        <a:pt x="1492" y="696"/>
                        <a:pt x="1487" y="668"/>
                        <a:pt x="1481" y="641"/>
                      </a:cubicBezTo>
                      <a:cubicBezTo>
                        <a:pt x="1519" y="626"/>
                        <a:pt x="1553" y="607"/>
                        <a:pt x="1578" y="587"/>
                      </a:cubicBezTo>
                      <a:cubicBezTo>
                        <a:pt x="1567" y="547"/>
                        <a:pt x="1553" y="509"/>
                        <a:pt x="1536" y="472"/>
                      </a:cubicBezTo>
                      <a:cubicBezTo>
                        <a:pt x="1504" y="472"/>
                        <a:pt x="1466" y="479"/>
                        <a:pt x="1427" y="492"/>
                      </a:cubicBezTo>
                      <a:cubicBezTo>
                        <a:pt x="1415" y="467"/>
                        <a:pt x="1401" y="442"/>
                        <a:pt x="1385" y="419"/>
                      </a:cubicBezTo>
                      <a:cubicBezTo>
                        <a:pt x="1417" y="392"/>
                        <a:pt x="1442" y="362"/>
                        <a:pt x="1459" y="335"/>
                      </a:cubicBezTo>
                      <a:cubicBezTo>
                        <a:pt x="1435" y="302"/>
                        <a:pt x="1409" y="270"/>
                        <a:pt x="1380" y="241"/>
                      </a:cubicBezTo>
                      <a:cubicBezTo>
                        <a:pt x="1350" y="252"/>
                        <a:pt x="1317" y="271"/>
                        <a:pt x="1284" y="297"/>
                      </a:cubicBezTo>
                      <a:cubicBezTo>
                        <a:pt x="1264" y="278"/>
                        <a:pt x="1243" y="260"/>
                        <a:pt x="1220" y="243"/>
                      </a:cubicBezTo>
                      <a:cubicBezTo>
                        <a:pt x="1240" y="206"/>
                        <a:pt x="1254" y="170"/>
                        <a:pt x="1260" y="139"/>
                      </a:cubicBezTo>
                      <a:cubicBezTo>
                        <a:pt x="1227" y="116"/>
                        <a:pt x="1192" y="95"/>
                        <a:pt x="1154" y="77"/>
                      </a:cubicBezTo>
                      <a:cubicBezTo>
                        <a:pt x="1130" y="98"/>
                        <a:pt x="1105" y="127"/>
                        <a:pt x="1084" y="163"/>
                      </a:cubicBezTo>
                      <a:cubicBezTo>
                        <a:pt x="1058" y="152"/>
                        <a:pt x="1032" y="142"/>
                        <a:pt x="1005" y="134"/>
                      </a:cubicBezTo>
                      <a:cubicBezTo>
                        <a:pt x="1011" y="93"/>
                        <a:pt x="1012" y="54"/>
                        <a:pt x="1007" y="23"/>
                      </a:cubicBezTo>
                      <a:cubicBezTo>
                        <a:pt x="987" y="17"/>
                        <a:pt x="967" y="13"/>
                        <a:pt x="947" y="9"/>
                      </a:cubicBezTo>
                      <a:cubicBezTo>
                        <a:pt x="927" y="6"/>
                        <a:pt x="906" y="3"/>
                        <a:pt x="886" y="1"/>
                      </a:cubicBezTo>
                      <a:cubicBezTo>
                        <a:pt x="870" y="29"/>
                        <a:pt x="857" y="65"/>
                        <a:pt x="849" y="106"/>
                      </a:cubicBezTo>
                      <a:cubicBezTo>
                        <a:pt x="821" y="104"/>
                        <a:pt x="793" y="103"/>
                        <a:pt x="765" y="105"/>
                      </a:cubicBezTo>
                      <a:cubicBezTo>
                        <a:pt x="757" y="64"/>
                        <a:pt x="744" y="28"/>
                        <a:pt x="729" y="0"/>
                      </a:cubicBezTo>
                      <a:cubicBezTo>
                        <a:pt x="688" y="3"/>
                        <a:pt x="647" y="10"/>
                        <a:pt x="608" y="20"/>
                      </a:cubicBezTo>
                      <a:cubicBezTo>
                        <a:pt x="603" y="52"/>
                        <a:pt x="603" y="91"/>
                        <a:pt x="609" y="132"/>
                      </a:cubicBezTo>
                      <a:cubicBezTo>
                        <a:pt x="582" y="140"/>
                        <a:pt x="556" y="149"/>
                        <a:pt x="530" y="160"/>
                      </a:cubicBezTo>
                      <a:cubicBezTo>
                        <a:pt x="509" y="124"/>
                        <a:pt x="484" y="95"/>
                        <a:pt x="460" y="73"/>
                      </a:cubicBezTo>
                      <a:cubicBezTo>
                        <a:pt x="423" y="91"/>
                        <a:pt x="387" y="111"/>
                        <a:pt x="353" y="134"/>
                      </a:cubicBezTo>
                      <a:cubicBezTo>
                        <a:pt x="359" y="166"/>
                        <a:pt x="373" y="202"/>
                        <a:pt x="392" y="239"/>
                      </a:cubicBezTo>
                      <a:cubicBezTo>
                        <a:pt x="370" y="255"/>
                        <a:pt x="348" y="273"/>
                        <a:pt x="328" y="292"/>
                      </a:cubicBezTo>
                      <a:cubicBezTo>
                        <a:pt x="295" y="266"/>
                        <a:pt x="262" y="246"/>
                        <a:pt x="233" y="235"/>
                      </a:cubicBezTo>
                      <a:cubicBezTo>
                        <a:pt x="204" y="264"/>
                        <a:pt x="177" y="295"/>
                        <a:pt x="153" y="328"/>
                      </a:cubicBezTo>
                      <a:cubicBezTo>
                        <a:pt x="169" y="356"/>
                        <a:pt x="194" y="385"/>
                        <a:pt x="225" y="413"/>
                      </a:cubicBezTo>
                      <a:cubicBezTo>
                        <a:pt x="210" y="436"/>
                        <a:pt x="196" y="460"/>
                        <a:pt x="183" y="486"/>
                      </a:cubicBezTo>
                      <a:cubicBezTo>
                        <a:pt x="144" y="472"/>
                        <a:pt x="106" y="465"/>
                        <a:pt x="74" y="464"/>
                      </a:cubicBezTo>
                      <a:cubicBezTo>
                        <a:pt x="57" y="501"/>
                        <a:pt x="43" y="539"/>
                        <a:pt x="31" y="579"/>
                      </a:cubicBezTo>
                      <a:cubicBezTo>
                        <a:pt x="56" y="599"/>
                        <a:pt x="89" y="619"/>
                        <a:pt x="128" y="634"/>
                      </a:cubicBezTo>
                      <a:cubicBezTo>
                        <a:pt x="125" y="647"/>
                        <a:pt x="122" y="661"/>
                        <a:pt x="119" y="675"/>
                      </a:cubicBezTo>
                      <a:cubicBezTo>
                        <a:pt x="117" y="689"/>
                        <a:pt x="115" y="703"/>
                        <a:pt x="113" y="717"/>
                      </a:cubicBezTo>
                      <a:cubicBezTo>
                        <a:pt x="72" y="717"/>
                        <a:pt x="33" y="724"/>
                        <a:pt x="3" y="734"/>
                      </a:cubicBezTo>
                      <a:cubicBezTo>
                        <a:pt x="0" y="775"/>
                        <a:pt x="0" y="816"/>
                        <a:pt x="2" y="857"/>
                      </a:cubicBezTo>
                      <a:cubicBezTo>
                        <a:pt x="33" y="867"/>
                        <a:pt x="71" y="874"/>
                        <a:pt x="112" y="875"/>
                      </a:cubicBezTo>
                      <a:cubicBezTo>
                        <a:pt x="115" y="903"/>
                        <a:pt x="120" y="931"/>
                        <a:pt x="126" y="958"/>
                      </a:cubicBezTo>
                      <a:cubicBezTo>
                        <a:pt x="87" y="973"/>
                        <a:pt x="54" y="992"/>
                        <a:pt x="29" y="1011"/>
                      </a:cubicBezTo>
                      <a:cubicBezTo>
                        <a:pt x="40" y="1051"/>
                        <a:pt x="54" y="1090"/>
                        <a:pt x="70" y="1127"/>
                      </a:cubicBezTo>
                      <a:cubicBezTo>
                        <a:pt x="102" y="1127"/>
                        <a:pt x="140" y="1120"/>
                        <a:pt x="180" y="1107"/>
                      </a:cubicBezTo>
                      <a:cubicBezTo>
                        <a:pt x="192" y="1132"/>
                        <a:pt x="206" y="1156"/>
                        <a:pt x="221" y="1180"/>
                      </a:cubicBezTo>
                      <a:cubicBezTo>
                        <a:pt x="190" y="1207"/>
                        <a:pt x="165" y="1236"/>
                        <a:pt x="148" y="1263"/>
                      </a:cubicBezTo>
                      <a:cubicBezTo>
                        <a:pt x="172" y="1297"/>
                        <a:pt x="198" y="1329"/>
                        <a:pt x="227" y="1358"/>
                      </a:cubicBezTo>
                      <a:cubicBezTo>
                        <a:pt x="257" y="1347"/>
                        <a:pt x="290" y="1327"/>
                        <a:pt x="322" y="1301"/>
                      </a:cubicBezTo>
                      <a:cubicBezTo>
                        <a:pt x="343" y="1321"/>
                        <a:pt x="364" y="1339"/>
                        <a:pt x="387" y="1356"/>
                      </a:cubicBezTo>
                      <a:cubicBezTo>
                        <a:pt x="366" y="1392"/>
                        <a:pt x="353" y="1428"/>
                        <a:pt x="346" y="1460"/>
                      </a:cubicBezTo>
                      <a:cubicBezTo>
                        <a:pt x="380" y="1483"/>
                        <a:pt x="415" y="1504"/>
                        <a:pt x="452" y="1522"/>
                      </a:cubicBezTo>
                      <a:cubicBezTo>
                        <a:pt x="477" y="1501"/>
                        <a:pt x="502" y="1471"/>
                        <a:pt x="523" y="1436"/>
                      </a:cubicBezTo>
                      <a:cubicBezTo>
                        <a:pt x="549" y="1447"/>
                        <a:pt x="575" y="1457"/>
                        <a:pt x="602" y="1465"/>
                      </a:cubicBezTo>
                      <a:cubicBezTo>
                        <a:pt x="596" y="1506"/>
                        <a:pt x="595" y="1544"/>
                        <a:pt x="600" y="1576"/>
                      </a:cubicBezTo>
                      <a:cubicBezTo>
                        <a:pt x="620" y="1581"/>
                        <a:pt x="640" y="1586"/>
                        <a:pt x="660" y="1589"/>
                      </a:cubicBezTo>
                      <a:cubicBezTo>
                        <a:pt x="680" y="1593"/>
                        <a:pt x="701" y="1596"/>
                        <a:pt x="721" y="1598"/>
                      </a:cubicBezTo>
                      <a:cubicBezTo>
                        <a:pt x="736" y="1570"/>
                        <a:pt x="750" y="1534"/>
                        <a:pt x="758" y="1493"/>
                      </a:cubicBezTo>
                      <a:cubicBezTo>
                        <a:pt x="786" y="1495"/>
                        <a:pt x="814" y="1495"/>
                        <a:pt x="842" y="1494"/>
                      </a:cubicBezTo>
                      <a:cubicBezTo>
                        <a:pt x="850" y="1534"/>
                        <a:pt x="863" y="1571"/>
                        <a:pt x="878" y="1599"/>
                      </a:cubicBezTo>
                      <a:cubicBezTo>
                        <a:pt x="919" y="1595"/>
                        <a:pt x="959" y="1588"/>
                        <a:pt x="999" y="1578"/>
                      </a:cubicBezTo>
                      <a:cubicBezTo>
                        <a:pt x="1004" y="1547"/>
                        <a:pt x="1004" y="1508"/>
                        <a:pt x="998" y="1467"/>
                      </a:cubicBezTo>
                      <a:cubicBezTo>
                        <a:pt x="1025" y="1459"/>
                        <a:pt x="1051" y="1450"/>
                        <a:pt x="1077" y="1439"/>
                      </a:cubicBezTo>
                      <a:cubicBezTo>
                        <a:pt x="1098" y="1474"/>
                        <a:pt x="1123" y="1504"/>
                        <a:pt x="1147" y="1525"/>
                      </a:cubicBezTo>
                      <a:cubicBezTo>
                        <a:pt x="1184" y="1508"/>
                        <a:pt x="1220" y="1487"/>
                        <a:pt x="1253" y="1464"/>
                      </a:cubicBezTo>
                      <a:cubicBezTo>
                        <a:pt x="1248" y="1433"/>
                        <a:pt x="1234" y="1397"/>
                        <a:pt x="1214" y="1360"/>
                      </a:cubicBezTo>
                      <a:cubicBezTo>
                        <a:pt x="1237" y="1344"/>
                        <a:pt x="1259" y="1326"/>
                        <a:pt x="1279" y="1306"/>
                      </a:cubicBezTo>
                      <a:cubicBezTo>
                        <a:pt x="1311" y="1333"/>
                        <a:pt x="1345" y="1352"/>
                        <a:pt x="1374" y="1364"/>
                      </a:cubicBezTo>
                      <a:cubicBezTo>
                        <a:pt x="1403" y="1335"/>
                        <a:pt x="1430" y="1304"/>
                        <a:pt x="1454" y="1270"/>
                      </a:cubicBezTo>
                      <a:cubicBezTo>
                        <a:pt x="1438" y="1243"/>
                        <a:pt x="1413" y="1213"/>
                        <a:pt x="1382" y="1186"/>
                      </a:cubicBezTo>
                      <a:cubicBezTo>
                        <a:pt x="1397" y="1163"/>
                        <a:pt x="1411" y="1138"/>
                        <a:pt x="1424" y="1113"/>
                      </a:cubicBezTo>
                      <a:cubicBezTo>
                        <a:pt x="1463" y="1127"/>
                        <a:pt x="1501" y="1134"/>
                        <a:pt x="1533" y="1135"/>
                      </a:cubicBezTo>
                      <a:cubicBezTo>
                        <a:pt x="1550" y="1098"/>
                        <a:pt x="1564" y="1059"/>
                        <a:pt x="1576" y="1019"/>
                      </a:cubicBezTo>
                      <a:cubicBezTo>
                        <a:pt x="1551" y="999"/>
                        <a:pt x="1517" y="980"/>
                        <a:pt x="1479" y="965"/>
                      </a:cubicBezTo>
                      <a:close/>
                      <a:moveTo>
                        <a:pt x="700" y="1370"/>
                      </a:moveTo>
                      <a:cubicBezTo>
                        <a:pt x="384" y="1313"/>
                        <a:pt x="175" y="1011"/>
                        <a:pt x="232" y="696"/>
                      </a:cubicBezTo>
                      <a:cubicBezTo>
                        <a:pt x="290" y="380"/>
                        <a:pt x="592" y="171"/>
                        <a:pt x="907" y="228"/>
                      </a:cubicBezTo>
                      <a:cubicBezTo>
                        <a:pt x="1223" y="286"/>
                        <a:pt x="1432" y="588"/>
                        <a:pt x="1374" y="903"/>
                      </a:cubicBezTo>
                      <a:cubicBezTo>
                        <a:pt x="1317" y="1218"/>
                        <a:pt x="1015" y="1428"/>
                        <a:pt x="700" y="1370"/>
                      </a:cubicBezTo>
                      <a:close/>
                    </a:path>
                  </a:pathLst>
                </a:custGeom>
                <a:solidFill>
                  <a:schemeClr val="accent5"/>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s-MX"/>
                </a:p>
              </p:txBody>
            </p:sp>
            <p:sp>
              <p:nvSpPr>
                <p:cNvPr id="47" name="Oval 46"/>
                <p:cNvSpPr/>
                <p:nvPr/>
              </p:nvSpPr>
              <p:spPr>
                <a:xfrm>
                  <a:off x="3573292" y="2217611"/>
                  <a:ext cx="547690" cy="5476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43" name="Freeform 5"/>
              <p:cNvSpPr>
                <a:spLocks/>
              </p:cNvSpPr>
              <p:nvPr/>
            </p:nvSpPr>
            <p:spPr bwMode="auto">
              <a:xfrm rot="10800000">
                <a:off x="5634635" y="3346962"/>
                <a:ext cx="397865" cy="442353"/>
              </a:xfrm>
              <a:custGeom>
                <a:avLst/>
                <a:gdLst>
                  <a:gd name="T0" fmla="*/ 1724 w 2505"/>
                  <a:gd name="T1" fmla="*/ 18 h 2784"/>
                  <a:gd name="T2" fmla="*/ 1519 w 2505"/>
                  <a:gd name="T3" fmla="*/ 2 h 2784"/>
                  <a:gd name="T4" fmla="*/ 1307 w 2505"/>
                  <a:gd name="T5" fmla="*/ 4 h 2784"/>
                  <a:gd name="T6" fmla="*/ 1140 w 2505"/>
                  <a:gd name="T7" fmla="*/ 18 h 2784"/>
                  <a:gd name="T8" fmla="*/ 1027 w 2505"/>
                  <a:gd name="T9" fmla="*/ 36 h 2784"/>
                  <a:gd name="T10" fmla="*/ 969 w 2505"/>
                  <a:gd name="T11" fmla="*/ 49 h 2784"/>
                  <a:gd name="T12" fmla="*/ 1097 w 2505"/>
                  <a:gd name="T13" fmla="*/ 49 h 2784"/>
                  <a:gd name="T14" fmla="*/ 1218 w 2505"/>
                  <a:gd name="T15" fmla="*/ 59 h 2784"/>
                  <a:gd name="T16" fmla="*/ 1311 w 2505"/>
                  <a:gd name="T17" fmla="*/ 76 h 2784"/>
                  <a:gd name="T18" fmla="*/ 1380 w 2505"/>
                  <a:gd name="T19" fmla="*/ 97 h 2784"/>
                  <a:gd name="T20" fmla="*/ 1472 w 2505"/>
                  <a:gd name="T21" fmla="*/ 140 h 2784"/>
                  <a:gd name="T22" fmla="*/ 1526 w 2505"/>
                  <a:gd name="T23" fmla="*/ 181 h 2784"/>
                  <a:gd name="T24" fmla="*/ 1552 w 2505"/>
                  <a:gd name="T25" fmla="*/ 217 h 2784"/>
                  <a:gd name="T26" fmla="*/ 1561 w 2505"/>
                  <a:gd name="T27" fmla="*/ 241 h 2784"/>
                  <a:gd name="T28" fmla="*/ 1561 w 2505"/>
                  <a:gd name="T29" fmla="*/ 253 h 2784"/>
                  <a:gd name="T30" fmla="*/ 1416 w 2505"/>
                  <a:gd name="T31" fmla="*/ 333 h 2784"/>
                  <a:gd name="T32" fmla="*/ 1210 w 2505"/>
                  <a:gd name="T33" fmla="*/ 468 h 2784"/>
                  <a:gd name="T34" fmla="*/ 1016 w 2505"/>
                  <a:gd name="T35" fmla="*/ 619 h 2784"/>
                  <a:gd name="T36" fmla="*/ 834 w 2505"/>
                  <a:gd name="T37" fmla="*/ 785 h 2784"/>
                  <a:gd name="T38" fmla="*/ 666 w 2505"/>
                  <a:gd name="T39" fmla="*/ 964 h 2784"/>
                  <a:gd name="T40" fmla="*/ 512 w 2505"/>
                  <a:gd name="T41" fmla="*/ 1157 h 2784"/>
                  <a:gd name="T42" fmla="*/ 375 w 2505"/>
                  <a:gd name="T43" fmla="*/ 1362 h 2784"/>
                  <a:gd name="T44" fmla="*/ 255 w 2505"/>
                  <a:gd name="T45" fmla="*/ 1578 h 2784"/>
                  <a:gd name="T46" fmla="*/ 151 w 2505"/>
                  <a:gd name="T47" fmla="*/ 1804 h 2784"/>
                  <a:gd name="T48" fmla="*/ 67 w 2505"/>
                  <a:gd name="T49" fmla="*/ 2040 h 2784"/>
                  <a:gd name="T50" fmla="*/ 0 w 2505"/>
                  <a:gd name="T51" fmla="*/ 2285 h 2784"/>
                  <a:gd name="T52" fmla="*/ 229 w 2505"/>
                  <a:gd name="T53" fmla="*/ 2724 h 2784"/>
                  <a:gd name="T54" fmla="*/ 250 w 2505"/>
                  <a:gd name="T55" fmla="*/ 2546 h 2784"/>
                  <a:gd name="T56" fmla="*/ 281 w 2505"/>
                  <a:gd name="T57" fmla="*/ 2371 h 2784"/>
                  <a:gd name="T58" fmla="*/ 323 w 2505"/>
                  <a:gd name="T59" fmla="*/ 2201 h 2784"/>
                  <a:gd name="T60" fmla="*/ 376 w 2505"/>
                  <a:gd name="T61" fmla="*/ 2035 h 2784"/>
                  <a:gd name="T62" fmla="*/ 439 w 2505"/>
                  <a:gd name="T63" fmla="*/ 1874 h 2784"/>
                  <a:gd name="T64" fmla="*/ 512 w 2505"/>
                  <a:gd name="T65" fmla="*/ 1718 h 2784"/>
                  <a:gd name="T66" fmla="*/ 594 w 2505"/>
                  <a:gd name="T67" fmla="*/ 1567 h 2784"/>
                  <a:gd name="T68" fmla="*/ 684 w 2505"/>
                  <a:gd name="T69" fmla="*/ 1421 h 2784"/>
                  <a:gd name="T70" fmla="*/ 783 w 2505"/>
                  <a:gd name="T71" fmla="*/ 1283 h 2784"/>
                  <a:gd name="T72" fmla="*/ 891 w 2505"/>
                  <a:gd name="T73" fmla="*/ 1151 h 2784"/>
                  <a:gd name="T74" fmla="*/ 1006 w 2505"/>
                  <a:gd name="T75" fmla="*/ 1026 h 2784"/>
                  <a:gd name="T76" fmla="*/ 1128 w 2505"/>
                  <a:gd name="T77" fmla="*/ 907 h 2784"/>
                  <a:gd name="T78" fmla="*/ 1258 w 2505"/>
                  <a:gd name="T79" fmla="*/ 797 h 2784"/>
                  <a:gd name="T80" fmla="*/ 1395 w 2505"/>
                  <a:gd name="T81" fmla="*/ 695 h 2784"/>
                  <a:gd name="T82" fmla="*/ 1537 w 2505"/>
                  <a:gd name="T83" fmla="*/ 601 h 2784"/>
                  <a:gd name="T84" fmla="*/ 1686 w 2505"/>
                  <a:gd name="T85" fmla="*/ 516 h 2784"/>
                  <a:gd name="T86" fmla="*/ 1840 w 2505"/>
                  <a:gd name="T87" fmla="*/ 440 h 2784"/>
                  <a:gd name="T88" fmla="*/ 2000 w 2505"/>
                  <a:gd name="T89" fmla="*/ 374 h 2784"/>
                  <a:gd name="T90" fmla="*/ 2164 w 2505"/>
                  <a:gd name="T91" fmla="*/ 317 h 2784"/>
                  <a:gd name="T92" fmla="*/ 2333 w 2505"/>
                  <a:gd name="T93" fmla="*/ 271 h 2784"/>
                  <a:gd name="T94" fmla="*/ 2505 w 2505"/>
                  <a:gd name="T95" fmla="*/ 235 h 2784"/>
                  <a:gd name="T96" fmla="*/ 2450 w 2505"/>
                  <a:gd name="T97" fmla="*/ 209 h 2784"/>
                  <a:gd name="T98" fmla="*/ 2294 w 2505"/>
                  <a:gd name="T99" fmla="*/ 149 h 2784"/>
                  <a:gd name="T100" fmla="*/ 2125 w 2505"/>
                  <a:gd name="T101" fmla="*/ 96 h 2784"/>
                  <a:gd name="T102" fmla="*/ 1919 w 2505"/>
                  <a:gd name="T103" fmla="*/ 47 h 2784"/>
                  <a:gd name="T104" fmla="*/ 1768 w 2505"/>
                  <a:gd name="T105" fmla="*/ 23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5" h="2784">
                    <a:moveTo>
                      <a:pt x="1768" y="23"/>
                    </a:moveTo>
                    <a:lnTo>
                      <a:pt x="1768" y="23"/>
                    </a:lnTo>
                    <a:lnTo>
                      <a:pt x="1724" y="18"/>
                    </a:lnTo>
                    <a:lnTo>
                      <a:pt x="1682" y="13"/>
                    </a:lnTo>
                    <a:lnTo>
                      <a:pt x="1598" y="7"/>
                    </a:lnTo>
                    <a:lnTo>
                      <a:pt x="1519" y="2"/>
                    </a:lnTo>
                    <a:lnTo>
                      <a:pt x="1445" y="0"/>
                    </a:lnTo>
                    <a:lnTo>
                      <a:pt x="1373" y="2"/>
                    </a:lnTo>
                    <a:lnTo>
                      <a:pt x="1307" y="4"/>
                    </a:lnTo>
                    <a:lnTo>
                      <a:pt x="1247" y="8"/>
                    </a:lnTo>
                    <a:lnTo>
                      <a:pt x="1191" y="13"/>
                    </a:lnTo>
                    <a:lnTo>
                      <a:pt x="1140" y="18"/>
                    </a:lnTo>
                    <a:lnTo>
                      <a:pt x="1097" y="24"/>
                    </a:lnTo>
                    <a:lnTo>
                      <a:pt x="1059" y="30"/>
                    </a:lnTo>
                    <a:lnTo>
                      <a:pt x="1027" y="36"/>
                    </a:lnTo>
                    <a:lnTo>
                      <a:pt x="983" y="45"/>
                    </a:lnTo>
                    <a:lnTo>
                      <a:pt x="969" y="49"/>
                    </a:lnTo>
                    <a:lnTo>
                      <a:pt x="969" y="49"/>
                    </a:lnTo>
                    <a:lnTo>
                      <a:pt x="1004" y="47"/>
                    </a:lnTo>
                    <a:lnTo>
                      <a:pt x="1045" y="47"/>
                    </a:lnTo>
                    <a:lnTo>
                      <a:pt x="1097" y="49"/>
                    </a:lnTo>
                    <a:lnTo>
                      <a:pt x="1155" y="52"/>
                    </a:lnTo>
                    <a:lnTo>
                      <a:pt x="1186" y="55"/>
                    </a:lnTo>
                    <a:lnTo>
                      <a:pt x="1218" y="59"/>
                    </a:lnTo>
                    <a:lnTo>
                      <a:pt x="1249" y="63"/>
                    </a:lnTo>
                    <a:lnTo>
                      <a:pt x="1280" y="68"/>
                    </a:lnTo>
                    <a:lnTo>
                      <a:pt x="1311" y="76"/>
                    </a:lnTo>
                    <a:lnTo>
                      <a:pt x="1341" y="83"/>
                    </a:lnTo>
                    <a:lnTo>
                      <a:pt x="1341" y="83"/>
                    </a:lnTo>
                    <a:lnTo>
                      <a:pt x="1380" y="97"/>
                    </a:lnTo>
                    <a:lnTo>
                      <a:pt x="1416" y="112"/>
                    </a:lnTo>
                    <a:lnTo>
                      <a:pt x="1446" y="125"/>
                    </a:lnTo>
                    <a:lnTo>
                      <a:pt x="1472" y="140"/>
                    </a:lnTo>
                    <a:lnTo>
                      <a:pt x="1494" y="154"/>
                    </a:lnTo>
                    <a:lnTo>
                      <a:pt x="1511" y="167"/>
                    </a:lnTo>
                    <a:lnTo>
                      <a:pt x="1526" y="181"/>
                    </a:lnTo>
                    <a:lnTo>
                      <a:pt x="1537" y="193"/>
                    </a:lnTo>
                    <a:lnTo>
                      <a:pt x="1546" y="206"/>
                    </a:lnTo>
                    <a:lnTo>
                      <a:pt x="1552" y="217"/>
                    </a:lnTo>
                    <a:lnTo>
                      <a:pt x="1557" y="227"/>
                    </a:lnTo>
                    <a:lnTo>
                      <a:pt x="1560" y="235"/>
                    </a:lnTo>
                    <a:lnTo>
                      <a:pt x="1561" y="241"/>
                    </a:lnTo>
                    <a:lnTo>
                      <a:pt x="1562" y="248"/>
                    </a:lnTo>
                    <a:lnTo>
                      <a:pt x="1561" y="251"/>
                    </a:lnTo>
                    <a:lnTo>
                      <a:pt x="1561" y="253"/>
                    </a:lnTo>
                    <a:lnTo>
                      <a:pt x="1561" y="253"/>
                    </a:lnTo>
                    <a:lnTo>
                      <a:pt x="1488" y="292"/>
                    </a:lnTo>
                    <a:lnTo>
                      <a:pt x="1416" y="333"/>
                    </a:lnTo>
                    <a:lnTo>
                      <a:pt x="1347" y="376"/>
                    </a:lnTo>
                    <a:lnTo>
                      <a:pt x="1278" y="422"/>
                    </a:lnTo>
                    <a:lnTo>
                      <a:pt x="1210" y="468"/>
                    </a:lnTo>
                    <a:lnTo>
                      <a:pt x="1144" y="517"/>
                    </a:lnTo>
                    <a:lnTo>
                      <a:pt x="1079" y="566"/>
                    </a:lnTo>
                    <a:lnTo>
                      <a:pt x="1016" y="619"/>
                    </a:lnTo>
                    <a:lnTo>
                      <a:pt x="954" y="673"/>
                    </a:lnTo>
                    <a:lnTo>
                      <a:pt x="893" y="728"/>
                    </a:lnTo>
                    <a:lnTo>
                      <a:pt x="834" y="785"/>
                    </a:lnTo>
                    <a:lnTo>
                      <a:pt x="776" y="843"/>
                    </a:lnTo>
                    <a:lnTo>
                      <a:pt x="720" y="902"/>
                    </a:lnTo>
                    <a:lnTo>
                      <a:pt x="666" y="964"/>
                    </a:lnTo>
                    <a:lnTo>
                      <a:pt x="614" y="1027"/>
                    </a:lnTo>
                    <a:lnTo>
                      <a:pt x="562" y="1091"/>
                    </a:lnTo>
                    <a:lnTo>
                      <a:pt x="512" y="1157"/>
                    </a:lnTo>
                    <a:lnTo>
                      <a:pt x="465" y="1224"/>
                    </a:lnTo>
                    <a:lnTo>
                      <a:pt x="420" y="1293"/>
                    </a:lnTo>
                    <a:lnTo>
                      <a:pt x="375" y="1362"/>
                    </a:lnTo>
                    <a:lnTo>
                      <a:pt x="333" y="1432"/>
                    </a:lnTo>
                    <a:lnTo>
                      <a:pt x="293" y="1505"/>
                    </a:lnTo>
                    <a:lnTo>
                      <a:pt x="255" y="1578"/>
                    </a:lnTo>
                    <a:lnTo>
                      <a:pt x="218" y="1652"/>
                    </a:lnTo>
                    <a:lnTo>
                      <a:pt x="183" y="1728"/>
                    </a:lnTo>
                    <a:lnTo>
                      <a:pt x="151" y="1804"/>
                    </a:lnTo>
                    <a:lnTo>
                      <a:pt x="122" y="1882"/>
                    </a:lnTo>
                    <a:lnTo>
                      <a:pt x="93" y="1961"/>
                    </a:lnTo>
                    <a:lnTo>
                      <a:pt x="67" y="2040"/>
                    </a:lnTo>
                    <a:lnTo>
                      <a:pt x="43" y="2122"/>
                    </a:lnTo>
                    <a:lnTo>
                      <a:pt x="20" y="2203"/>
                    </a:lnTo>
                    <a:lnTo>
                      <a:pt x="0" y="2285"/>
                    </a:lnTo>
                    <a:lnTo>
                      <a:pt x="224" y="2784"/>
                    </a:lnTo>
                    <a:lnTo>
                      <a:pt x="224" y="2784"/>
                    </a:lnTo>
                    <a:lnTo>
                      <a:pt x="229" y="2724"/>
                    </a:lnTo>
                    <a:lnTo>
                      <a:pt x="234" y="2664"/>
                    </a:lnTo>
                    <a:lnTo>
                      <a:pt x="242" y="2605"/>
                    </a:lnTo>
                    <a:lnTo>
                      <a:pt x="250" y="2546"/>
                    </a:lnTo>
                    <a:lnTo>
                      <a:pt x="259" y="2488"/>
                    </a:lnTo>
                    <a:lnTo>
                      <a:pt x="270" y="2430"/>
                    </a:lnTo>
                    <a:lnTo>
                      <a:pt x="281" y="2371"/>
                    </a:lnTo>
                    <a:lnTo>
                      <a:pt x="295" y="2315"/>
                    </a:lnTo>
                    <a:lnTo>
                      <a:pt x="308" y="2258"/>
                    </a:lnTo>
                    <a:lnTo>
                      <a:pt x="323" y="2201"/>
                    </a:lnTo>
                    <a:lnTo>
                      <a:pt x="340" y="2145"/>
                    </a:lnTo>
                    <a:lnTo>
                      <a:pt x="358" y="2090"/>
                    </a:lnTo>
                    <a:lnTo>
                      <a:pt x="376" y="2035"/>
                    </a:lnTo>
                    <a:lnTo>
                      <a:pt x="396" y="1981"/>
                    </a:lnTo>
                    <a:lnTo>
                      <a:pt x="417" y="1927"/>
                    </a:lnTo>
                    <a:lnTo>
                      <a:pt x="439" y="1874"/>
                    </a:lnTo>
                    <a:lnTo>
                      <a:pt x="463" y="1820"/>
                    </a:lnTo>
                    <a:lnTo>
                      <a:pt x="486" y="1769"/>
                    </a:lnTo>
                    <a:lnTo>
                      <a:pt x="512" y="1718"/>
                    </a:lnTo>
                    <a:lnTo>
                      <a:pt x="538" y="1666"/>
                    </a:lnTo>
                    <a:lnTo>
                      <a:pt x="565" y="1617"/>
                    </a:lnTo>
                    <a:lnTo>
                      <a:pt x="594" y="1567"/>
                    </a:lnTo>
                    <a:lnTo>
                      <a:pt x="622" y="1518"/>
                    </a:lnTo>
                    <a:lnTo>
                      <a:pt x="653" y="1470"/>
                    </a:lnTo>
                    <a:lnTo>
                      <a:pt x="684" y="1421"/>
                    </a:lnTo>
                    <a:lnTo>
                      <a:pt x="716" y="1374"/>
                    </a:lnTo>
                    <a:lnTo>
                      <a:pt x="750" y="1329"/>
                    </a:lnTo>
                    <a:lnTo>
                      <a:pt x="783" y="1283"/>
                    </a:lnTo>
                    <a:lnTo>
                      <a:pt x="818" y="1238"/>
                    </a:lnTo>
                    <a:lnTo>
                      <a:pt x="854" y="1194"/>
                    </a:lnTo>
                    <a:lnTo>
                      <a:pt x="891" y="1151"/>
                    </a:lnTo>
                    <a:lnTo>
                      <a:pt x="928" y="1109"/>
                    </a:lnTo>
                    <a:lnTo>
                      <a:pt x="966" y="1067"/>
                    </a:lnTo>
                    <a:lnTo>
                      <a:pt x="1006" y="1026"/>
                    </a:lnTo>
                    <a:lnTo>
                      <a:pt x="1046" y="985"/>
                    </a:lnTo>
                    <a:lnTo>
                      <a:pt x="1087" y="946"/>
                    </a:lnTo>
                    <a:lnTo>
                      <a:pt x="1128" y="907"/>
                    </a:lnTo>
                    <a:lnTo>
                      <a:pt x="1171" y="870"/>
                    </a:lnTo>
                    <a:lnTo>
                      <a:pt x="1215" y="833"/>
                    </a:lnTo>
                    <a:lnTo>
                      <a:pt x="1258" y="797"/>
                    </a:lnTo>
                    <a:lnTo>
                      <a:pt x="1302" y="763"/>
                    </a:lnTo>
                    <a:lnTo>
                      <a:pt x="1348" y="728"/>
                    </a:lnTo>
                    <a:lnTo>
                      <a:pt x="1395" y="695"/>
                    </a:lnTo>
                    <a:lnTo>
                      <a:pt x="1441" y="663"/>
                    </a:lnTo>
                    <a:lnTo>
                      <a:pt x="1489" y="632"/>
                    </a:lnTo>
                    <a:lnTo>
                      <a:pt x="1537" y="601"/>
                    </a:lnTo>
                    <a:lnTo>
                      <a:pt x="1587" y="571"/>
                    </a:lnTo>
                    <a:lnTo>
                      <a:pt x="1636" y="544"/>
                    </a:lnTo>
                    <a:lnTo>
                      <a:pt x="1686" y="516"/>
                    </a:lnTo>
                    <a:lnTo>
                      <a:pt x="1736" y="490"/>
                    </a:lnTo>
                    <a:lnTo>
                      <a:pt x="1788" y="465"/>
                    </a:lnTo>
                    <a:lnTo>
                      <a:pt x="1840" y="440"/>
                    </a:lnTo>
                    <a:lnTo>
                      <a:pt x="1893" y="417"/>
                    </a:lnTo>
                    <a:lnTo>
                      <a:pt x="1947" y="395"/>
                    </a:lnTo>
                    <a:lnTo>
                      <a:pt x="2000" y="374"/>
                    </a:lnTo>
                    <a:lnTo>
                      <a:pt x="2054" y="354"/>
                    </a:lnTo>
                    <a:lnTo>
                      <a:pt x="2108" y="335"/>
                    </a:lnTo>
                    <a:lnTo>
                      <a:pt x="2164" y="317"/>
                    </a:lnTo>
                    <a:lnTo>
                      <a:pt x="2220" y="301"/>
                    </a:lnTo>
                    <a:lnTo>
                      <a:pt x="2277" y="285"/>
                    </a:lnTo>
                    <a:lnTo>
                      <a:pt x="2333" y="271"/>
                    </a:lnTo>
                    <a:lnTo>
                      <a:pt x="2390" y="257"/>
                    </a:lnTo>
                    <a:lnTo>
                      <a:pt x="2447" y="245"/>
                    </a:lnTo>
                    <a:lnTo>
                      <a:pt x="2505" y="235"/>
                    </a:lnTo>
                    <a:lnTo>
                      <a:pt x="2505" y="235"/>
                    </a:lnTo>
                    <a:lnTo>
                      <a:pt x="2492" y="228"/>
                    </a:lnTo>
                    <a:lnTo>
                      <a:pt x="2450" y="209"/>
                    </a:lnTo>
                    <a:lnTo>
                      <a:pt x="2383" y="182"/>
                    </a:lnTo>
                    <a:lnTo>
                      <a:pt x="2341" y="166"/>
                    </a:lnTo>
                    <a:lnTo>
                      <a:pt x="2294" y="149"/>
                    </a:lnTo>
                    <a:lnTo>
                      <a:pt x="2242" y="131"/>
                    </a:lnTo>
                    <a:lnTo>
                      <a:pt x="2185" y="114"/>
                    </a:lnTo>
                    <a:lnTo>
                      <a:pt x="2125" y="96"/>
                    </a:lnTo>
                    <a:lnTo>
                      <a:pt x="2059" y="78"/>
                    </a:lnTo>
                    <a:lnTo>
                      <a:pt x="1991" y="62"/>
                    </a:lnTo>
                    <a:lnTo>
                      <a:pt x="1919" y="47"/>
                    </a:lnTo>
                    <a:lnTo>
                      <a:pt x="1845" y="34"/>
                    </a:lnTo>
                    <a:lnTo>
                      <a:pt x="1768" y="23"/>
                    </a:lnTo>
                    <a:lnTo>
                      <a:pt x="1768" y="23"/>
                    </a:lnTo>
                    <a:close/>
                  </a:path>
                </a:pathLst>
              </a:custGeom>
              <a:solidFill>
                <a:schemeClr val="bg1">
                  <a:lumMod val="85000"/>
                </a:schemeClr>
              </a:solidFill>
              <a:ln w="1588">
                <a:noFill/>
                <a:prstDash val="solid"/>
                <a:round/>
                <a:headEnd/>
                <a:tailEnd/>
              </a:ln>
            </p:spPr>
            <p:txBody>
              <a:bodyPr vert="horz" wrap="square" lIns="91440" tIns="45720" rIns="91440" bIns="45720" numCol="1" anchor="t" anchorCtr="0" compatLnSpc="1">
                <a:prstTxWarp prst="textNoShape">
                  <a:avLst/>
                </a:prstTxWarp>
              </a:bodyPr>
              <a:lstStyle/>
              <a:p>
                <a:endParaRPr lang="es-MX"/>
              </a:p>
            </p:txBody>
          </p:sp>
          <p:sp>
            <p:nvSpPr>
              <p:cNvPr id="44" name="Freeform 5"/>
              <p:cNvSpPr>
                <a:spLocks/>
              </p:cNvSpPr>
              <p:nvPr/>
            </p:nvSpPr>
            <p:spPr bwMode="auto">
              <a:xfrm rot="10800000">
                <a:off x="3753698" y="3363136"/>
                <a:ext cx="397865" cy="442353"/>
              </a:xfrm>
              <a:custGeom>
                <a:avLst/>
                <a:gdLst>
                  <a:gd name="T0" fmla="*/ 1724 w 2505"/>
                  <a:gd name="T1" fmla="*/ 18 h 2784"/>
                  <a:gd name="T2" fmla="*/ 1519 w 2505"/>
                  <a:gd name="T3" fmla="*/ 2 h 2784"/>
                  <a:gd name="T4" fmla="*/ 1307 w 2505"/>
                  <a:gd name="T5" fmla="*/ 4 h 2784"/>
                  <a:gd name="T6" fmla="*/ 1140 w 2505"/>
                  <a:gd name="T7" fmla="*/ 18 h 2784"/>
                  <a:gd name="T8" fmla="*/ 1027 w 2505"/>
                  <a:gd name="T9" fmla="*/ 36 h 2784"/>
                  <a:gd name="T10" fmla="*/ 969 w 2505"/>
                  <a:gd name="T11" fmla="*/ 49 h 2784"/>
                  <a:gd name="T12" fmla="*/ 1097 w 2505"/>
                  <a:gd name="T13" fmla="*/ 49 h 2784"/>
                  <a:gd name="T14" fmla="*/ 1218 w 2505"/>
                  <a:gd name="T15" fmla="*/ 59 h 2784"/>
                  <a:gd name="T16" fmla="*/ 1311 w 2505"/>
                  <a:gd name="T17" fmla="*/ 76 h 2784"/>
                  <a:gd name="T18" fmla="*/ 1380 w 2505"/>
                  <a:gd name="T19" fmla="*/ 97 h 2784"/>
                  <a:gd name="T20" fmla="*/ 1472 w 2505"/>
                  <a:gd name="T21" fmla="*/ 140 h 2784"/>
                  <a:gd name="T22" fmla="*/ 1526 w 2505"/>
                  <a:gd name="T23" fmla="*/ 181 h 2784"/>
                  <a:gd name="T24" fmla="*/ 1552 w 2505"/>
                  <a:gd name="T25" fmla="*/ 217 h 2784"/>
                  <a:gd name="T26" fmla="*/ 1561 w 2505"/>
                  <a:gd name="T27" fmla="*/ 241 h 2784"/>
                  <a:gd name="T28" fmla="*/ 1561 w 2505"/>
                  <a:gd name="T29" fmla="*/ 253 h 2784"/>
                  <a:gd name="T30" fmla="*/ 1416 w 2505"/>
                  <a:gd name="T31" fmla="*/ 333 h 2784"/>
                  <a:gd name="T32" fmla="*/ 1210 w 2505"/>
                  <a:gd name="T33" fmla="*/ 468 h 2784"/>
                  <a:gd name="T34" fmla="*/ 1016 w 2505"/>
                  <a:gd name="T35" fmla="*/ 619 h 2784"/>
                  <a:gd name="T36" fmla="*/ 834 w 2505"/>
                  <a:gd name="T37" fmla="*/ 785 h 2784"/>
                  <a:gd name="T38" fmla="*/ 666 w 2505"/>
                  <a:gd name="T39" fmla="*/ 964 h 2784"/>
                  <a:gd name="T40" fmla="*/ 512 w 2505"/>
                  <a:gd name="T41" fmla="*/ 1157 h 2784"/>
                  <a:gd name="T42" fmla="*/ 375 w 2505"/>
                  <a:gd name="T43" fmla="*/ 1362 h 2784"/>
                  <a:gd name="T44" fmla="*/ 255 w 2505"/>
                  <a:gd name="T45" fmla="*/ 1578 h 2784"/>
                  <a:gd name="T46" fmla="*/ 151 w 2505"/>
                  <a:gd name="T47" fmla="*/ 1804 h 2784"/>
                  <a:gd name="T48" fmla="*/ 67 w 2505"/>
                  <a:gd name="T49" fmla="*/ 2040 h 2784"/>
                  <a:gd name="T50" fmla="*/ 0 w 2505"/>
                  <a:gd name="T51" fmla="*/ 2285 h 2784"/>
                  <a:gd name="T52" fmla="*/ 229 w 2505"/>
                  <a:gd name="T53" fmla="*/ 2724 h 2784"/>
                  <a:gd name="T54" fmla="*/ 250 w 2505"/>
                  <a:gd name="T55" fmla="*/ 2546 h 2784"/>
                  <a:gd name="T56" fmla="*/ 281 w 2505"/>
                  <a:gd name="T57" fmla="*/ 2371 h 2784"/>
                  <a:gd name="T58" fmla="*/ 323 w 2505"/>
                  <a:gd name="T59" fmla="*/ 2201 h 2784"/>
                  <a:gd name="T60" fmla="*/ 376 w 2505"/>
                  <a:gd name="T61" fmla="*/ 2035 h 2784"/>
                  <a:gd name="T62" fmla="*/ 439 w 2505"/>
                  <a:gd name="T63" fmla="*/ 1874 h 2784"/>
                  <a:gd name="T64" fmla="*/ 512 w 2505"/>
                  <a:gd name="T65" fmla="*/ 1718 h 2784"/>
                  <a:gd name="T66" fmla="*/ 594 w 2505"/>
                  <a:gd name="T67" fmla="*/ 1567 h 2784"/>
                  <a:gd name="T68" fmla="*/ 684 w 2505"/>
                  <a:gd name="T69" fmla="*/ 1421 h 2784"/>
                  <a:gd name="T70" fmla="*/ 783 w 2505"/>
                  <a:gd name="T71" fmla="*/ 1283 h 2784"/>
                  <a:gd name="T72" fmla="*/ 891 w 2505"/>
                  <a:gd name="T73" fmla="*/ 1151 h 2784"/>
                  <a:gd name="T74" fmla="*/ 1006 w 2505"/>
                  <a:gd name="T75" fmla="*/ 1026 h 2784"/>
                  <a:gd name="T76" fmla="*/ 1128 w 2505"/>
                  <a:gd name="T77" fmla="*/ 907 h 2784"/>
                  <a:gd name="T78" fmla="*/ 1258 w 2505"/>
                  <a:gd name="T79" fmla="*/ 797 h 2784"/>
                  <a:gd name="T80" fmla="*/ 1395 w 2505"/>
                  <a:gd name="T81" fmla="*/ 695 h 2784"/>
                  <a:gd name="T82" fmla="*/ 1537 w 2505"/>
                  <a:gd name="T83" fmla="*/ 601 h 2784"/>
                  <a:gd name="T84" fmla="*/ 1686 w 2505"/>
                  <a:gd name="T85" fmla="*/ 516 h 2784"/>
                  <a:gd name="T86" fmla="*/ 1840 w 2505"/>
                  <a:gd name="T87" fmla="*/ 440 h 2784"/>
                  <a:gd name="T88" fmla="*/ 2000 w 2505"/>
                  <a:gd name="T89" fmla="*/ 374 h 2784"/>
                  <a:gd name="T90" fmla="*/ 2164 w 2505"/>
                  <a:gd name="T91" fmla="*/ 317 h 2784"/>
                  <a:gd name="T92" fmla="*/ 2333 w 2505"/>
                  <a:gd name="T93" fmla="*/ 271 h 2784"/>
                  <a:gd name="T94" fmla="*/ 2505 w 2505"/>
                  <a:gd name="T95" fmla="*/ 235 h 2784"/>
                  <a:gd name="T96" fmla="*/ 2450 w 2505"/>
                  <a:gd name="T97" fmla="*/ 209 h 2784"/>
                  <a:gd name="T98" fmla="*/ 2294 w 2505"/>
                  <a:gd name="T99" fmla="*/ 149 h 2784"/>
                  <a:gd name="T100" fmla="*/ 2125 w 2505"/>
                  <a:gd name="T101" fmla="*/ 96 h 2784"/>
                  <a:gd name="T102" fmla="*/ 1919 w 2505"/>
                  <a:gd name="T103" fmla="*/ 47 h 2784"/>
                  <a:gd name="T104" fmla="*/ 1768 w 2505"/>
                  <a:gd name="T105" fmla="*/ 23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5" h="2784">
                    <a:moveTo>
                      <a:pt x="1768" y="23"/>
                    </a:moveTo>
                    <a:lnTo>
                      <a:pt x="1768" y="23"/>
                    </a:lnTo>
                    <a:lnTo>
                      <a:pt x="1724" y="18"/>
                    </a:lnTo>
                    <a:lnTo>
                      <a:pt x="1682" y="13"/>
                    </a:lnTo>
                    <a:lnTo>
                      <a:pt x="1598" y="7"/>
                    </a:lnTo>
                    <a:lnTo>
                      <a:pt x="1519" y="2"/>
                    </a:lnTo>
                    <a:lnTo>
                      <a:pt x="1445" y="0"/>
                    </a:lnTo>
                    <a:lnTo>
                      <a:pt x="1373" y="2"/>
                    </a:lnTo>
                    <a:lnTo>
                      <a:pt x="1307" y="4"/>
                    </a:lnTo>
                    <a:lnTo>
                      <a:pt x="1247" y="8"/>
                    </a:lnTo>
                    <a:lnTo>
                      <a:pt x="1191" y="13"/>
                    </a:lnTo>
                    <a:lnTo>
                      <a:pt x="1140" y="18"/>
                    </a:lnTo>
                    <a:lnTo>
                      <a:pt x="1097" y="24"/>
                    </a:lnTo>
                    <a:lnTo>
                      <a:pt x="1059" y="30"/>
                    </a:lnTo>
                    <a:lnTo>
                      <a:pt x="1027" y="36"/>
                    </a:lnTo>
                    <a:lnTo>
                      <a:pt x="983" y="45"/>
                    </a:lnTo>
                    <a:lnTo>
                      <a:pt x="969" y="49"/>
                    </a:lnTo>
                    <a:lnTo>
                      <a:pt x="969" y="49"/>
                    </a:lnTo>
                    <a:lnTo>
                      <a:pt x="1004" y="47"/>
                    </a:lnTo>
                    <a:lnTo>
                      <a:pt x="1045" y="47"/>
                    </a:lnTo>
                    <a:lnTo>
                      <a:pt x="1097" y="49"/>
                    </a:lnTo>
                    <a:lnTo>
                      <a:pt x="1155" y="52"/>
                    </a:lnTo>
                    <a:lnTo>
                      <a:pt x="1186" y="55"/>
                    </a:lnTo>
                    <a:lnTo>
                      <a:pt x="1218" y="59"/>
                    </a:lnTo>
                    <a:lnTo>
                      <a:pt x="1249" y="63"/>
                    </a:lnTo>
                    <a:lnTo>
                      <a:pt x="1280" y="68"/>
                    </a:lnTo>
                    <a:lnTo>
                      <a:pt x="1311" y="76"/>
                    </a:lnTo>
                    <a:lnTo>
                      <a:pt x="1341" y="83"/>
                    </a:lnTo>
                    <a:lnTo>
                      <a:pt x="1341" y="83"/>
                    </a:lnTo>
                    <a:lnTo>
                      <a:pt x="1380" y="97"/>
                    </a:lnTo>
                    <a:lnTo>
                      <a:pt x="1416" y="112"/>
                    </a:lnTo>
                    <a:lnTo>
                      <a:pt x="1446" y="125"/>
                    </a:lnTo>
                    <a:lnTo>
                      <a:pt x="1472" y="140"/>
                    </a:lnTo>
                    <a:lnTo>
                      <a:pt x="1494" y="154"/>
                    </a:lnTo>
                    <a:lnTo>
                      <a:pt x="1511" y="167"/>
                    </a:lnTo>
                    <a:lnTo>
                      <a:pt x="1526" y="181"/>
                    </a:lnTo>
                    <a:lnTo>
                      <a:pt x="1537" y="193"/>
                    </a:lnTo>
                    <a:lnTo>
                      <a:pt x="1546" y="206"/>
                    </a:lnTo>
                    <a:lnTo>
                      <a:pt x="1552" y="217"/>
                    </a:lnTo>
                    <a:lnTo>
                      <a:pt x="1557" y="227"/>
                    </a:lnTo>
                    <a:lnTo>
                      <a:pt x="1560" y="235"/>
                    </a:lnTo>
                    <a:lnTo>
                      <a:pt x="1561" y="241"/>
                    </a:lnTo>
                    <a:lnTo>
                      <a:pt x="1562" y="248"/>
                    </a:lnTo>
                    <a:lnTo>
                      <a:pt x="1561" y="251"/>
                    </a:lnTo>
                    <a:lnTo>
                      <a:pt x="1561" y="253"/>
                    </a:lnTo>
                    <a:lnTo>
                      <a:pt x="1561" y="253"/>
                    </a:lnTo>
                    <a:lnTo>
                      <a:pt x="1488" y="292"/>
                    </a:lnTo>
                    <a:lnTo>
                      <a:pt x="1416" y="333"/>
                    </a:lnTo>
                    <a:lnTo>
                      <a:pt x="1347" y="376"/>
                    </a:lnTo>
                    <a:lnTo>
                      <a:pt x="1278" y="422"/>
                    </a:lnTo>
                    <a:lnTo>
                      <a:pt x="1210" y="468"/>
                    </a:lnTo>
                    <a:lnTo>
                      <a:pt x="1144" y="517"/>
                    </a:lnTo>
                    <a:lnTo>
                      <a:pt x="1079" y="566"/>
                    </a:lnTo>
                    <a:lnTo>
                      <a:pt x="1016" y="619"/>
                    </a:lnTo>
                    <a:lnTo>
                      <a:pt x="954" y="673"/>
                    </a:lnTo>
                    <a:lnTo>
                      <a:pt x="893" y="728"/>
                    </a:lnTo>
                    <a:lnTo>
                      <a:pt x="834" y="785"/>
                    </a:lnTo>
                    <a:lnTo>
                      <a:pt x="776" y="843"/>
                    </a:lnTo>
                    <a:lnTo>
                      <a:pt x="720" y="902"/>
                    </a:lnTo>
                    <a:lnTo>
                      <a:pt x="666" y="964"/>
                    </a:lnTo>
                    <a:lnTo>
                      <a:pt x="614" y="1027"/>
                    </a:lnTo>
                    <a:lnTo>
                      <a:pt x="562" y="1091"/>
                    </a:lnTo>
                    <a:lnTo>
                      <a:pt x="512" y="1157"/>
                    </a:lnTo>
                    <a:lnTo>
                      <a:pt x="465" y="1224"/>
                    </a:lnTo>
                    <a:lnTo>
                      <a:pt x="420" y="1293"/>
                    </a:lnTo>
                    <a:lnTo>
                      <a:pt x="375" y="1362"/>
                    </a:lnTo>
                    <a:lnTo>
                      <a:pt x="333" y="1432"/>
                    </a:lnTo>
                    <a:lnTo>
                      <a:pt x="293" y="1505"/>
                    </a:lnTo>
                    <a:lnTo>
                      <a:pt x="255" y="1578"/>
                    </a:lnTo>
                    <a:lnTo>
                      <a:pt x="218" y="1652"/>
                    </a:lnTo>
                    <a:lnTo>
                      <a:pt x="183" y="1728"/>
                    </a:lnTo>
                    <a:lnTo>
                      <a:pt x="151" y="1804"/>
                    </a:lnTo>
                    <a:lnTo>
                      <a:pt x="122" y="1882"/>
                    </a:lnTo>
                    <a:lnTo>
                      <a:pt x="93" y="1961"/>
                    </a:lnTo>
                    <a:lnTo>
                      <a:pt x="67" y="2040"/>
                    </a:lnTo>
                    <a:lnTo>
                      <a:pt x="43" y="2122"/>
                    </a:lnTo>
                    <a:lnTo>
                      <a:pt x="20" y="2203"/>
                    </a:lnTo>
                    <a:lnTo>
                      <a:pt x="0" y="2285"/>
                    </a:lnTo>
                    <a:lnTo>
                      <a:pt x="224" y="2784"/>
                    </a:lnTo>
                    <a:lnTo>
                      <a:pt x="224" y="2784"/>
                    </a:lnTo>
                    <a:lnTo>
                      <a:pt x="229" y="2724"/>
                    </a:lnTo>
                    <a:lnTo>
                      <a:pt x="234" y="2664"/>
                    </a:lnTo>
                    <a:lnTo>
                      <a:pt x="242" y="2605"/>
                    </a:lnTo>
                    <a:lnTo>
                      <a:pt x="250" y="2546"/>
                    </a:lnTo>
                    <a:lnTo>
                      <a:pt x="259" y="2488"/>
                    </a:lnTo>
                    <a:lnTo>
                      <a:pt x="270" y="2430"/>
                    </a:lnTo>
                    <a:lnTo>
                      <a:pt x="281" y="2371"/>
                    </a:lnTo>
                    <a:lnTo>
                      <a:pt x="295" y="2315"/>
                    </a:lnTo>
                    <a:lnTo>
                      <a:pt x="308" y="2258"/>
                    </a:lnTo>
                    <a:lnTo>
                      <a:pt x="323" y="2201"/>
                    </a:lnTo>
                    <a:lnTo>
                      <a:pt x="340" y="2145"/>
                    </a:lnTo>
                    <a:lnTo>
                      <a:pt x="358" y="2090"/>
                    </a:lnTo>
                    <a:lnTo>
                      <a:pt x="376" y="2035"/>
                    </a:lnTo>
                    <a:lnTo>
                      <a:pt x="396" y="1981"/>
                    </a:lnTo>
                    <a:lnTo>
                      <a:pt x="417" y="1927"/>
                    </a:lnTo>
                    <a:lnTo>
                      <a:pt x="439" y="1874"/>
                    </a:lnTo>
                    <a:lnTo>
                      <a:pt x="463" y="1820"/>
                    </a:lnTo>
                    <a:lnTo>
                      <a:pt x="486" y="1769"/>
                    </a:lnTo>
                    <a:lnTo>
                      <a:pt x="512" y="1718"/>
                    </a:lnTo>
                    <a:lnTo>
                      <a:pt x="538" y="1666"/>
                    </a:lnTo>
                    <a:lnTo>
                      <a:pt x="565" y="1617"/>
                    </a:lnTo>
                    <a:lnTo>
                      <a:pt x="594" y="1567"/>
                    </a:lnTo>
                    <a:lnTo>
                      <a:pt x="622" y="1518"/>
                    </a:lnTo>
                    <a:lnTo>
                      <a:pt x="653" y="1470"/>
                    </a:lnTo>
                    <a:lnTo>
                      <a:pt x="684" y="1421"/>
                    </a:lnTo>
                    <a:lnTo>
                      <a:pt x="716" y="1374"/>
                    </a:lnTo>
                    <a:lnTo>
                      <a:pt x="750" y="1329"/>
                    </a:lnTo>
                    <a:lnTo>
                      <a:pt x="783" y="1283"/>
                    </a:lnTo>
                    <a:lnTo>
                      <a:pt x="818" y="1238"/>
                    </a:lnTo>
                    <a:lnTo>
                      <a:pt x="854" y="1194"/>
                    </a:lnTo>
                    <a:lnTo>
                      <a:pt x="891" y="1151"/>
                    </a:lnTo>
                    <a:lnTo>
                      <a:pt x="928" y="1109"/>
                    </a:lnTo>
                    <a:lnTo>
                      <a:pt x="966" y="1067"/>
                    </a:lnTo>
                    <a:lnTo>
                      <a:pt x="1006" y="1026"/>
                    </a:lnTo>
                    <a:lnTo>
                      <a:pt x="1046" y="985"/>
                    </a:lnTo>
                    <a:lnTo>
                      <a:pt x="1087" y="946"/>
                    </a:lnTo>
                    <a:lnTo>
                      <a:pt x="1128" y="907"/>
                    </a:lnTo>
                    <a:lnTo>
                      <a:pt x="1171" y="870"/>
                    </a:lnTo>
                    <a:lnTo>
                      <a:pt x="1215" y="833"/>
                    </a:lnTo>
                    <a:lnTo>
                      <a:pt x="1258" y="797"/>
                    </a:lnTo>
                    <a:lnTo>
                      <a:pt x="1302" y="763"/>
                    </a:lnTo>
                    <a:lnTo>
                      <a:pt x="1348" y="728"/>
                    </a:lnTo>
                    <a:lnTo>
                      <a:pt x="1395" y="695"/>
                    </a:lnTo>
                    <a:lnTo>
                      <a:pt x="1441" y="663"/>
                    </a:lnTo>
                    <a:lnTo>
                      <a:pt x="1489" y="632"/>
                    </a:lnTo>
                    <a:lnTo>
                      <a:pt x="1537" y="601"/>
                    </a:lnTo>
                    <a:lnTo>
                      <a:pt x="1587" y="571"/>
                    </a:lnTo>
                    <a:lnTo>
                      <a:pt x="1636" y="544"/>
                    </a:lnTo>
                    <a:lnTo>
                      <a:pt x="1686" y="516"/>
                    </a:lnTo>
                    <a:lnTo>
                      <a:pt x="1736" y="490"/>
                    </a:lnTo>
                    <a:lnTo>
                      <a:pt x="1788" y="465"/>
                    </a:lnTo>
                    <a:lnTo>
                      <a:pt x="1840" y="440"/>
                    </a:lnTo>
                    <a:lnTo>
                      <a:pt x="1893" y="417"/>
                    </a:lnTo>
                    <a:lnTo>
                      <a:pt x="1947" y="395"/>
                    </a:lnTo>
                    <a:lnTo>
                      <a:pt x="2000" y="374"/>
                    </a:lnTo>
                    <a:lnTo>
                      <a:pt x="2054" y="354"/>
                    </a:lnTo>
                    <a:lnTo>
                      <a:pt x="2108" y="335"/>
                    </a:lnTo>
                    <a:lnTo>
                      <a:pt x="2164" y="317"/>
                    </a:lnTo>
                    <a:lnTo>
                      <a:pt x="2220" y="301"/>
                    </a:lnTo>
                    <a:lnTo>
                      <a:pt x="2277" y="285"/>
                    </a:lnTo>
                    <a:lnTo>
                      <a:pt x="2333" y="271"/>
                    </a:lnTo>
                    <a:lnTo>
                      <a:pt x="2390" y="257"/>
                    </a:lnTo>
                    <a:lnTo>
                      <a:pt x="2447" y="245"/>
                    </a:lnTo>
                    <a:lnTo>
                      <a:pt x="2505" y="235"/>
                    </a:lnTo>
                    <a:lnTo>
                      <a:pt x="2505" y="235"/>
                    </a:lnTo>
                    <a:lnTo>
                      <a:pt x="2492" y="228"/>
                    </a:lnTo>
                    <a:lnTo>
                      <a:pt x="2450" y="209"/>
                    </a:lnTo>
                    <a:lnTo>
                      <a:pt x="2383" y="182"/>
                    </a:lnTo>
                    <a:lnTo>
                      <a:pt x="2341" y="166"/>
                    </a:lnTo>
                    <a:lnTo>
                      <a:pt x="2294" y="149"/>
                    </a:lnTo>
                    <a:lnTo>
                      <a:pt x="2242" y="131"/>
                    </a:lnTo>
                    <a:lnTo>
                      <a:pt x="2185" y="114"/>
                    </a:lnTo>
                    <a:lnTo>
                      <a:pt x="2125" y="96"/>
                    </a:lnTo>
                    <a:lnTo>
                      <a:pt x="2059" y="78"/>
                    </a:lnTo>
                    <a:lnTo>
                      <a:pt x="1991" y="62"/>
                    </a:lnTo>
                    <a:lnTo>
                      <a:pt x="1919" y="47"/>
                    </a:lnTo>
                    <a:lnTo>
                      <a:pt x="1845" y="34"/>
                    </a:lnTo>
                    <a:lnTo>
                      <a:pt x="1768" y="23"/>
                    </a:lnTo>
                    <a:lnTo>
                      <a:pt x="1768" y="23"/>
                    </a:lnTo>
                    <a:close/>
                  </a:path>
                </a:pathLst>
              </a:custGeom>
              <a:solidFill>
                <a:schemeClr val="bg1">
                  <a:lumMod val="85000"/>
                </a:schemeClr>
              </a:solidFill>
              <a:ln w="1588">
                <a:noFill/>
                <a:prstDash val="solid"/>
                <a:round/>
                <a:headEnd/>
                <a:tailEnd/>
              </a:ln>
            </p:spPr>
            <p:txBody>
              <a:bodyPr vert="horz" wrap="square" lIns="91440" tIns="45720" rIns="91440" bIns="45720" numCol="1" anchor="t" anchorCtr="0" compatLnSpc="1">
                <a:prstTxWarp prst="textNoShape">
                  <a:avLst/>
                </a:prstTxWarp>
              </a:bodyPr>
              <a:lstStyle/>
              <a:p>
                <a:endParaRPr lang="es-MX"/>
              </a:p>
            </p:txBody>
          </p:sp>
          <p:sp>
            <p:nvSpPr>
              <p:cNvPr id="45" name="Freeform 5"/>
              <p:cNvSpPr>
                <a:spLocks/>
              </p:cNvSpPr>
              <p:nvPr/>
            </p:nvSpPr>
            <p:spPr bwMode="auto">
              <a:xfrm>
                <a:off x="2208176" y="2188369"/>
                <a:ext cx="388206" cy="431614"/>
              </a:xfrm>
              <a:custGeom>
                <a:avLst/>
                <a:gdLst>
                  <a:gd name="T0" fmla="*/ 1724 w 2505"/>
                  <a:gd name="T1" fmla="*/ 18 h 2784"/>
                  <a:gd name="T2" fmla="*/ 1519 w 2505"/>
                  <a:gd name="T3" fmla="*/ 2 h 2784"/>
                  <a:gd name="T4" fmla="*/ 1307 w 2505"/>
                  <a:gd name="T5" fmla="*/ 4 h 2784"/>
                  <a:gd name="T6" fmla="*/ 1140 w 2505"/>
                  <a:gd name="T7" fmla="*/ 18 h 2784"/>
                  <a:gd name="T8" fmla="*/ 1027 w 2505"/>
                  <a:gd name="T9" fmla="*/ 36 h 2784"/>
                  <a:gd name="T10" fmla="*/ 969 w 2505"/>
                  <a:gd name="T11" fmla="*/ 49 h 2784"/>
                  <a:gd name="T12" fmla="*/ 1097 w 2505"/>
                  <a:gd name="T13" fmla="*/ 49 h 2784"/>
                  <a:gd name="T14" fmla="*/ 1218 w 2505"/>
                  <a:gd name="T15" fmla="*/ 59 h 2784"/>
                  <a:gd name="T16" fmla="*/ 1311 w 2505"/>
                  <a:gd name="T17" fmla="*/ 76 h 2784"/>
                  <a:gd name="T18" fmla="*/ 1380 w 2505"/>
                  <a:gd name="T19" fmla="*/ 97 h 2784"/>
                  <a:gd name="T20" fmla="*/ 1472 w 2505"/>
                  <a:gd name="T21" fmla="*/ 140 h 2784"/>
                  <a:gd name="T22" fmla="*/ 1526 w 2505"/>
                  <a:gd name="T23" fmla="*/ 181 h 2784"/>
                  <a:gd name="T24" fmla="*/ 1552 w 2505"/>
                  <a:gd name="T25" fmla="*/ 217 h 2784"/>
                  <a:gd name="T26" fmla="*/ 1561 w 2505"/>
                  <a:gd name="T27" fmla="*/ 241 h 2784"/>
                  <a:gd name="T28" fmla="*/ 1561 w 2505"/>
                  <a:gd name="T29" fmla="*/ 253 h 2784"/>
                  <a:gd name="T30" fmla="*/ 1416 w 2505"/>
                  <a:gd name="T31" fmla="*/ 333 h 2784"/>
                  <a:gd name="T32" fmla="*/ 1210 w 2505"/>
                  <a:gd name="T33" fmla="*/ 468 h 2784"/>
                  <a:gd name="T34" fmla="*/ 1016 w 2505"/>
                  <a:gd name="T35" fmla="*/ 619 h 2784"/>
                  <a:gd name="T36" fmla="*/ 834 w 2505"/>
                  <a:gd name="T37" fmla="*/ 785 h 2784"/>
                  <a:gd name="T38" fmla="*/ 666 w 2505"/>
                  <a:gd name="T39" fmla="*/ 964 h 2784"/>
                  <a:gd name="T40" fmla="*/ 512 w 2505"/>
                  <a:gd name="T41" fmla="*/ 1157 h 2784"/>
                  <a:gd name="T42" fmla="*/ 375 w 2505"/>
                  <a:gd name="T43" fmla="*/ 1362 h 2784"/>
                  <a:gd name="T44" fmla="*/ 255 w 2505"/>
                  <a:gd name="T45" fmla="*/ 1578 h 2784"/>
                  <a:gd name="T46" fmla="*/ 151 w 2505"/>
                  <a:gd name="T47" fmla="*/ 1804 h 2784"/>
                  <a:gd name="T48" fmla="*/ 67 w 2505"/>
                  <a:gd name="T49" fmla="*/ 2040 h 2784"/>
                  <a:gd name="T50" fmla="*/ 0 w 2505"/>
                  <a:gd name="T51" fmla="*/ 2285 h 2784"/>
                  <a:gd name="T52" fmla="*/ 229 w 2505"/>
                  <a:gd name="T53" fmla="*/ 2724 h 2784"/>
                  <a:gd name="T54" fmla="*/ 250 w 2505"/>
                  <a:gd name="T55" fmla="*/ 2546 h 2784"/>
                  <a:gd name="T56" fmla="*/ 281 w 2505"/>
                  <a:gd name="T57" fmla="*/ 2371 h 2784"/>
                  <a:gd name="T58" fmla="*/ 323 w 2505"/>
                  <a:gd name="T59" fmla="*/ 2201 h 2784"/>
                  <a:gd name="T60" fmla="*/ 376 w 2505"/>
                  <a:gd name="T61" fmla="*/ 2035 h 2784"/>
                  <a:gd name="T62" fmla="*/ 439 w 2505"/>
                  <a:gd name="T63" fmla="*/ 1874 h 2784"/>
                  <a:gd name="T64" fmla="*/ 512 w 2505"/>
                  <a:gd name="T65" fmla="*/ 1718 h 2784"/>
                  <a:gd name="T66" fmla="*/ 594 w 2505"/>
                  <a:gd name="T67" fmla="*/ 1567 h 2784"/>
                  <a:gd name="T68" fmla="*/ 684 w 2505"/>
                  <a:gd name="T69" fmla="*/ 1421 h 2784"/>
                  <a:gd name="T70" fmla="*/ 783 w 2505"/>
                  <a:gd name="T71" fmla="*/ 1283 h 2784"/>
                  <a:gd name="T72" fmla="*/ 891 w 2505"/>
                  <a:gd name="T73" fmla="*/ 1151 h 2784"/>
                  <a:gd name="T74" fmla="*/ 1006 w 2505"/>
                  <a:gd name="T75" fmla="*/ 1026 h 2784"/>
                  <a:gd name="T76" fmla="*/ 1128 w 2505"/>
                  <a:gd name="T77" fmla="*/ 907 h 2784"/>
                  <a:gd name="T78" fmla="*/ 1258 w 2505"/>
                  <a:gd name="T79" fmla="*/ 797 h 2784"/>
                  <a:gd name="T80" fmla="*/ 1395 w 2505"/>
                  <a:gd name="T81" fmla="*/ 695 h 2784"/>
                  <a:gd name="T82" fmla="*/ 1537 w 2505"/>
                  <a:gd name="T83" fmla="*/ 601 h 2784"/>
                  <a:gd name="T84" fmla="*/ 1686 w 2505"/>
                  <a:gd name="T85" fmla="*/ 516 h 2784"/>
                  <a:gd name="T86" fmla="*/ 1840 w 2505"/>
                  <a:gd name="T87" fmla="*/ 440 h 2784"/>
                  <a:gd name="T88" fmla="*/ 2000 w 2505"/>
                  <a:gd name="T89" fmla="*/ 374 h 2784"/>
                  <a:gd name="T90" fmla="*/ 2164 w 2505"/>
                  <a:gd name="T91" fmla="*/ 317 h 2784"/>
                  <a:gd name="T92" fmla="*/ 2333 w 2505"/>
                  <a:gd name="T93" fmla="*/ 271 h 2784"/>
                  <a:gd name="T94" fmla="*/ 2505 w 2505"/>
                  <a:gd name="T95" fmla="*/ 235 h 2784"/>
                  <a:gd name="T96" fmla="*/ 2450 w 2505"/>
                  <a:gd name="T97" fmla="*/ 209 h 2784"/>
                  <a:gd name="T98" fmla="*/ 2294 w 2505"/>
                  <a:gd name="T99" fmla="*/ 149 h 2784"/>
                  <a:gd name="T100" fmla="*/ 2125 w 2505"/>
                  <a:gd name="T101" fmla="*/ 96 h 2784"/>
                  <a:gd name="T102" fmla="*/ 1919 w 2505"/>
                  <a:gd name="T103" fmla="*/ 47 h 2784"/>
                  <a:gd name="T104" fmla="*/ 1768 w 2505"/>
                  <a:gd name="T105" fmla="*/ 23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5" h="2784">
                    <a:moveTo>
                      <a:pt x="1768" y="23"/>
                    </a:moveTo>
                    <a:lnTo>
                      <a:pt x="1768" y="23"/>
                    </a:lnTo>
                    <a:lnTo>
                      <a:pt x="1724" y="18"/>
                    </a:lnTo>
                    <a:lnTo>
                      <a:pt x="1682" y="13"/>
                    </a:lnTo>
                    <a:lnTo>
                      <a:pt x="1598" y="7"/>
                    </a:lnTo>
                    <a:lnTo>
                      <a:pt x="1519" y="2"/>
                    </a:lnTo>
                    <a:lnTo>
                      <a:pt x="1445" y="0"/>
                    </a:lnTo>
                    <a:lnTo>
                      <a:pt x="1373" y="2"/>
                    </a:lnTo>
                    <a:lnTo>
                      <a:pt x="1307" y="4"/>
                    </a:lnTo>
                    <a:lnTo>
                      <a:pt x="1247" y="8"/>
                    </a:lnTo>
                    <a:lnTo>
                      <a:pt x="1191" y="13"/>
                    </a:lnTo>
                    <a:lnTo>
                      <a:pt x="1140" y="18"/>
                    </a:lnTo>
                    <a:lnTo>
                      <a:pt x="1097" y="24"/>
                    </a:lnTo>
                    <a:lnTo>
                      <a:pt x="1059" y="30"/>
                    </a:lnTo>
                    <a:lnTo>
                      <a:pt x="1027" y="36"/>
                    </a:lnTo>
                    <a:lnTo>
                      <a:pt x="983" y="45"/>
                    </a:lnTo>
                    <a:lnTo>
                      <a:pt x="969" y="49"/>
                    </a:lnTo>
                    <a:lnTo>
                      <a:pt x="969" y="49"/>
                    </a:lnTo>
                    <a:lnTo>
                      <a:pt x="1004" y="47"/>
                    </a:lnTo>
                    <a:lnTo>
                      <a:pt x="1045" y="47"/>
                    </a:lnTo>
                    <a:lnTo>
                      <a:pt x="1097" y="49"/>
                    </a:lnTo>
                    <a:lnTo>
                      <a:pt x="1155" y="52"/>
                    </a:lnTo>
                    <a:lnTo>
                      <a:pt x="1186" y="55"/>
                    </a:lnTo>
                    <a:lnTo>
                      <a:pt x="1218" y="59"/>
                    </a:lnTo>
                    <a:lnTo>
                      <a:pt x="1249" y="63"/>
                    </a:lnTo>
                    <a:lnTo>
                      <a:pt x="1280" y="68"/>
                    </a:lnTo>
                    <a:lnTo>
                      <a:pt x="1311" y="76"/>
                    </a:lnTo>
                    <a:lnTo>
                      <a:pt x="1341" y="83"/>
                    </a:lnTo>
                    <a:lnTo>
                      <a:pt x="1341" y="83"/>
                    </a:lnTo>
                    <a:lnTo>
                      <a:pt x="1380" y="97"/>
                    </a:lnTo>
                    <a:lnTo>
                      <a:pt x="1416" y="112"/>
                    </a:lnTo>
                    <a:lnTo>
                      <a:pt x="1446" y="125"/>
                    </a:lnTo>
                    <a:lnTo>
                      <a:pt x="1472" y="140"/>
                    </a:lnTo>
                    <a:lnTo>
                      <a:pt x="1494" y="154"/>
                    </a:lnTo>
                    <a:lnTo>
                      <a:pt x="1511" y="167"/>
                    </a:lnTo>
                    <a:lnTo>
                      <a:pt x="1526" y="181"/>
                    </a:lnTo>
                    <a:lnTo>
                      <a:pt x="1537" y="193"/>
                    </a:lnTo>
                    <a:lnTo>
                      <a:pt x="1546" y="206"/>
                    </a:lnTo>
                    <a:lnTo>
                      <a:pt x="1552" y="217"/>
                    </a:lnTo>
                    <a:lnTo>
                      <a:pt x="1557" y="227"/>
                    </a:lnTo>
                    <a:lnTo>
                      <a:pt x="1560" y="235"/>
                    </a:lnTo>
                    <a:lnTo>
                      <a:pt x="1561" y="241"/>
                    </a:lnTo>
                    <a:lnTo>
                      <a:pt x="1562" y="248"/>
                    </a:lnTo>
                    <a:lnTo>
                      <a:pt x="1561" y="251"/>
                    </a:lnTo>
                    <a:lnTo>
                      <a:pt x="1561" y="253"/>
                    </a:lnTo>
                    <a:lnTo>
                      <a:pt x="1561" y="253"/>
                    </a:lnTo>
                    <a:lnTo>
                      <a:pt x="1488" y="292"/>
                    </a:lnTo>
                    <a:lnTo>
                      <a:pt x="1416" y="333"/>
                    </a:lnTo>
                    <a:lnTo>
                      <a:pt x="1347" y="376"/>
                    </a:lnTo>
                    <a:lnTo>
                      <a:pt x="1278" y="422"/>
                    </a:lnTo>
                    <a:lnTo>
                      <a:pt x="1210" y="468"/>
                    </a:lnTo>
                    <a:lnTo>
                      <a:pt x="1144" y="517"/>
                    </a:lnTo>
                    <a:lnTo>
                      <a:pt x="1079" y="566"/>
                    </a:lnTo>
                    <a:lnTo>
                      <a:pt x="1016" y="619"/>
                    </a:lnTo>
                    <a:lnTo>
                      <a:pt x="954" y="673"/>
                    </a:lnTo>
                    <a:lnTo>
                      <a:pt x="893" y="728"/>
                    </a:lnTo>
                    <a:lnTo>
                      <a:pt x="834" y="785"/>
                    </a:lnTo>
                    <a:lnTo>
                      <a:pt x="776" y="843"/>
                    </a:lnTo>
                    <a:lnTo>
                      <a:pt x="720" y="902"/>
                    </a:lnTo>
                    <a:lnTo>
                      <a:pt x="666" y="964"/>
                    </a:lnTo>
                    <a:lnTo>
                      <a:pt x="614" y="1027"/>
                    </a:lnTo>
                    <a:lnTo>
                      <a:pt x="562" y="1091"/>
                    </a:lnTo>
                    <a:lnTo>
                      <a:pt x="512" y="1157"/>
                    </a:lnTo>
                    <a:lnTo>
                      <a:pt x="465" y="1224"/>
                    </a:lnTo>
                    <a:lnTo>
                      <a:pt x="420" y="1293"/>
                    </a:lnTo>
                    <a:lnTo>
                      <a:pt x="375" y="1362"/>
                    </a:lnTo>
                    <a:lnTo>
                      <a:pt x="333" y="1432"/>
                    </a:lnTo>
                    <a:lnTo>
                      <a:pt x="293" y="1505"/>
                    </a:lnTo>
                    <a:lnTo>
                      <a:pt x="255" y="1578"/>
                    </a:lnTo>
                    <a:lnTo>
                      <a:pt x="218" y="1652"/>
                    </a:lnTo>
                    <a:lnTo>
                      <a:pt x="183" y="1728"/>
                    </a:lnTo>
                    <a:lnTo>
                      <a:pt x="151" y="1804"/>
                    </a:lnTo>
                    <a:lnTo>
                      <a:pt x="122" y="1882"/>
                    </a:lnTo>
                    <a:lnTo>
                      <a:pt x="93" y="1961"/>
                    </a:lnTo>
                    <a:lnTo>
                      <a:pt x="67" y="2040"/>
                    </a:lnTo>
                    <a:lnTo>
                      <a:pt x="43" y="2122"/>
                    </a:lnTo>
                    <a:lnTo>
                      <a:pt x="20" y="2203"/>
                    </a:lnTo>
                    <a:lnTo>
                      <a:pt x="0" y="2285"/>
                    </a:lnTo>
                    <a:lnTo>
                      <a:pt x="224" y="2784"/>
                    </a:lnTo>
                    <a:lnTo>
                      <a:pt x="224" y="2784"/>
                    </a:lnTo>
                    <a:lnTo>
                      <a:pt x="229" y="2724"/>
                    </a:lnTo>
                    <a:lnTo>
                      <a:pt x="234" y="2664"/>
                    </a:lnTo>
                    <a:lnTo>
                      <a:pt x="242" y="2605"/>
                    </a:lnTo>
                    <a:lnTo>
                      <a:pt x="250" y="2546"/>
                    </a:lnTo>
                    <a:lnTo>
                      <a:pt x="259" y="2488"/>
                    </a:lnTo>
                    <a:lnTo>
                      <a:pt x="270" y="2430"/>
                    </a:lnTo>
                    <a:lnTo>
                      <a:pt x="281" y="2371"/>
                    </a:lnTo>
                    <a:lnTo>
                      <a:pt x="295" y="2315"/>
                    </a:lnTo>
                    <a:lnTo>
                      <a:pt x="308" y="2258"/>
                    </a:lnTo>
                    <a:lnTo>
                      <a:pt x="323" y="2201"/>
                    </a:lnTo>
                    <a:lnTo>
                      <a:pt x="340" y="2145"/>
                    </a:lnTo>
                    <a:lnTo>
                      <a:pt x="358" y="2090"/>
                    </a:lnTo>
                    <a:lnTo>
                      <a:pt x="376" y="2035"/>
                    </a:lnTo>
                    <a:lnTo>
                      <a:pt x="396" y="1981"/>
                    </a:lnTo>
                    <a:lnTo>
                      <a:pt x="417" y="1927"/>
                    </a:lnTo>
                    <a:lnTo>
                      <a:pt x="439" y="1874"/>
                    </a:lnTo>
                    <a:lnTo>
                      <a:pt x="463" y="1820"/>
                    </a:lnTo>
                    <a:lnTo>
                      <a:pt x="486" y="1769"/>
                    </a:lnTo>
                    <a:lnTo>
                      <a:pt x="512" y="1718"/>
                    </a:lnTo>
                    <a:lnTo>
                      <a:pt x="538" y="1666"/>
                    </a:lnTo>
                    <a:lnTo>
                      <a:pt x="565" y="1617"/>
                    </a:lnTo>
                    <a:lnTo>
                      <a:pt x="594" y="1567"/>
                    </a:lnTo>
                    <a:lnTo>
                      <a:pt x="622" y="1518"/>
                    </a:lnTo>
                    <a:lnTo>
                      <a:pt x="653" y="1470"/>
                    </a:lnTo>
                    <a:lnTo>
                      <a:pt x="684" y="1421"/>
                    </a:lnTo>
                    <a:lnTo>
                      <a:pt x="716" y="1374"/>
                    </a:lnTo>
                    <a:lnTo>
                      <a:pt x="750" y="1329"/>
                    </a:lnTo>
                    <a:lnTo>
                      <a:pt x="783" y="1283"/>
                    </a:lnTo>
                    <a:lnTo>
                      <a:pt x="818" y="1238"/>
                    </a:lnTo>
                    <a:lnTo>
                      <a:pt x="854" y="1194"/>
                    </a:lnTo>
                    <a:lnTo>
                      <a:pt x="891" y="1151"/>
                    </a:lnTo>
                    <a:lnTo>
                      <a:pt x="928" y="1109"/>
                    </a:lnTo>
                    <a:lnTo>
                      <a:pt x="966" y="1067"/>
                    </a:lnTo>
                    <a:lnTo>
                      <a:pt x="1006" y="1026"/>
                    </a:lnTo>
                    <a:lnTo>
                      <a:pt x="1046" y="985"/>
                    </a:lnTo>
                    <a:lnTo>
                      <a:pt x="1087" y="946"/>
                    </a:lnTo>
                    <a:lnTo>
                      <a:pt x="1128" y="907"/>
                    </a:lnTo>
                    <a:lnTo>
                      <a:pt x="1171" y="870"/>
                    </a:lnTo>
                    <a:lnTo>
                      <a:pt x="1215" y="833"/>
                    </a:lnTo>
                    <a:lnTo>
                      <a:pt x="1258" y="797"/>
                    </a:lnTo>
                    <a:lnTo>
                      <a:pt x="1302" y="763"/>
                    </a:lnTo>
                    <a:lnTo>
                      <a:pt x="1348" y="728"/>
                    </a:lnTo>
                    <a:lnTo>
                      <a:pt x="1395" y="695"/>
                    </a:lnTo>
                    <a:lnTo>
                      <a:pt x="1441" y="663"/>
                    </a:lnTo>
                    <a:lnTo>
                      <a:pt x="1489" y="632"/>
                    </a:lnTo>
                    <a:lnTo>
                      <a:pt x="1537" y="601"/>
                    </a:lnTo>
                    <a:lnTo>
                      <a:pt x="1587" y="571"/>
                    </a:lnTo>
                    <a:lnTo>
                      <a:pt x="1636" y="544"/>
                    </a:lnTo>
                    <a:lnTo>
                      <a:pt x="1686" y="516"/>
                    </a:lnTo>
                    <a:lnTo>
                      <a:pt x="1736" y="490"/>
                    </a:lnTo>
                    <a:lnTo>
                      <a:pt x="1788" y="465"/>
                    </a:lnTo>
                    <a:lnTo>
                      <a:pt x="1840" y="440"/>
                    </a:lnTo>
                    <a:lnTo>
                      <a:pt x="1893" y="417"/>
                    </a:lnTo>
                    <a:lnTo>
                      <a:pt x="1947" y="395"/>
                    </a:lnTo>
                    <a:lnTo>
                      <a:pt x="2000" y="374"/>
                    </a:lnTo>
                    <a:lnTo>
                      <a:pt x="2054" y="354"/>
                    </a:lnTo>
                    <a:lnTo>
                      <a:pt x="2108" y="335"/>
                    </a:lnTo>
                    <a:lnTo>
                      <a:pt x="2164" y="317"/>
                    </a:lnTo>
                    <a:lnTo>
                      <a:pt x="2220" y="301"/>
                    </a:lnTo>
                    <a:lnTo>
                      <a:pt x="2277" y="285"/>
                    </a:lnTo>
                    <a:lnTo>
                      <a:pt x="2333" y="271"/>
                    </a:lnTo>
                    <a:lnTo>
                      <a:pt x="2390" y="257"/>
                    </a:lnTo>
                    <a:lnTo>
                      <a:pt x="2447" y="245"/>
                    </a:lnTo>
                    <a:lnTo>
                      <a:pt x="2505" y="235"/>
                    </a:lnTo>
                    <a:lnTo>
                      <a:pt x="2505" y="235"/>
                    </a:lnTo>
                    <a:lnTo>
                      <a:pt x="2492" y="228"/>
                    </a:lnTo>
                    <a:lnTo>
                      <a:pt x="2450" y="209"/>
                    </a:lnTo>
                    <a:lnTo>
                      <a:pt x="2383" y="182"/>
                    </a:lnTo>
                    <a:lnTo>
                      <a:pt x="2341" y="166"/>
                    </a:lnTo>
                    <a:lnTo>
                      <a:pt x="2294" y="149"/>
                    </a:lnTo>
                    <a:lnTo>
                      <a:pt x="2242" y="131"/>
                    </a:lnTo>
                    <a:lnTo>
                      <a:pt x="2185" y="114"/>
                    </a:lnTo>
                    <a:lnTo>
                      <a:pt x="2125" y="96"/>
                    </a:lnTo>
                    <a:lnTo>
                      <a:pt x="2059" y="78"/>
                    </a:lnTo>
                    <a:lnTo>
                      <a:pt x="1991" y="62"/>
                    </a:lnTo>
                    <a:lnTo>
                      <a:pt x="1919" y="47"/>
                    </a:lnTo>
                    <a:lnTo>
                      <a:pt x="1845" y="34"/>
                    </a:lnTo>
                    <a:lnTo>
                      <a:pt x="1768" y="23"/>
                    </a:lnTo>
                    <a:lnTo>
                      <a:pt x="1768" y="23"/>
                    </a:lnTo>
                    <a:close/>
                  </a:path>
                </a:pathLst>
              </a:custGeom>
              <a:solidFill>
                <a:schemeClr val="bg1">
                  <a:lumMod val="85000"/>
                </a:schemeClr>
              </a:solidFill>
              <a:ln w="1588">
                <a:noFill/>
                <a:prstDash val="solid"/>
                <a:round/>
                <a:headEnd/>
                <a:tailEnd/>
              </a:ln>
            </p:spPr>
            <p:txBody>
              <a:bodyPr vert="horz" wrap="square" lIns="91440" tIns="45720" rIns="91440" bIns="45720" numCol="1" anchor="t" anchorCtr="0" compatLnSpc="1">
                <a:prstTxWarp prst="textNoShape">
                  <a:avLst/>
                </a:prstTxWarp>
              </a:bodyPr>
              <a:lstStyle/>
              <a:p>
                <a:endParaRPr lang="es-MX"/>
              </a:p>
            </p:txBody>
          </p:sp>
        </p:grpSp>
        <p:sp>
          <p:nvSpPr>
            <p:cNvPr id="21" name="Freeform 181"/>
            <p:cNvSpPr>
              <a:spLocks noEditPoints="1"/>
            </p:cNvSpPr>
            <p:nvPr/>
          </p:nvSpPr>
          <p:spPr bwMode="auto">
            <a:xfrm>
              <a:off x="6029002" y="2611818"/>
              <a:ext cx="183680" cy="183678"/>
            </a:xfrm>
            <a:custGeom>
              <a:avLst/>
              <a:gdLst/>
              <a:ahLst/>
              <a:cxnLst>
                <a:cxn ang="0">
                  <a:pos x="252" y="2"/>
                </a:cxn>
                <a:cxn ang="0">
                  <a:pos x="252" y="2"/>
                </a:cxn>
                <a:cxn ang="0">
                  <a:pos x="248" y="0"/>
                </a:cxn>
                <a:cxn ang="0">
                  <a:pos x="248" y="0"/>
                </a:cxn>
                <a:cxn ang="0">
                  <a:pos x="244" y="2"/>
                </a:cxn>
                <a:cxn ang="0">
                  <a:pos x="4" y="162"/>
                </a:cxn>
                <a:cxn ang="0">
                  <a:pos x="4" y="162"/>
                </a:cxn>
                <a:cxn ang="0">
                  <a:pos x="0" y="164"/>
                </a:cxn>
                <a:cxn ang="0">
                  <a:pos x="0" y="168"/>
                </a:cxn>
                <a:cxn ang="0">
                  <a:pos x="0" y="168"/>
                </a:cxn>
                <a:cxn ang="0">
                  <a:pos x="2" y="172"/>
                </a:cxn>
                <a:cxn ang="0">
                  <a:pos x="6" y="176"/>
                </a:cxn>
                <a:cxn ang="0">
                  <a:pos x="68" y="200"/>
                </a:cxn>
                <a:cxn ang="0">
                  <a:pos x="98" y="252"/>
                </a:cxn>
                <a:cxn ang="0">
                  <a:pos x="98" y="252"/>
                </a:cxn>
                <a:cxn ang="0">
                  <a:pos x="100" y="254"/>
                </a:cxn>
                <a:cxn ang="0">
                  <a:pos x="104" y="256"/>
                </a:cxn>
                <a:cxn ang="0">
                  <a:pos x="104" y="256"/>
                </a:cxn>
                <a:cxn ang="0">
                  <a:pos x="104" y="256"/>
                </a:cxn>
                <a:cxn ang="0">
                  <a:pos x="108" y="254"/>
                </a:cxn>
                <a:cxn ang="0">
                  <a:pos x="110" y="252"/>
                </a:cxn>
                <a:cxn ang="0">
                  <a:pos x="128" y="224"/>
                </a:cxn>
                <a:cxn ang="0">
                  <a:pos x="206" y="256"/>
                </a:cxn>
                <a:cxn ang="0">
                  <a:pos x="206" y="256"/>
                </a:cxn>
                <a:cxn ang="0">
                  <a:pos x="208" y="256"/>
                </a:cxn>
                <a:cxn ang="0">
                  <a:pos x="208" y="256"/>
                </a:cxn>
                <a:cxn ang="0">
                  <a:pos x="212" y="254"/>
                </a:cxn>
                <a:cxn ang="0">
                  <a:pos x="212" y="254"/>
                </a:cxn>
                <a:cxn ang="0">
                  <a:pos x="214" y="252"/>
                </a:cxn>
                <a:cxn ang="0">
                  <a:pos x="216" y="250"/>
                </a:cxn>
                <a:cxn ang="0">
                  <a:pos x="256" y="10"/>
                </a:cxn>
                <a:cxn ang="0">
                  <a:pos x="256" y="10"/>
                </a:cxn>
                <a:cxn ang="0">
                  <a:pos x="256" y="4"/>
                </a:cxn>
                <a:cxn ang="0">
                  <a:pos x="252" y="2"/>
                </a:cxn>
                <a:cxn ang="0">
                  <a:pos x="26" y="166"/>
                </a:cxn>
                <a:cxn ang="0">
                  <a:pos x="210" y="42"/>
                </a:cxn>
                <a:cxn ang="0">
                  <a:pos x="76" y="186"/>
                </a:cxn>
                <a:cxn ang="0">
                  <a:pos x="76" y="186"/>
                </a:cxn>
                <a:cxn ang="0">
                  <a:pos x="74" y="186"/>
                </a:cxn>
                <a:cxn ang="0">
                  <a:pos x="26" y="166"/>
                </a:cxn>
                <a:cxn ang="0">
                  <a:pos x="82" y="192"/>
                </a:cxn>
                <a:cxn ang="0">
                  <a:pos x="82" y="192"/>
                </a:cxn>
                <a:cxn ang="0">
                  <a:pos x="82" y="192"/>
                </a:cxn>
                <a:cxn ang="0">
                  <a:pos x="234" y="30"/>
                </a:cxn>
                <a:cxn ang="0">
                  <a:pos x="104" y="232"/>
                </a:cxn>
                <a:cxn ang="0">
                  <a:pos x="82" y="192"/>
                </a:cxn>
                <a:cxn ang="0">
                  <a:pos x="202" y="236"/>
                </a:cxn>
                <a:cxn ang="0">
                  <a:pos x="134" y="210"/>
                </a:cxn>
                <a:cxn ang="0">
                  <a:pos x="134" y="210"/>
                </a:cxn>
                <a:cxn ang="0">
                  <a:pos x="128" y="208"/>
                </a:cxn>
                <a:cxn ang="0">
                  <a:pos x="234" y="46"/>
                </a:cxn>
                <a:cxn ang="0">
                  <a:pos x="202" y="236"/>
                </a:cxn>
              </a:cxnLst>
              <a:rect l="0" t="0" r="r" b="b"/>
              <a:pathLst>
                <a:path w="256" h="256">
                  <a:moveTo>
                    <a:pt x="252" y="2"/>
                  </a:moveTo>
                  <a:lnTo>
                    <a:pt x="252" y="2"/>
                  </a:lnTo>
                  <a:lnTo>
                    <a:pt x="248" y="0"/>
                  </a:lnTo>
                  <a:lnTo>
                    <a:pt x="248" y="0"/>
                  </a:lnTo>
                  <a:lnTo>
                    <a:pt x="244" y="2"/>
                  </a:lnTo>
                  <a:lnTo>
                    <a:pt x="4" y="162"/>
                  </a:lnTo>
                  <a:lnTo>
                    <a:pt x="4" y="162"/>
                  </a:lnTo>
                  <a:lnTo>
                    <a:pt x="0" y="164"/>
                  </a:lnTo>
                  <a:lnTo>
                    <a:pt x="0" y="168"/>
                  </a:lnTo>
                  <a:lnTo>
                    <a:pt x="0" y="168"/>
                  </a:lnTo>
                  <a:lnTo>
                    <a:pt x="2" y="172"/>
                  </a:lnTo>
                  <a:lnTo>
                    <a:pt x="6" y="176"/>
                  </a:lnTo>
                  <a:lnTo>
                    <a:pt x="68" y="200"/>
                  </a:lnTo>
                  <a:lnTo>
                    <a:pt x="98" y="252"/>
                  </a:lnTo>
                  <a:lnTo>
                    <a:pt x="98" y="252"/>
                  </a:lnTo>
                  <a:lnTo>
                    <a:pt x="100" y="254"/>
                  </a:lnTo>
                  <a:lnTo>
                    <a:pt x="104" y="256"/>
                  </a:lnTo>
                  <a:lnTo>
                    <a:pt x="104" y="256"/>
                  </a:lnTo>
                  <a:lnTo>
                    <a:pt x="104" y="256"/>
                  </a:lnTo>
                  <a:lnTo>
                    <a:pt x="108" y="254"/>
                  </a:lnTo>
                  <a:lnTo>
                    <a:pt x="110" y="252"/>
                  </a:lnTo>
                  <a:lnTo>
                    <a:pt x="128" y="224"/>
                  </a:lnTo>
                  <a:lnTo>
                    <a:pt x="206" y="256"/>
                  </a:lnTo>
                  <a:lnTo>
                    <a:pt x="206" y="256"/>
                  </a:lnTo>
                  <a:lnTo>
                    <a:pt x="208" y="256"/>
                  </a:lnTo>
                  <a:lnTo>
                    <a:pt x="208" y="256"/>
                  </a:lnTo>
                  <a:lnTo>
                    <a:pt x="212" y="254"/>
                  </a:lnTo>
                  <a:lnTo>
                    <a:pt x="212" y="254"/>
                  </a:lnTo>
                  <a:lnTo>
                    <a:pt x="214" y="252"/>
                  </a:lnTo>
                  <a:lnTo>
                    <a:pt x="216" y="250"/>
                  </a:lnTo>
                  <a:lnTo>
                    <a:pt x="256" y="10"/>
                  </a:lnTo>
                  <a:lnTo>
                    <a:pt x="256" y="10"/>
                  </a:lnTo>
                  <a:lnTo>
                    <a:pt x="256" y="4"/>
                  </a:lnTo>
                  <a:lnTo>
                    <a:pt x="252" y="2"/>
                  </a:lnTo>
                  <a:close/>
                  <a:moveTo>
                    <a:pt x="26" y="166"/>
                  </a:moveTo>
                  <a:lnTo>
                    <a:pt x="210" y="42"/>
                  </a:lnTo>
                  <a:lnTo>
                    <a:pt x="76" y="186"/>
                  </a:lnTo>
                  <a:lnTo>
                    <a:pt x="76" y="186"/>
                  </a:lnTo>
                  <a:lnTo>
                    <a:pt x="74" y="186"/>
                  </a:lnTo>
                  <a:lnTo>
                    <a:pt x="26" y="166"/>
                  </a:lnTo>
                  <a:close/>
                  <a:moveTo>
                    <a:pt x="82" y="192"/>
                  </a:moveTo>
                  <a:lnTo>
                    <a:pt x="82" y="192"/>
                  </a:lnTo>
                  <a:lnTo>
                    <a:pt x="82" y="192"/>
                  </a:lnTo>
                  <a:lnTo>
                    <a:pt x="234" y="30"/>
                  </a:lnTo>
                  <a:lnTo>
                    <a:pt x="104" y="232"/>
                  </a:lnTo>
                  <a:lnTo>
                    <a:pt x="82" y="192"/>
                  </a:lnTo>
                  <a:close/>
                  <a:moveTo>
                    <a:pt x="202" y="236"/>
                  </a:moveTo>
                  <a:lnTo>
                    <a:pt x="134" y="210"/>
                  </a:lnTo>
                  <a:lnTo>
                    <a:pt x="134" y="210"/>
                  </a:lnTo>
                  <a:lnTo>
                    <a:pt x="128" y="208"/>
                  </a:lnTo>
                  <a:lnTo>
                    <a:pt x="234" y="46"/>
                  </a:lnTo>
                  <a:lnTo>
                    <a:pt x="202" y="23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s-MX"/>
            </a:p>
          </p:txBody>
        </p:sp>
        <p:grpSp>
          <p:nvGrpSpPr>
            <p:cNvPr id="22" name="Group 21"/>
            <p:cNvGrpSpPr/>
            <p:nvPr/>
          </p:nvGrpSpPr>
          <p:grpSpPr>
            <a:xfrm>
              <a:off x="3590584" y="2985796"/>
              <a:ext cx="148690" cy="216276"/>
              <a:chOff x="4838700" y="2774950"/>
              <a:chExt cx="279400" cy="406400"/>
            </a:xfrm>
            <a:solidFill>
              <a:schemeClr val="bg1"/>
            </a:solidFill>
          </p:grpSpPr>
          <p:sp>
            <p:nvSpPr>
              <p:cNvPr id="34" name="Freeform 60"/>
              <p:cNvSpPr>
                <a:spLocks noEditPoints="1"/>
              </p:cNvSpPr>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s-MX"/>
              </a:p>
            </p:txBody>
          </p:sp>
          <p:sp>
            <p:nvSpPr>
              <p:cNvPr id="35" name="Freeform 66"/>
              <p:cNvSpPr>
                <a:spLocks/>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s-MX"/>
              </a:p>
            </p:txBody>
          </p:sp>
          <p:sp>
            <p:nvSpPr>
              <p:cNvPr id="36" name="Freeform 67"/>
              <p:cNvSpPr>
                <a:spLocks/>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s-MX"/>
              </a:p>
            </p:txBody>
          </p:sp>
        </p:grpSp>
        <p:grpSp>
          <p:nvGrpSpPr>
            <p:cNvPr id="23" name="Group 22"/>
            <p:cNvGrpSpPr/>
            <p:nvPr/>
          </p:nvGrpSpPr>
          <p:grpSpPr>
            <a:xfrm>
              <a:off x="5308979" y="2985798"/>
              <a:ext cx="216276" cy="216274"/>
              <a:chOff x="5588000" y="1962150"/>
              <a:chExt cx="406400" cy="406400"/>
            </a:xfrm>
            <a:solidFill>
              <a:schemeClr val="bg1"/>
            </a:solidFill>
          </p:grpSpPr>
          <p:sp>
            <p:nvSpPr>
              <p:cNvPr id="31" name="Freeform 106"/>
              <p:cNvSpPr>
                <a:spLocks noEditPoints="1"/>
              </p:cNvSpPr>
              <p:nvPr/>
            </p:nvSpPr>
            <p:spPr bwMode="auto">
              <a:xfrm>
                <a:off x="5588000" y="1962150"/>
                <a:ext cx="406400" cy="406400"/>
              </a:xfrm>
              <a:custGeom>
                <a:avLst/>
                <a:gdLst/>
                <a:ahLst/>
                <a:cxnLst>
                  <a:cxn ang="0">
                    <a:pos x="214" y="86"/>
                  </a:cxn>
                  <a:cxn ang="0">
                    <a:pos x="230" y="54"/>
                  </a:cxn>
                  <a:cxn ang="0">
                    <a:pos x="210" y="30"/>
                  </a:cxn>
                  <a:cxn ang="0">
                    <a:pos x="194" y="26"/>
                  </a:cxn>
                  <a:cxn ang="0">
                    <a:pos x="160" y="38"/>
                  </a:cxn>
                  <a:cxn ang="0">
                    <a:pos x="150" y="4"/>
                  </a:cxn>
                  <a:cxn ang="0">
                    <a:pos x="118" y="0"/>
                  </a:cxn>
                  <a:cxn ang="0">
                    <a:pos x="102" y="12"/>
                  </a:cxn>
                  <a:cxn ang="0">
                    <a:pos x="66" y="28"/>
                  </a:cxn>
                  <a:cxn ang="0">
                    <a:pos x="56" y="26"/>
                  </a:cxn>
                  <a:cxn ang="0">
                    <a:pos x="30" y="46"/>
                  </a:cxn>
                  <a:cxn ang="0">
                    <a:pos x="28" y="66"/>
                  </a:cxn>
                  <a:cxn ang="0">
                    <a:pos x="12" y="102"/>
                  </a:cxn>
                  <a:cxn ang="0">
                    <a:pos x="0" y="112"/>
                  </a:cxn>
                  <a:cxn ang="0">
                    <a:pos x="0" y="144"/>
                  </a:cxn>
                  <a:cxn ang="0">
                    <a:pos x="38" y="160"/>
                  </a:cxn>
                  <a:cxn ang="0">
                    <a:pos x="28" y="190"/>
                  </a:cxn>
                  <a:cxn ang="0">
                    <a:pos x="30" y="210"/>
                  </a:cxn>
                  <a:cxn ang="0">
                    <a:pos x="56" y="230"/>
                  </a:cxn>
                  <a:cxn ang="0">
                    <a:pos x="86" y="214"/>
                  </a:cxn>
                  <a:cxn ang="0">
                    <a:pos x="102" y="244"/>
                  </a:cxn>
                  <a:cxn ang="0">
                    <a:pos x="118" y="256"/>
                  </a:cxn>
                  <a:cxn ang="0">
                    <a:pos x="150" y="252"/>
                  </a:cxn>
                  <a:cxn ang="0">
                    <a:pos x="160" y="218"/>
                  </a:cxn>
                  <a:cxn ang="0">
                    <a:pos x="194" y="230"/>
                  </a:cxn>
                  <a:cxn ang="0">
                    <a:pos x="210" y="226"/>
                  </a:cxn>
                  <a:cxn ang="0">
                    <a:pos x="230" y="202"/>
                  </a:cxn>
                  <a:cxn ang="0">
                    <a:pos x="214" y="170"/>
                  </a:cxn>
                  <a:cxn ang="0">
                    <a:pos x="248" y="152"/>
                  </a:cxn>
                  <a:cxn ang="0">
                    <a:pos x="256" y="118"/>
                  </a:cxn>
                  <a:cxn ang="0">
                    <a:pos x="248" y="104"/>
                  </a:cxn>
                  <a:cxn ang="0">
                    <a:pos x="208" y="148"/>
                  </a:cxn>
                  <a:cxn ang="0">
                    <a:pos x="200" y="162"/>
                  </a:cxn>
                  <a:cxn ang="0">
                    <a:pos x="200" y="214"/>
                  </a:cxn>
                  <a:cxn ang="0">
                    <a:pos x="170" y="198"/>
                  </a:cxn>
                  <a:cxn ang="0">
                    <a:pos x="154" y="204"/>
                  </a:cxn>
                  <a:cxn ang="0">
                    <a:pos x="138" y="240"/>
                  </a:cxn>
                  <a:cxn ang="0">
                    <a:pos x="108" y="208"/>
                  </a:cxn>
                  <a:cxn ang="0">
                    <a:pos x="94" y="200"/>
                  </a:cxn>
                  <a:cxn ang="0">
                    <a:pos x="78" y="202"/>
                  </a:cxn>
                  <a:cxn ang="0">
                    <a:pos x="54" y="178"/>
                  </a:cxn>
                  <a:cxn ang="0">
                    <a:pos x="52" y="154"/>
                  </a:cxn>
                  <a:cxn ang="0">
                    <a:pos x="16" y="138"/>
                  </a:cxn>
                  <a:cxn ang="0">
                    <a:pos x="48" y="108"/>
                  </a:cxn>
                  <a:cxn ang="0">
                    <a:pos x="56" y="94"/>
                  </a:cxn>
                  <a:cxn ang="0">
                    <a:pos x="56" y="42"/>
                  </a:cxn>
                  <a:cxn ang="0">
                    <a:pos x="86" y="58"/>
                  </a:cxn>
                  <a:cxn ang="0">
                    <a:pos x="102" y="52"/>
                  </a:cxn>
                  <a:cxn ang="0">
                    <a:pos x="118" y="16"/>
                  </a:cxn>
                  <a:cxn ang="0">
                    <a:pos x="148" y="48"/>
                  </a:cxn>
                  <a:cxn ang="0">
                    <a:pos x="162" y="56"/>
                  </a:cxn>
                  <a:cxn ang="0">
                    <a:pos x="178" y="54"/>
                  </a:cxn>
                  <a:cxn ang="0">
                    <a:pos x="202" y="78"/>
                  </a:cxn>
                  <a:cxn ang="0">
                    <a:pos x="204" y="102"/>
                  </a:cxn>
                  <a:cxn ang="0">
                    <a:pos x="240" y="118"/>
                  </a:cxn>
                </a:cxnLst>
                <a:rect l="0" t="0" r="r" b="b"/>
                <a:pathLst>
                  <a:path w="256" h="256">
                    <a:moveTo>
                      <a:pt x="244" y="102"/>
                    </a:moveTo>
                    <a:lnTo>
                      <a:pt x="218" y="96"/>
                    </a:lnTo>
                    <a:lnTo>
                      <a:pt x="218" y="96"/>
                    </a:lnTo>
                    <a:lnTo>
                      <a:pt x="214" y="86"/>
                    </a:lnTo>
                    <a:lnTo>
                      <a:pt x="228" y="66"/>
                    </a:lnTo>
                    <a:lnTo>
                      <a:pt x="228" y="66"/>
                    </a:lnTo>
                    <a:lnTo>
                      <a:pt x="230" y="60"/>
                    </a:lnTo>
                    <a:lnTo>
                      <a:pt x="230" y="54"/>
                    </a:lnTo>
                    <a:lnTo>
                      <a:pt x="230" y="50"/>
                    </a:lnTo>
                    <a:lnTo>
                      <a:pt x="226" y="46"/>
                    </a:lnTo>
                    <a:lnTo>
                      <a:pt x="210" y="30"/>
                    </a:lnTo>
                    <a:lnTo>
                      <a:pt x="210" y="30"/>
                    </a:lnTo>
                    <a:lnTo>
                      <a:pt x="206" y="26"/>
                    </a:lnTo>
                    <a:lnTo>
                      <a:pt x="200" y="26"/>
                    </a:lnTo>
                    <a:lnTo>
                      <a:pt x="200" y="26"/>
                    </a:lnTo>
                    <a:lnTo>
                      <a:pt x="194" y="26"/>
                    </a:lnTo>
                    <a:lnTo>
                      <a:pt x="190" y="28"/>
                    </a:lnTo>
                    <a:lnTo>
                      <a:pt x="170" y="42"/>
                    </a:lnTo>
                    <a:lnTo>
                      <a:pt x="170" y="42"/>
                    </a:lnTo>
                    <a:lnTo>
                      <a:pt x="160" y="38"/>
                    </a:lnTo>
                    <a:lnTo>
                      <a:pt x="154" y="12"/>
                    </a:lnTo>
                    <a:lnTo>
                      <a:pt x="154" y="12"/>
                    </a:lnTo>
                    <a:lnTo>
                      <a:pt x="152" y="8"/>
                    </a:lnTo>
                    <a:lnTo>
                      <a:pt x="150" y="4"/>
                    </a:lnTo>
                    <a:lnTo>
                      <a:pt x="144" y="0"/>
                    </a:lnTo>
                    <a:lnTo>
                      <a:pt x="138" y="0"/>
                    </a:lnTo>
                    <a:lnTo>
                      <a:pt x="118" y="0"/>
                    </a:lnTo>
                    <a:lnTo>
                      <a:pt x="118" y="0"/>
                    </a:lnTo>
                    <a:lnTo>
                      <a:pt x="112" y="0"/>
                    </a:lnTo>
                    <a:lnTo>
                      <a:pt x="106" y="4"/>
                    </a:lnTo>
                    <a:lnTo>
                      <a:pt x="104" y="8"/>
                    </a:lnTo>
                    <a:lnTo>
                      <a:pt x="102" y="12"/>
                    </a:lnTo>
                    <a:lnTo>
                      <a:pt x="96" y="38"/>
                    </a:lnTo>
                    <a:lnTo>
                      <a:pt x="96" y="38"/>
                    </a:lnTo>
                    <a:lnTo>
                      <a:pt x="86" y="42"/>
                    </a:lnTo>
                    <a:lnTo>
                      <a:pt x="66" y="28"/>
                    </a:lnTo>
                    <a:lnTo>
                      <a:pt x="66" y="28"/>
                    </a:lnTo>
                    <a:lnTo>
                      <a:pt x="62" y="26"/>
                    </a:lnTo>
                    <a:lnTo>
                      <a:pt x="56" y="26"/>
                    </a:lnTo>
                    <a:lnTo>
                      <a:pt x="56" y="26"/>
                    </a:lnTo>
                    <a:lnTo>
                      <a:pt x="50" y="26"/>
                    </a:lnTo>
                    <a:lnTo>
                      <a:pt x="46" y="30"/>
                    </a:lnTo>
                    <a:lnTo>
                      <a:pt x="30" y="46"/>
                    </a:lnTo>
                    <a:lnTo>
                      <a:pt x="30" y="46"/>
                    </a:lnTo>
                    <a:lnTo>
                      <a:pt x="26" y="50"/>
                    </a:lnTo>
                    <a:lnTo>
                      <a:pt x="26" y="54"/>
                    </a:lnTo>
                    <a:lnTo>
                      <a:pt x="26" y="60"/>
                    </a:lnTo>
                    <a:lnTo>
                      <a:pt x="28" y="66"/>
                    </a:lnTo>
                    <a:lnTo>
                      <a:pt x="42" y="86"/>
                    </a:lnTo>
                    <a:lnTo>
                      <a:pt x="42" y="86"/>
                    </a:lnTo>
                    <a:lnTo>
                      <a:pt x="38" y="96"/>
                    </a:lnTo>
                    <a:lnTo>
                      <a:pt x="12" y="102"/>
                    </a:lnTo>
                    <a:lnTo>
                      <a:pt x="12" y="102"/>
                    </a:lnTo>
                    <a:lnTo>
                      <a:pt x="8" y="104"/>
                    </a:lnTo>
                    <a:lnTo>
                      <a:pt x="4" y="106"/>
                    </a:lnTo>
                    <a:lnTo>
                      <a:pt x="0" y="112"/>
                    </a:lnTo>
                    <a:lnTo>
                      <a:pt x="0" y="118"/>
                    </a:lnTo>
                    <a:lnTo>
                      <a:pt x="0" y="138"/>
                    </a:lnTo>
                    <a:lnTo>
                      <a:pt x="0" y="138"/>
                    </a:lnTo>
                    <a:lnTo>
                      <a:pt x="0" y="144"/>
                    </a:lnTo>
                    <a:lnTo>
                      <a:pt x="4" y="150"/>
                    </a:lnTo>
                    <a:lnTo>
                      <a:pt x="8" y="152"/>
                    </a:lnTo>
                    <a:lnTo>
                      <a:pt x="12" y="154"/>
                    </a:lnTo>
                    <a:lnTo>
                      <a:pt x="38" y="160"/>
                    </a:lnTo>
                    <a:lnTo>
                      <a:pt x="38" y="160"/>
                    </a:lnTo>
                    <a:lnTo>
                      <a:pt x="42" y="170"/>
                    </a:lnTo>
                    <a:lnTo>
                      <a:pt x="28" y="190"/>
                    </a:lnTo>
                    <a:lnTo>
                      <a:pt x="28" y="190"/>
                    </a:lnTo>
                    <a:lnTo>
                      <a:pt x="26" y="196"/>
                    </a:lnTo>
                    <a:lnTo>
                      <a:pt x="26" y="202"/>
                    </a:lnTo>
                    <a:lnTo>
                      <a:pt x="26" y="206"/>
                    </a:lnTo>
                    <a:lnTo>
                      <a:pt x="30" y="210"/>
                    </a:lnTo>
                    <a:lnTo>
                      <a:pt x="46" y="226"/>
                    </a:lnTo>
                    <a:lnTo>
                      <a:pt x="46" y="226"/>
                    </a:lnTo>
                    <a:lnTo>
                      <a:pt x="50" y="230"/>
                    </a:lnTo>
                    <a:lnTo>
                      <a:pt x="56" y="230"/>
                    </a:lnTo>
                    <a:lnTo>
                      <a:pt x="56" y="230"/>
                    </a:lnTo>
                    <a:lnTo>
                      <a:pt x="62" y="230"/>
                    </a:lnTo>
                    <a:lnTo>
                      <a:pt x="66" y="228"/>
                    </a:lnTo>
                    <a:lnTo>
                      <a:pt x="86" y="214"/>
                    </a:lnTo>
                    <a:lnTo>
                      <a:pt x="86" y="214"/>
                    </a:lnTo>
                    <a:lnTo>
                      <a:pt x="96" y="218"/>
                    </a:lnTo>
                    <a:lnTo>
                      <a:pt x="102" y="244"/>
                    </a:lnTo>
                    <a:lnTo>
                      <a:pt x="102" y="244"/>
                    </a:lnTo>
                    <a:lnTo>
                      <a:pt x="104" y="248"/>
                    </a:lnTo>
                    <a:lnTo>
                      <a:pt x="106" y="252"/>
                    </a:lnTo>
                    <a:lnTo>
                      <a:pt x="112" y="256"/>
                    </a:lnTo>
                    <a:lnTo>
                      <a:pt x="118" y="256"/>
                    </a:lnTo>
                    <a:lnTo>
                      <a:pt x="138" y="256"/>
                    </a:lnTo>
                    <a:lnTo>
                      <a:pt x="138" y="256"/>
                    </a:lnTo>
                    <a:lnTo>
                      <a:pt x="144" y="256"/>
                    </a:lnTo>
                    <a:lnTo>
                      <a:pt x="150" y="252"/>
                    </a:lnTo>
                    <a:lnTo>
                      <a:pt x="152" y="248"/>
                    </a:lnTo>
                    <a:lnTo>
                      <a:pt x="154" y="244"/>
                    </a:lnTo>
                    <a:lnTo>
                      <a:pt x="160" y="218"/>
                    </a:lnTo>
                    <a:lnTo>
                      <a:pt x="160" y="218"/>
                    </a:lnTo>
                    <a:lnTo>
                      <a:pt x="170" y="214"/>
                    </a:lnTo>
                    <a:lnTo>
                      <a:pt x="190" y="228"/>
                    </a:lnTo>
                    <a:lnTo>
                      <a:pt x="190" y="228"/>
                    </a:lnTo>
                    <a:lnTo>
                      <a:pt x="194" y="230"/>
                    </a:lnTo>
                    <a:lnTo>
                      <a:pt x="200" y="230"/>
                    </a:lnTo>
                    <a:lnTo>
                      <a:pt x="200" y="230"/>
                    </a:lnTo>
                    <a:lnTo>
                      <a:pt x="206" y="230"/>
                    </a:lnTo>
                    <a:lnTo>
                      <a:pt x="210" y="226"/>
                    </a:lnTo>
                    <a:lnTo>
                      <a:pt x="226" y="210"/>
                    </a:lnTo>
                    <a:lnTo>
                      <a:pt x="226" y="210"/>
                    </a:lnTo>
                    <a:lnTo>
                      <a:pt x="230" y="206"/>
                    </a:lnTo>
                    <a:lnTo>
                      <a:pt x="230" y="202"/>
                    </a:lnTo>
                    <a:lnTo>
                      <a:pt x="230" y="196"/>
                    </a:lnTo>
                    <a:lnTo>
                      <a:pt x="228" y="190"/>
                    </a:lnTo>
                    <a:lnTo>
                      <a:pt x="214" y="170"/>
                    </a:lnTo>
                    <a:lnTo>
                      <a:pt x="214" y="170"/>
                    </a:lnTo>
                    <a:lnTo>
                      <a:pt x="218" y="160"/>
                    </a:lnTo>
                    <a:lnTo>
                      <a:pt x="244" y="154"/>
                    </a:lnTo>
                    <a:lnTo>
                      <a:pt x="244" y="154"/>
                    </a:lnTo>
                    <a:lnTo>
                      <a:pt x="248" y="152"/>
                    </a:lnTo>
                    <a:lnTo>
                      <a:pt x="252" y="150"/>
                    </a:lnTo>
                    <a:lnTo>
                      <a:pt x="256" y="144"/>
                    </a:lnTo>
                    <a:lnTo>
                      <a:pt x="256" y="138"/>
                    </a:lnTo>
                    <a:lnTo>
                      <a:pt x="256" y="118"/>
                    </a:lnTo>
                    <a:lnTo>
                      <a:pt x="256" y="118"/>
                    </a:lnTo>
                    <a:lnTo>
                      <a:pt x="256" y="112"/>
                    </a:lnTo>
                    <a:lnTo>
                      <a:pt x="252" y="106"/>
                    </a:lnTo>
                    <a:lnTo>
                      <a:pt x="248" y="104"/>
                    </a:lnTo>
                    <a:lnTo>
                      <a:pt x="244" y="102"/>
                    </a:lnTo>
                    <a:close/>
                    <a:moveTo>
                      <a:pt x="216" y="144"/>
                    </a:moveTo>
                    <a:lnTo>
                      <a:pt x="216" y="144"/>
                    </a:lnTo>
                    <a:lnTo>
                      <a:pt x="208" y="148"/>
                    </a:lnTo>
                    <a:lnTo>
                      <a:pt x="204" y="154"/>
                    </a:lnTo>
                    <a:lnTo>
                      <a:pt x="204" y="154"/>
                    </a:lnTo>
                    <a:lnTo>
                      <a:pt x="200" y="162"/>
                    </a:lnTo>
                    <a:lnTo>
                      <a:pt x="200" y="162"/>
                    </a:lnTo>
                    <a:lnTo>
                      <a:pt x="198" y="170"/>
                    </a:lnTo>
                    <a:lnTo>
                      <a:pt x="202" y="178"/>
                    </a:lnTo>
                    <a:lnTo>
                      <a:pt x="214" y="200"/>
                    </a:lnTo>
                    <a:lnTo>
                      <a:pt x="200" y="214"/>
                    </a:lnTo>
                    <a:lnTo>
                      <a:pt x="178" y="202"/>
                    </a:lnTo>
                    <a:lnTo>
                      <a:pt x="178" y="202"/>
                    </a:lnTo>
                    <a:lnTo>
                      <a:pt x="174" y="198"/>
                    </a:lnTo>
                    <a:lnTo>
                      <a:pt x="170" y="198"/>
                    </a:lnTo>
                    <a:lnTo>
                      <a:pt x="170" y="198"/>
                    </a:lnTo>
                    <a:lnTo>
                      <a:pt x="162" y="200"/>
                    </a:lnTo>
                    <a:lnTo>
                      <a:pt x="162" y="200"/>
                    </a:lnTo>
                    <a:lnTo>
                      <a:pt x="154" y="204"/>
                    </a:lnTo>
                    <a:lnTo>
                      <a:pt x="154" y="204"/>
                    </a:lnTo>
                    <a:lnTo>
                      <a:pt x="148" y="208"/>
                    </a:lnTo>
                    <a:lnTo>
                      <a:pt x="144" y="216"/>
                    </a:lnTo>
                    <a:lnTo>
                      <a:pt x="138" y="240"/>
                    </a:lnTo>
                    <a:lnTo>
                      <a:pt x="118" y="240"/>
                    </a:lnTo>
                    <a:lnTo>
                      <a:pt x="112" y="216"/>
                    </a:lnTo>
                    <a:lnTo>
                      <a:pt x="112" y="216"/>
                    </a:lnTo>
                    <a:lnTo>
                      <a:pt x="108" y="208"/>
                    </a:lnTo>
                    <a:lnTo>
                      <a:pt x="102" y="204"/>
                    </a:lnTo>
                    <a:lnTo>
                      <a:pt x="102" y="204"/>
                    </a:lnTo>
                    <a:lnTo>
                      <a:pt x="94" y="200"/>
                    </a:lnTo>
                    <a:lnTo>
                      <a:pt x="94" y="200"/>
                    </a:lnTo>
                    <a:lnTo>
                      <a:pt x="86" y="198"/>
                    </a:lnTo>
                    <a:lnTo>
                      <a:pt x="86" y="198"/>
                    </a:lnTo>
                    <a:lnTo>
                      <a:pt x="82" y="198"/>
                    </a:lnTo>
                    <a:lnTo>
                      <a:pt x="78" y="202"/>
                    </a:lnTo>
                    <a:lnTo>
                      <a:pt x="56" y="214"/>
                    </a:lnTo>
                    <a:lnTo>
                      <a:pt x="42" y="200"/>
                    </a:lnTo>
                    <a:lnTo>
                      <a:pt x="54" y="178"/>
                    </a:lnTo>
                    <a:lnTo>
                      <a:pt x="54" y="178"/>
                    </a:lnTo>
                    <a:lnTo>
                      <a:pt x="58" y="170"/>
                    </a:lnTo>
                    <a:lnTo>
                      <a:pt x="56" y="162"/>
                    </a:lnTo>
                    <a:lnTo>
                      <a:pt x="56" y="162"/>
                    </a:lnTo>
                    <a:lnTo>
                      <a:pt x="52" y="154"/>
                    </a:lnTo>
                    <a:lnTo>
                      <a:pt x="52" y="154"/>
                    </a:lnTo>
                    <a:lnTo>
                      <a:pt x="48" y="148"/>
                    </a:lnTo>
                    <a:lnTo>
                      <a:pt x="40" y="144"/>
                    </a:lnTo>
                    <a:lnTo>
                      <a:pt x="16" y="138"/>
                    </a:lnTo>
                    <a:lnTo>
                      <a:pt x="16" y="118"/>
                    </a:lnTo>
                    <a:lnTo>
                      <a:pt x="40" y="112"/>
                    </a:lnTo>
                    <a:lnTo>
                      <a:pt x="40" y="112"/>
                    </a:lnTo>
                    <a:lnTo>
                      <a:pt x="48" y="108"/>
                    </a:lnTo>
                    <a:lnTo>
                      <a:pt x="52" y="102"/>
                    </a:lnTo>
                    <a:lnTo>
                      <a:pt x="52" y="102"/>
                    </a:lnTo>
                    <a:lnTo>
                      <a:pt x="56" y="94"/>
                    </a:lnTo>
                    <a:lnTo>
                      <a:pt x="56" y="94"/>
                    </a:lnTo>
                    <a:lnTo>
                      <a:pt x="58" y="86"/>
                    </a:lnTo>
                    <a:lnTo>
                      <a:pt x="54" y="78"/>
                    </a:lnTo>
                    <a:lnTo>
                      <a:pt x="42" y="56"/>
                    </a:lnTo>
                    <a:lnTo>
                      <a:pt x="56" y="42"/>
                    </a:lnTo>
                    <a:lnTo>
                      <a:pt x="78" y="54"/>
                    </a:lnTo>
                    <a:lnTo>
                      <a:pt x="78" y="54"/>
                    </a:lnTo>
                    <a:lnTo>
                      <a:pt x="82" y="58"/>
                    </a:lnTo>
                    <a:lnTo>
                      <a:pt x="86" y="58"/>
                    </a:lnTo>
                    <a:lnTo>
                      <a:pt x="86" y="58"/>
                    </a:lnTo>
                    <a:lnTo>
                      <a:pt x="94" y="56"/>
                    </a:lnTo>
                    <a:lnTo>
                      <a:pt x="94" y="56"/>
                    </a:lnTo>
                    <a:lnTo>
                      <a:pt x="102" y="52"/>
                    </a:lnTo>
                    <a:lnTo>
                      <a:pt x="102" y="52"/>
                    </a:lnTo>
                    <a:lnTo>
                      <a:pt x="108" y="48"/>
                    </a:lnTo>
                    <a:lnTo>
                      <a:pt x="112" y="40"/>
                    </a:lnTo>
                    <a:lnTo>
                      <a:pt x="118" y="16"/>
                    </a:lnTo>
                    <a:lnTo>
                      <a:pt x="138" y="16"/>
                    </a:lnTo>
                    <a:lnTo>
                      <a:pt x="144" y="40"/>
                    </a:lnTo>
                    <a:lnTo>
                      <a:pt x="144" y="40"/>
                    </a:lnTo>
                    <a:lnTo>
                      <a:pt x="148" y="48"/>
                    </a:lnTo>
                    <a:lnTo>
                      <a:pt x="154" y="52"/>
                    </a:lnTo>
                    <a:lnTo>
                      <a:pt x="154" y="52"/>
                    </a:lnTo>
                    <a:lnTo>
                      <a:pt x="162" y="56"/>
                    </a:lnTo>
                    <a:lnTo>
                      <a:pt x="162" y="56"/>
                    </a:lnTo>
                    <a:lnTo>
                      <a:pt x="170" y="58"/>
                    </a:lnTo>
                    <a:lnTo>
                      <a:pt x="170" y="58"/>
                    </a:lnTo>
                    <a:lnTo>
                      <a:pt x="174" y="58"/>
                    </a:lnTo>
                    <a:lnTo>
                      <a:pt x="178" y="54"/>
                    </a:lnTo>
                    <a:lnTo>
                      <a:pt x="200" y="42"/>
                    </a:lnTo>
                    <a:lnTo>
                      <a:pt x="214" y="56"/>
                    </a:lnTo>
                    <a:lnTo>
                      <a:pt x="202" y="78"/>
                    </a:lnTo>
                    <a:lnTo>
                      <a:pt x="202" y="78"/>
                    </a:lnTo>
                    <a:lnTo>
                      <a:pt x="198" y="86"/>
                    </a:lnTo>
                    <a:lnTo>
                      <a:pt x="200" y="94"/>
                    </a:lnTo>
                    <a:lnTo>
                      <a:pt x="200" y="94"/>
                    </a:lnTo>
                    <a:lnTo>
                      <a:pt x="204" y="102"/>
                    </a:lnTo>
                    <a:lnTo>
                      <a:pt x="204" y="102"/>
                    </a:lnTo>
                    <a:lnTo>
                      <a:pt x="208" y="108"/>
                    </a:lnTo>
                    <a:lnTo>
                      <a:pt x="216" y="112"/>
                    </a:lnTo>
                    <a:lnTo>
                      <a:pt x="240" y="118"/>
                    </a:lnTo>
                    <a:lnTo>
                      <a:pt x="240" y="138"/>
                    </a:lnTo>
                    <a:lnTo>
                      <a:pt x="216" y="1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s-MX"/>
              </a:p>
            </p:txBody>
          </p:sp>
          <p:sp>
            <p:nvSpPr>
              <p:cNvPr id="32" name="Freeform 109"/>
              <p:cNvSpPr>
                <a:spLocks noEditPoints="1"/>
              </p:cNvSpPr>
              <p:nvPr/>
            </p:nvSpPr>
            <p:spPr bwMode="auto">
              <a:xfrm>
                <a:off x="5702300" y="2076450"/>
                <a:ext cx="177800" cy="177800"/>
              </a:xfrm>
              <a:custGeom>
                <a:avLst/>
                <a:gdLst/>
                <a:ahLst/>
                <a:cxnLst>
                  <a:cxn ang="0">
                    <a:pos x="56" y="0"/>
                  </a:cxn>
                  <a:cxn ang="0">
                    <a:pos x="34" y="4"/>
                  </a:cxn>
                  <a:cxn ang="0">
                    <a:pos x="16" y="16"/>
                  </a:cxn>
                  <a:cxn ang="0">
                    <a:pos x="4" y="34"/>
                  </a:cxn>
                  <a:cxn ang="0">
                    <a:pos x="0" y="56"/>
                  </a:cxn>
                  <a:cxn ang="0">
                    <a:pos x="2" y="68"/>
                  </a:cxn>
                  <a:cxn ang="0">
                    <a:pos x="10" y="88"/>
                  </a:cxn>
                  <a:cxn ang="0">
                    <a:pos x="24" y="102"/>
                  </a:cxn>
                  <a:cxn ang="0">
                    <a:pos x="44" y="110"/>
                  </a:cxn>
                  <a:cxn ang="0">
                    <a:pos x="56" y="112"/>
                  </a:cxn>
                  <a:cxn ang="0">
                    <a:pos x="78" y="108"/>
                  </a:cxn>
                  <a:cxn ang="0">
                    <a:pos x="96" y="96"/>
                  </a:cxn>
                  <a:cxn ang="0">
                    <a:pos x="108" y="78"/>
                  </a:cxn>
                  <a:cxn ang="0">
                    <a:pos x="112" y="56"/>
                  </a:cxn>
                  <a:cxn ang="0">
                    <a:pos x="110" y="44"/>
                  </a:cxn>
                  <a:cxn ang="0">
                    <a:pos x="102" y="24"/>
                  </a:cxn>
                  <a:cxn ang="0">
                    <a:pos x="88" y="10"/>
                  </a:cxn>
                  <a:cxn ang="0">
                    <a:pos x="68" y="2"/>
                  </a:cxn>
                  <a:cxn ang="0">
                    <a:pos x="56" y="104"/>
                  </a:cxn>
                  <a:cxn ang="0">
                    <a:pos x="46" y="104"/>
                  </a:cxn>
                  <a:cxn ang="0">
                    <a:pos x="28" y="96"/>
                  </a:cxn>
                  <a:cxn ang="0">
                    <a:pos x="16" y="84"/>
                  </a:cxn>
                  <a:cxn ang="0">
                    <a:pos x="8" y="66"/>
                  </a:cxn>
                  <a:cxn ang="0">
                    <a:pos x="8" y="56"/>
                  </a:cxn>
                  <a:cxn ang="0">
                    <a:pos x="10" y="36"/>
                  </a:cxn>
                  <a:cxn ang="0">
                    <a:pos x="22" y="22"/>
                  </a:cxn>
                  <a:cxn ang="0">
                    <a:pos x="36" y="10"/>
                  </a:cxn>
                  <a:cxn ang="0">
                    <a:pos x="56" y="6"/>
                  </a:cxn>
                  <a:cxn ang="0">
                    <a:pos x="66" y="8"/>
                  </a:cxn>
                  <a:cxn ang="0">
                    <a:pos x="84" y="16"/>
                  </a:cxn>
                  <a:cxn ang="0">
                    <a:pos x="96" y="28"/>
                  </a:cxn>
                  <a:cxn ang="0">
                    <a:pos x="104" y="46"/>
                  </a:cxn>
                  <a:cxn ang="0">
                    <a:pos x="106" y="56"/>
                  </a:cxn>
                  <a:cxn ang="0">
                    <a:pos x="102" y="76"/>
                  </a:cxn>
                  <a:cxn ang="0">
                    <a:pos x="90" y="90"/>
                  </a:cxn>
                  <a:cxn ang="0">
                    <a:pos x="76" y="102"/>
                  </a:cxn>
                  <a:cxn ang="0">
                    <a:pos x="56" y="104"/>
                  </a:cxn>
                </a:cxnLst>
                <a:rect l="0" t="0" r="r" b="b"/>
                <a:pathLst>
                  <a:path w="112" h="112">
                    <a:moveTo>
                      <a:pt x="56" y="0"/>
                    </a:move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56" y="112"/>
                    </a:lnTo>
                    <a:lnTo>
                      <a:pt x="68" y="110"/>
                    </a:lnTo>
                    <a:lnTo>
                      <a:pt x="78" y="108"/>
                    </a:lnTo>
                    <a:lnTo>
                      <a:pt x="88" y="102"/>
                    </a:lnTo>
                    <a:lnTo>
                      <a:pt x="96" y="96"/>
                    </a:lnTo>
                    <a:lnTo>
                      <a:pt x="102" y="88"/>
                    </a:lnTo>
                    <a:lnTo>
                      <a:pt x="108" y="78"/>
                    </a:lnTo>
                    <a:lnTo>
                      <a:pt x="110" y="68"/>
                    </a:lnTo>
                    <a:lnTo>
                      <a:pt x="112" y="56"/>
                    </a:lnTo>
                    <a:lnTo>
                      <a:pt x="112" y="56"/>
                    </a:lnTo>
                    <a:lnTo>
                      <a:pt x="110" y="44"/>
                    </a:lnTo>
                    <a:lnTo>
                      <a:pt x="108" y="34"/>
                    </a:lnTo>
                    <a:lnTo>
                      <a:pt x="102" y="24"/>
                    </a:lnTo>
                    <a:lnTo>
                      <a:pt x="96" y="16"/>
                    </a:lnTo>
                    <a:lnTo>
                      <a:pt x="88" y="10"/>
                    </a:lnTo>
                    <a:lnTo>
                      <a:pt x="78" y="4"/>
                    </a:lnTo>
                    <a:lnTo>
                      <a:pt x="68" y="2"/>
                    </a:lnTo>
                    <a:lnTo>
                      <a:pt x="56" y="0"/>
                    </a:lnTo>
                    <a:close/>
                    <a:moveTo>
                      <a:pt x="56" y="104"/>
                    </a:moveTo>
                    <a:lnTo>
                      <a:pt x="56" y="104"/>
                    </a:lnTo>
                    <a:lnTo>
                      <a:pt x="46" y="104"/>
                    </a:lnTo>
                    <a:lnTo>
                      <a:pt x="36" y="102"/>
                    </a:lnTo>
                    <a:lnTo>
                      <a:pt x="28" y="96"/>
                    </a:lnTo>
                    <a:lnTo>
                      <a:pt x="22" y="90"/>
                    </a:lnTo>
                    <a:lnTo>
                      <a:pt x="16" y="84"/>
                    </a:lnTo>
                    <a:lnTo>
                      <a:pt x="10" y="76"/>
                    </a:lnTo>
                    <a:lnTo>
                      <a:pt x="8" y="66"/>
                    </a:lnTo>
                    <a:lnTo>
                      <a:pt x="8" y="56"/>
                    </a:lnTo>
                    <a:lnTo>
                      <a:pt x="8" y="56"/>
                    </a:lnTo>
                    <a:lnTo>
                      <a:pt x="8" y="46"/>
                    </a:lnTo>
                    <a:lnTo>
                      <a:pt x="10" y="36"/>
                    </a:lnTo>
                    <a:lnTo>
                      <a:pt x="16" y="28"/>
                    </a:lnTo>
                    <a:lnTo>
                      <a:pt x="22" y="22"/>
                    </a:lnTo>
                    <a:lnTo>
                      <a:pt x="28" y="16"/>
                    </a:lnTo>
                    <a:lnTo>
                      <a:pt x="36" y="10"/>
                    </a:lnTo>
                    <a:lnTo>
                      <a:pt x="46" y="8"/>
                    </a:lnTo>
                    <a:lnTo>
                      <a:pt x="56" y="6"/>
                    </a:lnTo>
                    <a:lnTo>
                      <a:pt x="56" y="6"/>
                    </a:lnTo>
                    <a:lnTo>
                      <a:pt x="66" y="8"/>
                    </a:lnTo>
                    <a:lnTo>
                      <a:pt x="76" y="10"/>
                    </a:lnTo>
                    <a:lnTo>
                      <a:pt x="84" y="16"/>
                    </a:lnTo>
                    <a:lnTo>
                      <a:pt x="90" y="22"/>
                    </a:lnTo>
                    <a:lnTo>
                      <a:pt x="96" y="28"/>
                    </a:lnTo>
                    <a:lnTo>
                      <a:pt x="102" y="36"/>
                    </a:lnTo>
                    <a:lnTo>
                      <a:pt x="104" y="46"/>
                    </a:lnTo>
                    <a:lnTo>
                      <a:pt x="106" y="56"/>
                    </a:lnTo>
                    <a:lnTo>
                      <a:pt x="106" y="56"/>
                    </a:lnTo>
                    <a:lnTo>
                      <a:pt x="104" y="66"/>
                    </a:lnTo>
                    <a:lnTo>
                      <a:pt x="102" y="76"/>
                    </a:lnTo>
                    <a:lnTo>
                      <a:pt x="96" y="84"/>
                    </a:lnTo>
                    <a:lnTo>
                      <a:pt x="90" y="90"/>
                    </a:lnTo>
                    <a:lnTo>
                      <a:pt x="84" y="96"/>
                    </a:lnTo>
                    <a:lnTo>
                      <a:pt x="76" y="102"/>
                    </a:lnTo>
                    <a:lnTo>
                      <a:pt x="66" y="104"/>
                    </a:lnTo>
                    <a:lnTo>
                      <a:pt x="56" y="10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s-MX"/>
              </a:p>
            </p:txBody>
          </p:sp>
          <p:sp>
            <p:nvSpPr>
              <p:cNvPr id="33" name="Freeform 32"/>
              <p:cNvSpPr>
                <a:spLocks noEditPoints="1"/>
              </p:cNvSpPr>
              <p:nvPr/>
            </p:nvSpPr>
            <p:spPr bwMode="auto">
              <a:xfrm>
                <a:off x="5740400" y="2114550"/>
                <a:ext cx="101600" cy="10160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8"/>
                  </a:cxn>
                  <a:cxn ang="0">
                    <a:pos x="2" y="44"/>
                  </a:cxn>
                  <a:cxn ang="0">
                    <a:pos x="10" y="54"/>
                  </a:cxn>
                  <a:cxn ang="0">
                    <a:pos x="20" y="62"/>
                  </a:cxn>
                  <a:cxn ang="0">
                    <a:pos x="26" y="64"/>
                  </a:cxn>
                  <a:cxn ang="0">
                    <a:pos x="32" y="64"/>
                  </a:cxn>
                  <a:cxn ang="0">
                    <a:pos x="32" y="64"/>
                  </a:cxn>
                  <a:cxn ang="0">
                    <a:pos x="38" y="64"/>
                  </a:cxn>
                  <a:cxn ang="0">
                    <a:pos x="44" y="62"/>
                  </a:cxn>
                  <a:cxn ang="0">
                    <a:pos x="54" y="54"/>
                  </a:cxn>
                  <a:cxn ang="0">
                    <a:pos x="62" y="44"/>
                  </a:cxn>
                  <a:cxn ang="0">
                    <a:pos x="64" y="38"/>
                  </a:cxn>
                  <a:cxn ang="0">
                    <a:pos x="64" y="32"/>
                  </a:cxn>
                  <a:cxn ang="0">
                    <a:pos x="64" y="32"/>
                  </a:cxn>
                  <a:cxn ang="0">
                    <a:pos x="64" y="26"/>
                  </a:cxn>
                  <a:cxn ang="0">
                    <a:pos x="62" y="20"/>
                  </a:cxn>
                  <a:cxn ang="0">
                    <a:pos x="54" y="10"/>
                  </a:cxn>
                  <a:cxn ang="0">
                    <a:pos x="44" y="2"/>
                  </a:cxn>
                  <a:cxn ang="0">
                    <a:pos x="38" y="0"/>
                  </a:cxn>
                  <a:cxn ang="0">
                    <a:pos x="32" y="0"/>
                  </a:cxn>
                  <a:cxn ang="0">
                    <a:pos x="32" y="56"/>
                  </a:cxn>
                  <a:cxn ang="0">
                    <a:pos x="32" y="56"/>
                  </a:cxn>
                  <a:cxn ang="0">
                    <a:pos x="22" y="54"/>
                  </a:cxn>
                  <a:cxn ang="0">
                    <a:pos x="16" y="48"/>
                  </a:cxn>
                  <a:cxn ang="0">
                    <a:pos x="10" y="42"/>
                  </a:cxn>
                  <a:cxn ang="0">
                    <a:pos x="8" y="32"/>
                  </a:cxn>
                  <a:cxn ang="0">
                    <a:pos x="8" y="32"/>
                  </a:cxn>
                  <a:cxn ang="0">
                    <a:pos x="10" y="22"/>
                  </a:cxn>
                  <a:cxn ang="0">
                    <a:pos x="16" y="16"/>
                  </a:cxn>
                  <a:cxn ang="0">
                    <a:pos x="22" y="10"/>
                  </a:cxn>
                  <a:cxn ang="0">
                    <a:pos x="32" y="8"/>
                  </a:cxn>
                  <a:cxn ang="0">
                    <a:pos x="32" y="8"/>
                  </a:cxn>
                  <a:cxn ang="0">
                    <a:pos x="42" y="10"/>
                  </a:cxn>
                  <a:cxn ang="0">
                    <a:pos x="48" y="16"/>
                  </a:cxn>
                  <a:cxn ang="0">
                    <a:pos x="54" y="22"/>
                  </a:cxn>
                  <a:cxn ang="0">
                    <a:pos x="56" y="32"/>
                  </a:cxn>
                  <a:cxn ang="0">
                    <a:pos x="56" y="32"/>
                  </a:cxn>
                  <a:cxn ang="0">
                    <a:pos x="54" y="42"/>
                  </a:cxn>
                  <a:cxn ang="0">
                    <a:pos x="48" y="48"/>
                  </a:cxn>
                  <a:cxn ang="0">
                    <a:pos x="42" y="54"/>
                  </a:cxn>
                  <a:cxn ang="0">
                    <a:pos x="32" y="56"/>
                  </a:cxn>
                </a:cxnLst>
                <a:rect l="0" t="0" r="r" b="b"/>
                <a:pathLst>
                  <a:path w="64" h="64">
                    <a:moveTo>
                      <a:pt x="32" y="0"/>
                    </a:moveTo>
                    <a:lnTo>
                      <a:pt x="32" y="0"/>
                    </a:lnTo>
                    <a:lnTo>
                      <a:pt x="26" y="0"/>
                    </a:lnTo>
                    <a:lnTo>
                      <a:pt x="20" y="2"/>
                    </a:lnTo>
                    <a:lnTo>
                      <a:pt x="10" y="10"/>
                    </a:lnTo>
                    <a:lnTo>
                      <a:pt x="2" y="20"/>
                    </a:lnTo>
                    <a:lnTo>
                      <a:pt x="0" y="26"/>
                    </a:lnTo>
                    <a:lnTo>
                      <a:pt x="0" y="32"/>
                    </a:lnTo>
                    <a:lnTo>
                      <a:pt x="0" y="32"/>
                    </a:lnTo>
                    <a:lnTo>
                      <a:pt x="0" y="38"/>
                    </a:lnTo>
                    <a:lnTo>
                      <a:pt x="2" y="44"/>
                    </a:lnTo>
                    <a:lnTo>
                      <a:pt x="10" y="54"/>
                    </a:lnTo>
                    <a:lnTo>
                      <a:pt x="20" y="62"/>
                    </a:lnTo>
                    <a:lnTo>
                      <a:pt x="26" y="64"/>
                    </a:lnTo>
                    <a:lnTo>
                      <a:pt x="32" y="64"/>
                    </a:lnTo>
                    <a:lnTo>
                      <a:pt x="32" y="64"/>
                    </a:lnTo>
                    <a:lnTo>
                      <a:pt x="38" y="64"/>
                    </a:lnTo>
                    <a:lnTo>
                      <a:pt x="44" y="62"/>
                    </a:lnTo>
                    <a:lnTo>
                      <a:pt x="54" y="54"/>
                    </a:lnTo>
                    <a:lnTo>
                      <a:pt x="62" y="44"/>
                    </a:lnTo>
                    <a:lnTo>
                      <a:pt x="64" y="38"/>
                    </a:lnTo>
                    <a:lnTo>
                      <a:pt x="64" y="32"/>
                    </a:lnTo>
                    <a:lnTo>
                      <a:pt x="64" y="32"/>
                    </a:lnTo>
                    <a:lnTo>
                      <a:pt x="64" y="26"/>
                    </a:lnTo>
                    <a:lnTo>
                      <a:pt x="62" y="20"/>
                    </a:lnTo>
                    <a:lnTo>
                      <a:pt x="54" y="10"/>
                    </a:lnTo>
                    <a:lnTo>
                      <a:pt x="44" y="2"/>
                    </a:lnTo>
                    <a:lnTo>
                      <a:pt x="38" y="0"/>
                    </a:lnTo>
                    <a:lnTo>
                      <a:pt x="32" y="0"/>
                    </a:lnTo>
                    <a:close/>
                    <a:moveTo>
                      <a:pt x="32" y="56"/>
                    </a:moveTo>
                    <a:lnTo>
                      <a:pt x="32" y="56"/>
                    </a:lnTo>
                    <a:lnTo>
                      <a:pt x="22" y="54"/>
                    </a:lnTo>
                    <a:lnTo>
                      <a:pt x="16" y="48"/>
                    </a:lnTo>
                    <a:lnTo>
                      <a:pt x="10" y="42"/>
                    </a:lnTo>
                    <a:lnTo>
                      <a:pt x="8" y="32"/>
                    </a:lnTo>
                    <a:lnTo>
                      <a:pt x="8" y="32"/>
                    </a:lnTo>
                    <a:lnTo>
                      <a:pt x="10" y="22"/>
                    </a:lnTo>
                    <a:lnTo>
                      <a:pt x="16" y="16"/>
                    </a:lnTo>
                    <a:lnTo>
                      <a:pt x="22" y="10"/>
                    </a:lnTo>
                    <a:lnTo>
                      <a:pt x="32" y="8"/>
                    </a:lnTo>
                    <a:lnTo>
                      <a:pt x="32" y="8"/>
                    </a:lnTo>
                    <a:lnTo>
                      <a:pt x="42" y="10"/>
                    </a:lnTo>
                    <a:lnTo>
                      <a:pt x="48" y="16"/>
                    </a:lnTo>
                    <a:lnTo>
                      <a:pt x="54" y="22"/>
                    </a:lnTo>
                    <a:lnTo>
                      <a:pt x="56" y="32"/>
                    </a:lnTo>
                    <a:lnTo>
                      <a:pt x="56" y="32"/>
                    </a:lnTo>
                    <a:lnTo>
                      <a:pt x="54" y="42"/>
                    </a:lnTo>
                    <a:lnTo>
                      <a:pt x="48" y="48"/>
                    </a:lnTo>
                    <a:lnTo>
                      <a:pt x="42" y="54"/>
                    </a:lnTo>
                    <a:lnTo>
                      <a:pt x="32" y="5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s-MX"/>
              </a:p>
            </p:txBody>
          </p:sp>
        </p:grpSp>
        <p:grpSp>
          <p:nvGrpSpPr>
            <p:cNvPr id="24" name="Group 23"/>
            <p:cNvGrpSpPr/>
            <p:nvPr/>
          </p:nvGrpSpPr>
          <p:grpSpPr>
            <a:xfrm>
              <a:off x="2780201" y="2490069"/>
              <a:ext cx="216276" cy="216274"/>
              <a:chOff x="4775200" y="1962150"/>
              <a:chExt cx="406400" cy="406400"/>
            </a:xfrm>
            <a:solidFill>
              <a:schemeClr val="bg1"/>
            </a:solidFill>
          </p:grpSpPr>
          <p:sp>
            <p:nvSpPr>
              <p:cNvPr id="28" name="Freeform 115"/>
              <p:cNvSpPr>
                <a:spLocks noEditPoints="1"/>
              </p:cNvSpPr>
              <p:nvPr/>
            </p:nvSpPr>
            <p:spPr bwMode="auto">
              <a:xfrm>
                <a:off x="4775200" y="1962150"/>
                <a:ext cx="406400" cy="406400"/>
              </a:xfrm>
              <a:custGeom>
                <a:avLst/>
                <a:gdLst/>
                <a:ahLst/>
                <a:cxnLst>
                  <a:cxn ang="0">
                    <a:pos x="160" y="0"/>
                  </a:cxn>
                  <a:cxn ang="0">
                    <a:pos x="122" y="8"/>
                  </a:cxn>
                  <a:cxn ang="0">
                    <a:pos x="92" y="28"/>
                  </a:cxn>
                  <a:cxn ang="0">
                    <a:pos x="72" y="58"/>
                  </a:cxn>
                  <a:cxn ang="0">
                    <a:pos x="64" y="96"/>
                  </a:cxn>
                  <a:cxn ang="0">
                    <a:pos x="64" y="108"/>
                  </a:cxn>
                  <a:cxn ang="0">
                    <a:pos x="70" y="130"/>
                  </a:cxn>
                  <a:cxn ang="0">
                    <a:pos x="8" y="208"/>
                  </a:cxn>
                  <a:cxn ang="0">
                    <a:pos x="8" y="208"/>
                  </a:cxn>
                  <a:cxn ang="0">
                    <a:pos x="0" y="228"/>
                  </a:cxn>
                  <a:cxn ang="0">
                    <a:pos x="2" y="238"/>
                  </a:cxn>
                  <a:cxn ang="0">
                    <a:pos x="18" y="254"/>
                  </a:cxn>
                  <a:cxn ang="0">
                    <a:pos x="28" y="256"/>
                  </a:cxn>
                  <a:cxn ang="0">
                    <a:pos x="48" y="248"/>
                  </a:cxn>
                  <a:cxn ang="0">
                    <a:pos x="116" y="180"/>
                  </a:cxn>
                  <a:cxn ang="0">
                    <a:pos x="126" y="186"/>
                  </a:cxn>
                  <a:cxn ang="0">
                    <a:pos x="148" y="192"/>
                  </a:cxn>
                  <a:cxn ang="0">
                    <a:pos x="160" y="192"/>
                  </a:cxn>
                  <a:cxn ang="0">
                    <a:pos x="198" y="184"/>
                  </a:cxn>
                  <a:cxn ang="0">
                    <a:pos x="228" y="164"/>
                  </a:cxn>
                  <a:cxn ang="0">
                    <a:pos x="248" y="134"/>
                  </a:cxn>
                  <a:cxn ang="0">
                    <a:pos x="256" y="96"/>
                  </a:cxn>
                  <a:cxn ang="0">
                    <a:pos x="254" y="76"/>
                  </a:cxn>
                  <a:cxn ang="0">
                    <a:pos x="240" y="42"/>
                  </a:cxn>
                  <a:cxn ang="0">
                    <a:pos x="214" y="16"/>
                  </a:cxn>
                  <a:cxn ang="0">
                    <a:pos x="180" y="2"/>
                  </a:cxn>
                  <a:cxn ang="0">
                    <a:pos x="38" y="238"/>
                  </a:cxn>
                  <a:cxn ang="0">
                    <a:pos x="34" y="240"/>
                  </a:cxn>
                  <a:cxn ang="0">
                    <a:pos x="28" y="242"/>
                  </a:cxn>
                  <a:cxn ang="0">
                    <a:pos x="18" y="238"/>
                  </a:cxn>
                  <a:cxn ang="0">
                    <a:pos x="14" y="228"/>
                  </a:cxn>
                  <a:cxn ang="0">
                    <a:pos x="16" y="222"/>
                  </a:cxn>
                  <a:cxn ang="0">
                    <a:pos x="18" y="218"/>
                  </a:cxn>
                  <a:cxn ang="0">
                    <a:pos x="82" y="154"/>
                  </a:cxn>
                  <a:cxn ang="0">
                    <a:pos x="102" y="174"/>
                  </a:cxn>
                  <a:cxn ang="0">
                    <a:pos x="160" y="176"/>
                  </a:cxn>
                  <a:cxn ang="0">
                    <a:pos x="144" y="174"/>
                  </a:cxn>
                  <a:cxn ang="0">
                    <a:pos x="116" y="162"/>
                  </a:cxn>
                  <a:cxn ang="0">
                    <a:pos x="94" y="140"/>
                  </a:cxn>
                  <a:cxn ang="0">
                    <a:pos x="82" y="112"/>
                  </a:cxn>
                  <a:cxn ang="0">
                    <a:pos x="80" y="96"/>
                  </a:cxn>
                  <a:cxn ang="0">
                    <a:pos x="86" y="64"/>
                  </a:cxn>
                  <a:cxn ang="0">
                    <a:pos x="104" y="40"/>
                  </a:cxn>
                  <a:cxn ang="0">
                    <a:pos x="128" y="22"/>
                  </a:cxn>
                  <a:cxn ang="0">
                    <a:pos x="160" y="16"/>
                  </a:cxn>
                  <a:cxn ang="0">
                    <a:pos x="176" y="18"/>
                  </a:cxn>
                  <a:cxn ang="0">
                    <a:pos x="204" y="30"/>
                  </a:cxn>
                  <a:cxn ang="0">
                    <a:pos x="226" y="52"/>
                  </a:cxn>
                  <a:cxn ang="0">
                    <a:pos x="238" y="80"/>
                  </a:cxn>
                  <a:cxn ang="0">
                    <a:pos x="240" y="96"/>
                  </a:cxn>
                  <a:cxn ang="0">
                    <a:pos x="234" y="128"/>
                  </a:cxn>
                  <a:cxn ang="0">
                    <a:pos x="216" y="152"/>
                  </a:cxn>
                  <a:cxn ang="0">
                    <a:pos x="192" y="170"/>
                  </a:cxn>
                  <a:cxn ang="0">
                    <a:pos x="160" y="176"/>
                  </a:cxn>
                </a:cxnLst>
                <a:rect l="0" t="0" r="r" b="b"/>
                <a:pathLst>
                  <a:path w="256" h="256">
                    <a:moveTo>
                      <a:pt x="160" y="0"/>
                    </a:moveTo>
                    <a:lnTo>
                      <a:pt x="160" y="0"/>
                    </a:lnTo>
                    <a:lnTo>
                      <a:pt x="140" y="2"/>
                    </a:lnTo>
                    <a:lnTo>
                      <a:pt x="122" y="8"/>
                    </a:lnTo>
                    <a:lnTo>
                      <a:pt x="106" y="16"/>
                    </a:lnTo>
                    <a:lnTo>
                      <a:pt x="92" y="28"/>
                    </a:lnTo>
                    <a:lnTo>
                      <a:pt x="80" y="42"/>
                    </a:lnTo>
                    <a:lnTo>
                      <a:pt x="72" y="58"/>
                    </a:lnTo>
                    <a:lnTo>
                      <a:pt x="66" y="76"/>
                    </a:lnTo>
                    <a:lnTo>
                      <a:pt x="64" y="96"/>
                    </a:lnTo>
                    <a:lnTo>
                      <a:pt x="64" y="96"/>
                    </a:lnTo>
                    <a:lnTo>
                      <a:pt x="64" y="108"/>
                    </a:lnTo>
                    <a:lnTo>
                      <a:pt x="66" y="120"/>
                    </a:lnTo>
                    <a:lnTo>
                      <a:pt x="70" y="130"/>
                    </a:lnTo>
                    <a:lnTo>
                      <a:pt x="76" y="140"/>
                    </a:lnTo>
                    <a:lnTo>
                      <a:pt x="8" y="208"/>
                    </a:lnTo>
                    <a:lnTo>
                      <a:pt x="8" y="208"/>
                    </a:lnTo>
                    <a:lnTo>
                      <a:pt x="8" y="208"/>
                    </a:lnTo>
                    <a:lnTo>
                      <a:pt x="2" y="216"/>
                    </a:lnTo>
                    <a:lnTo>
                      <a:pt x="0" y="228"/>
                    </a:lnTo>
                    <a:lnTo>
                      <a:pt x="0" y="228"/>
                    </a:lnTo>
                    <a:lnTo>
                      <a:pt x="2" y="238"/>
                    </a:lnTo>
                    <a:lnTo>
                      <a:pt x="8" y="248"/>
                    </a:lnTo>
                    <a:lnTo>
                      <a:pt x="18" y="254"/>
                    </a:lnTo>
                    <a:lnTo>
                      <a:pt x="28" y="256"/>
                    </a:lnTo>
                    <a:lnTo>
                      <a:pt x="28" y="256"/>
                    </a:lnTo>
                    <a:lnTo>
                      <a:pt x="40" y="254"/>
                    </a:lnTo>
                    <a:lnTo>
                      <a:pt x="48" y="248"/>
                    </a:lnTo>
                    <a:lnTo>
                      <a:pt x="48" y="248"/>
                    </a:lnTo>
                    <a:lnTo>
                      <a:pt x="116" y="180"/>
                    </a:lnTo>
                    <a:lnTo>
                      <a:pt x="116" y="180"/>
                    </a:lnTo>
                    <a:lnTo>
                      <a:pt x="126" y="186"/>
                    </a:lnTo>
                    <a:lnTo>
                      <a:pt x="136" y="190"/>
                    </a:lnTo>
                    <a:lnTo>
                      <a:pt x="148" y="192"/>
                    </a:lnTo>
                    <a:lnTo>
                      <a:pt x="160" y="192"/>
                    </a:lnTo>
                    <a:lnTo>
                      <a:pt x="160" y="192"/>
                    </a:lnTo>
                    <a:lnTo>
                      <a:pt x="180" y="190"/>
                    </a:lnTo>
                    <a:lnTo>
                      <a:pt x="198" y="184"/>
                    </a:lnTo>
                    <a:lnTo>
                      <a:pt x="214" y="176"/>
                    </a:lnTo>
                    <a:lnTo>
                      <a:pt x="228" y="164"/>
                    </a:lnTo>
                    <a:lnTo>
                      <a:pt x="240" y="150"/>
                    </a:lnTo>
                    <a:lnTo>
                      <a:pt x="248" y="134"/>
                    </a:lnTo>
                    <a:lnTo>
                      <a:pt x="254" y="116"/>
                    </a:lnTo>
                    <a:lnTo>
                      <a:pt x="256" y="96"/>
                    </a:lnTo>
                    <a:lnTo>
                      <a:pt x="256" y="96"/>
                    </a:lnTo>
                    <a:lnTo>
                      <a:pt x="254" y="76"/>
                    </a:lnTo>
                    <a:lnTo>
                      <a:pt x="248" y="58"/>
                    </a:lnTo>
                    <a:lnTo>
                      <a:pt x="240" y="42"/>
                    </a:lnTo>
                    <a:lnTo>
                      <a:pt x="228" y="28"/>
                    </a:lnTo>
                    <a:lnTo>
                      <a:pt x="214" y="16"/>
                    </a:lnTo>
                    <a:lnTo>
                      <a:pt x="198" y="8"/>
                    </a:lnTo>
                    <a:lnTo>
                      <a:pt x="180" y="2"/>
                    </a:lnTo>
                    <a:lnTo>
                      <a:pt x="160" y="0"/>
                    </a:lnTo>
                    <a:close/>
                    <a:moveTo>
                      <a:pt x="38" y="238"/>
                    </a:moveTo>
                    <a:lnTo>
                      <a:pt x="38" y="238"/>
                    </a:lnTo>
                    <a:lnTo>
                      <a:pt x="34" y="240"/>
                    </a:lnTo>
                    <a:lnTo>
                      <a:pt x="28" y="242"/>
                    </a:lnTo>
                    <a:lnTo>
                      <a:pt x="28" y="242"/>
                    </a:lnTo>
                    <a:lnTo>
                      <a:pt x="22" y="240"/>
                    </a:lnTo>
                    <a:lnTo>
                      <a:pt x="18" y="238"/>
                    </a:lnTo>
                    <a:lnTo>
                      <a:pt x="16" y="234"/>
                    </a:lnTo>
                    <a:lnTo>
                      <a:pt x="14" y="228"/>
                    </a:lnTo>
                    <a:lnTo>
                      <a:pt x="14" y="228"/>
                    </a:lnTo>
                    <a:lnTo>
                      <a:pt x="16" y="222"/>
                    </a:lnTo>
                    <a:lnTo>
                      <a:pt x="18" y="218"/>
                    </a:lnTo>
                    <a:lnTo>
                      <a:pt x="18" y="218"/>
                    </a:lnTo>
                    <a:lnTo>
                      <a:pt x="82" y="154"/>
                    </a:lnTo>
                    <a:lnTo>
                      <a:pt x="82" y="154"/>
                    </a:lnTo>
                    <a:lnTo>
                      <a:pt x="92" y="164"/>
                    </a:lnTo>
                    <a:lnTo>
                      <a:pt x="102" y="174"/>
                    </a:lnTo>
                    <a:lnTo>
                      <a:pt x="38" y="238"/>
                    </a:lnTo>
                    <a:close/>
                    <a:moveTo>
                      <a:pt x="160" y="176"/>
                    </a:moveTo>
                    <a:lnTo>
                      <a:pt x="160" y="176"/>
                    </a:lnTo>
                    <a:lnTo>
                      <a:pt x="144" y="174"/>
                    </a:lnTo>
                    <a:lnTo>
                      <a:pt x="128" y="170"/>
                    </a:lnTo>
                    <a:lnTo>
                      <a:pt x="116" y="162"/>
                    </a:lnTo>
                    <a:lnTo>
                      <a:pt x="104" y="152"/>
                    </a:lnTo>
                    <a:lnTo>
                      <a:pt x="94" y="140"/>
                    </a:lnTo>
                    <a:lnTo>
                      <a:pt x="86" y="128"/>
                    </a:lnTo>
                    <a:lnTo>
                      <a:pt x="82" y="112"/>
                    </a:lnTo>
                    <a:lnTo>
                      <a:pt x="80" y="96"/>
                    </a:lnTo>
                    <a:lnTo>
                      <a:pt x="80" y="96"/>
                    </a:lnTo>
                    <a:lnTo>
                      <a:pt x="82" y="80"/>
                    </a:lnTo>
                    <a:lnTo>
                      <a:pt x="86" y="64"/>
                    </a:lnTo>
                    <a:lnTo>
                      <a:pt x="94" y="52"/>
                    </a:lnTo>
                    <a:lnTo>
                      <a:pt x="104" y="40"/>
                    </a:lnTo>
                    <a:lnTo>
                      <a:pt x="116" y="30"/>
                    </a:lnTo>
                    <a:lnTo>
                      <a:pt x="128" y="22"/>
                    </a:lnTo>
                    <a:lnTo>
                      <a:pt x="144" y="18"/>
                    </a:lnTo>
                    <a:lnTo>
                      <a:pt x="160" y="16"/>
                    </a:lnTo>
                    <a:lnTo>
                      <a:pt x="160" y="16"/>
                    </a:lnTo>
                    <a:lnTo>
                      <a:pt x="176" y="18"/>
                    </a:lnTo>
                    <a:lnTo>
                      <a:pt x="192" y="22"/>
                    </a:lnTo>
                    <a:lnTo>
                      <a:pt x="204" y="30"/>
                    </a:lnTo>
                    <a:lnTo>
                      <a:pt x="216" y="40"/>
                    </a:lnTo>
                    <a:lnTo>
                      <a:pt x="226" y="52"/>
                    </a:lnTo>
                    <a:lnTo>
                      <a:pt x="234" y="64"/>
                    </a:lnTo>
                    <a:lnTo>
                      <a:pt x="238" y="80"/>
                    </a:lnTo>
                    <a:lnTo>
                      <a:pt x="240" y="96"/>
                    </a:lnTo>
                    <a:lnTo>
                      <a:pt x="240" y="96"/>
                    </a:lnTo>
                    <a:lnTo>
                      <a:pt x="238" y="112"/>
                    </a:lnTo>
                    <a:lnTo>
                      <a:pt x="234" y="128"/>
                    </a:lnTo>
                    <a:lnTo>
                      <a:pt x="226" y="140"/>
                    </a:lnTo>
                    <a:lnTo>
                      <a:pt x="216" y="152"/>
                    </a:lnTo>
                    <a:lnTo>
                      <a:pt x="204" y="162"/>
                    </a:lnTo>
                    <a:lnTo>
                      <a:pt x="192" y="170"/>
                    </a:lnTo>
                    <a:lnTo>
                      <a:pt x="176" y="174"/>
                    </a:lnTo>
                    <a:lnTo>
                      <a:pt x="160" y="17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s-MX"/>
              </a:p>
            </p:txBody>
          </p:sp>
          <p:sp>
            <p:nvSpPr>
              <p:cNvPr id="29" name="Freeform 119"/>
              <p:cNvSpPr>
                <a:spLocks/>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s-MX"/>
              </a:p>
            </p:txBody>
          </p:sp>
          <p:sp>
            <p:nvSpPr>
              <p:cNvPr id="30" name="Freeform 120"/>
              <p:cNvSpPr>
                <a:spLocks/>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s-MX"/>
              </a:p>
            </p:txBody>
          </p:sp>
        </p:grpSp>
        <p:grpSp>
          <p:nvGrpSpPr>
            <p:cNvPr id="25" name="Group 24"/>
            <p:cNvGrpSpPr/>
            <p:nvPr/>
          </p:nvGrpSpPr>
          <p:grpSpPr>
            <a:xfrm>
              <a:off x="4384211" y="2306887"/>
              <a:ext cx="332599" cy="311811"/>
              <a:chOff x="6400800" y="2800350"/>
              <a:chExt cx="406400" cy="381000"/>
            </a:xfrm>
            <a:solidFill>
              <a:schemeClr val="bg1"/>
            </a:solidFill>
          </p:grpSpPr>
          <p:sp>
            <p:nvSpPr>
              <p:cNvPr id="26" name="Freeform 46"/>
              <p:cNvSpPr>
                <a:spLocks noEditPoints="1"/>
              </p:cNvSpPr>
              <p:nvPr/>
            </p:nvSpPr>
            <p:spPr bwMode="auto">
              <a:xfrm>
                <a:off x="6451600" y="2851150"/>
                <a:ext cx="304800" cy="203200"/>
              </a:xfrm>
              <a:custGeom>
                <a:avLst/>
                <a:gdLst/>
                <a:ahLst/>
                <a:cxnLst>
                  <a:cxn ang="0">
                    <a:pos x="184" y="0"/>
                  </a:cxn>
                  <a:cxn ang="0">
                    <a:pos x="8" y="0"/>
                  </a:cxn>
                  <a:cxn ang="0">
                    <a:pos x="8" y="0"/>
                  </a:cxn>
                  <a:cxn ang="0">
                    <a:pos x="4" y="0"/>
                  </a:cxn>
                  <a:cxn ang="0">
                    <a:pos x="2" y="2"/>
                  </a:cxn>
                  <a:cxn ang="0">
                    <a:pos x="0" y="4"/>
                  </a:cxn>
                  <a:cxn ang="0">
                    <a:pos x="0" y="8"/>
                  </a:cxn>
                  <a:cxn ang="0">
                    <a:pos x="0" y="120"/>
                  </a:cxn>
                  <a:cxn ang="0">
                    <a:pos x="0" y="120"/>
                  </a:cxn>
                  <a:cxn ang="0">
                    <a:pos x="0" y="124"/>
                  </a:cxn>
                  <a:cxn ang="0">
                    <a:pos x="2" y="126"/>
                  </a:cxn>
                  <a:cxn ang="0">
                    <a:pos x="4" y="128"/>
                  </a:cxn>
                  <a:cxn ang="0">
                    <a:pos x="8" y="128"/>
                  </a:cxn>
                  <a:cxn ang="0">
                    <a:pos x="184" y="128"/>
                  </a:cxn>
                  <a:cxn ang="0">
                    <a:pos x="184" y="128"/>
                  </a:cxn>
                  <a:cxn ang="0">
                    <a:pos x="188" y="128"/>
                  </a:cxn>
                  <a:cxn ang="0">
                    <a:pos x="190" y="126"/>
                  </a:cxn>
                  <a:cxn ang="0">
                    <a:pos x="192" y="124"/>
                  </a:cxn>
                  <a:cxn ang="0">
                    <a:pos x="192" y="120"/>
                  </a:cxn>
                  <a:cxn ang="0">
                    <a:pos x="192" y="8"/>
                  </a:cxn>
                  <a:cxn ang="0">
                    <a:pos x="192" y="8"/>
                  </a:cxn>
                  <a:cxn ang="0">
                    <a:pos x="192" y="4"/>
                  </a:cxn>
                  <a:cxn ang="0">
                    <a:pos x="190" y="2"/>
                  </a:cxn>
                  <a:cxn ang="0">
                    <a:pos x="188" y="0"/>
                  </a:cxn>
                  <a:cxn ang="0">
                    <a:pos x="184" y="0"/>
                  </a:cxn>
                  <a:cxn ang="0">
                    <a:pos x="184" y="120"/>
                  </a:cxn>
                  <a:cxn ang="0">
                    <a:pos x="8" y="120"/>
                  </a:cxn>
                  <a:cxn ang="0">
                    <a:pos x="8" y="8"/>
                  </a:cxn>
                  <a:cxn ang="0">
                    <a:pos x="184" y="8"/>
                  </a:cxn>
                  <a:cxn ang="0">
                    <a:pos x="184" y="120"/>
                  </a:cxn>
                </a:cxnLst>
                <a:rect l="0" t="0" r="r" b="b"/>
                <a:pathLst>
                  <a:path w="192" h="128">
                    <a:moveTo>
                      <a:pt x="184" y="0"/>
                    </a:moveTo>
                    <a:lnTo>
                      <a:pt x="8" y="0"/>
                    </a:lnTo>
                    <a:lnTo>
                      <a:pt x="8" y="0"/>
                    </a:lnTo>
                    <a:lnTo>
                      <a:pt x="4" y="0"/>
                    </a:lnTo>
                    <a:lnTo>
                      <a:pt x="2" y="2"/>
                    </a:lnTo>
                    <a:lnTo>
                      <a:pt x="0" y="4"/>
                    </a:lnTo>
                    <a:lnTo>
                      <a:pt x="0" y="8"/>
                    </a:lnTo>
                    <a:lnTo>
                      <a:pt x="0" y="120"/>
                    </a:lnTo>
                    <a:lnTo>
                      <a:pt x="0" y="120"/>
                    </a:lnTo>
                    <a:lnTo>
                      <a:pt x="0" y="124"/>
                    </a:lnTo>
                    <a:lnTo>
                      <a:pt x="2" y="126"/>
                    </a:lnTo>
                    <a:lnTo>
                      <a:pt x="4" y="128"/>
                    </a:lnTo>
                    <a:lnTo>
                      <a:pt x="8" y="128"/>
                    </a:lnTo>
                    <a:lnTo>
                      <a:pt x="184" y="128"/>
                    </a:lnTo>
                    <a:lnTo>
                      <a:pt x="184" y="128"/>
                    </a:lnTo>
                    <a:lnTo>
                      <a:pt x="188" y="128"/>
                    </a:lnTo>
                    <a:lnTo>
                      <a:pt x="190" y="126"/>
                    </a:lnTo>
                    <a:lnTo>
                      <a:pt x="192" y="124"/>
                    </a:lnTo>
                    <a:lnTo>
                      <a:pt x="192" y="120"/>
                    </a:lnTo>
                    <a:lnTo>
                      <a:pt x="192" y="8"/>
                    </a:lnTo>
                    <a:lnTo>
                      <a:pt x="192" y="8"/>
                    </a:lnTo>
                    <a:lnTo>
                      <a:pt x="192" y="4"/>
                    </a:lnTo>
                    <a:lnTo>
                      <a:pt x="190" y="2"/>
                    </a:lnTo>
                    <a:lnTo>
                      <a:pt x="188" y="0"/>
                    </a:lnTo>
                    <a:lnTo>
                      <a:pt x="184" y="0"/>
                    </a:lnTo>
                    <a:close/>
                    <a:moveTo>
                      <a:pt x="184" y="120"/>
                    </a:moveTo>
                    <a:lnTo>
                      <a:pt x="8" y="120"/>
                    </a:lnTo>
                    <a:lnTo>
                      <a:pt x="8" y="8"/>
                    </a:lnTo>
                    <a:lnTo>
                      <a:pt x="184" y="8"/>
                    </a:lnTo>
                    <a:lnTo>
                      <a:pt x="184" y="1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s-MX"/>
              </a:p>
            </p:txBody>
          </p:sp>
          <p:sp>
            <p:nvSpPr>
              <p:cNvPr id="27" name="Freeform 49"/>
              <p:cNvSpPr>
                <a:spLocks noEditPoints="1"/>
              </p:cNvSpPr>
              <p:nvPr/>
            </p:nvSpPr>
            <p:spPr bwMode="auto">
              <a:xfrm>
                <a:off x="6400800" y="2800350"/>
                <a:ext cx="406400" cy="381000"/>
              </a:xfrm>
              <a:custGeom>
                <a:avLst/>
                <a:gdLst/>
                <a:ahLst/>
                <a:cxnLst>
                  <a:cxn ang="0">
                    <a:pos x="24" y="0"/>
                  </a:cxn>
                  <a:cxn ang="0">
                    <a:pos x="14" y="2"/>
                  </a:cxn>
                  <a:cxn ang="0">
                    <a:pos x="2" y="14"/>
                  </a:cxn>
                  <a:cxn ang="0">
                    <a:pos x="0" y="184"/>
                  </a:cxn>
                  <a:cxn ang="0">
                    <a:pos x="2" y="194"/>
                  </a:cxn>
                  <a:cxn ang="0">
                    <a:pos x="14" y="206"/>
                  </a:cxn>
                  <a:cxn ang="0">
                    <a:pos x="104" y="208"/>
                  </a:cxn>
                  <a:cxn ang="0">
                    <a:pos x="54" y="224"/>
                  </a:cxn>
                  <a:cxn ang="0">
                    <a:pos x="50" y="228"/>
                  </a:cxn>
                  <a:cxn ang="0">
                    <a:pos x="48" y="232"/>
                  </a:cxn>
                  <a:cxn ang="0">
                    <a:pos x="50" y="238"/>
                  </a:cxn>
                  <a:cxn ang="0">
                    <a:pos x="56" y="240"/>
                  </a:cxn>
                  <a:cxn ang="0">
                    <a:pos x="200" y="240"/>
                  </a:cxn>
                  <a:cxn ang="0">
                    <a:pos x="206" y="238"/>
                  </a:cxn>
                  <a:cxn ang="0">
                    <a:pos x="208" y="232"/>
                  </a:cxn>
                  <a:cxn ang="0">
                    <a:pos x="206" y="228"/>
                  </a:cxn>
                  <a:cxn ang="0">
                    <a:pos x="152" y="218"/>
                  </a:cxn>
                  <a:cxn ang="0">
                    <a:pos x="232" y="208"/>
                  </a:cxn>
                  <a:cxn ang="0">
                    <a:pos x="242" y="206"/>
                  </a:cxn>
                  <a:cxn ang="0">
                    <a:pos x="254" y="194"/>
                  </a:cxn>
                  <a:cxn ang="0">
                    <a:pos x="256" y="24"/>
                  </a:cxn>
                  <a:cxn ang="0">
                    <a:pos x="254" y="14"/>
                  </a:cxn>
                  <a:cxn ang="0">
                    <a:pos x="242" y="2"/>
                  </a:cxn>
                  <a:cxn ang="0">
                    <a:pos x="240" y="184"/>
                  </a:cxn>
                  <a:cxn ang="0">
                    <a:pos x="240" y="188"/>
                  </a:cxn>
                  <a:cxn ang="0">
                    <a:pos x="236" y="192"/>
                  </a:cxn>
                  <a:cxn ang="0">
                    <a:pos x="160" y="192"/>
                  </a:cxn>
                  <a:cxn ang="0">
                    <a:pos x="24" y="192"/>
                  </a:cxn>
                  <a:cxn ang="0">
                    <a:pos x="20" y="192"/>
                  </a:cxn>
                  <a:cxn ang="0">
                    <a:pos x="16" y="188"/>
                  </a:cxn>
                  <a:cxn ang="0">
                    <a:pos x="16" y="24"/>
                  </a:cxn>
                  <a:cxn ang="0">
                    <a:pos x="16" y="20"/>
                  </a:cxn>
                  <a:cxn ang="0">
                    <a:pos x="20" y="16"/>
                  </a:cxn>
                  <a:cxn ang="0">
                    <a:pos x="232" y="16"/>
                  </a:cxn>
                  <a:cxn ang="0">
                    <a:pos x="236" y="16"/>
                  </a:cxn>
                  <a:cxn ang="0">
                    <a:pos x="240" y="20"/>
                  </a:cxn>
                  <a:cxn ang="0">
                    <a:pos x="240" y="184"/>
                  </a:cxn>
                </a:cxnLst>
                <a:rect l="0" t="0" r="r" b="b"/>
                <a:pathLst>
                  <a:path w="256" h="240">
                    <a:moveTo>
                      <a:pt x="232" y="0"/>
                    </a:moveTo>
                    <a:lnTo>
                      <a:pt x="24" y="0"/>
                    </a:lnTo>
                    <a:lnTo>
                      <a:pt x="24" y="0"/>
                    </a:lnTo>
                    <a:lnTo>
                      <a:pt x="14" y="2"/>
                    </a:lnTo>
                    <a:lnTo>
                      <a:pt x="8" y="8"/>
                    </a:lnTo>
                    <a:lnTo>
                      <a:pt x="2" y="14"/>
                    </a:lnTo>
                    <a:lnTo>
                      <a:pt x="0" y="24"/>
                    </a:lnTo>
                    <a:lnTo>
                      <a:pt x="0" y="184"/>
                    </a:lnTo>
                    <a:lnTo>
                      <a:pt x="0" y="184"/>
                    </a:lnTo>
                    <a:lnTo>
                      <a:pt x="2" y="194"/>
                    </a:lnTo>
                    <a:lnTo>
                      <a:pt x="8" y="200"/>
                    </a:lnTo>
                    <a:lnTo>
                      <a:pt x="14" y="206"/>
                    </a:lnTo>
                    <a:lnTo>
                      <a:pt x="24" y="208"/>
                    </a:lnTo>
                    <a:lnTo>
                      <a:pt x="104" y="208"/>
                    </a:lnTo>
                    <a:lnTo>
                      <a:pt x="104" y="218"/>
                    </a:lnTo>
                    <a:lnTo>
                      <a:pt x="54" y="224"/>
                    </a:lnTo>
                    <a:lnTo>
                      <a:pt x="54" y="224"/>
                    </a:lnTo>
                    <a:lnTo>
                      <a:pt x="50" y="228"/>
                    </a:lnTo>
                    <a:lnTo>
                      <a:pt x="48" y="232"/>
                    </a:lnTo>
                    <a:lnTo>
                      <a:pt x="48" y="232"/>
                    </a:lnTo>
                    <a:lnTo>
                      <a:pt x="48" y="236"/>
                    </a:lnTo>
                    <a:lnTo>
                      <a:pt x="50" y="238"/>
                    </a:lnTo>
                    <a:lnTo>
                      <a:pt x="52" y="240"/>
                    </a:lnTo>
                    <a:lnTo>
                      <a:pt x="56" y="240"/>
                    </a:lnTo>
                    <a:lnTo>
                      <a:pt x="200" y="240"/>
                    </a:lnTo>
                    <a:lnTo>
                      <a:pt x="200" y="240"/>
                    </a:lnTo>
                    <a:lnTo>
                      <a:pt x="204" y="240"/>
                    </a:lnTo>
                    <a:lnTo>
                      <a:pt x="206" y="238"/>
                    </a:lnTo>
                    <a:lnTo>
                      <a:pt x="208" y="236"/>
                    </a:lnTo>
                    <a:lnTo>
                      <a:pt x="208" y="232"/>
                    </a:lnTo>
                    <a:lnTo>
                      <a:pt x="208" y="232"/>
                    </a:lnTo>
                    <a:lnTo>
                      <a:pt x="206" y="228"/>
                    </a:lnTo>
                    <a:lnTo>
                      <a:pt x="202" y="224"/>
                    </a:lnTo>
                    <a:lnTo>
                      <a:pt x="152" y="218"/>
                    </a:lnTo>
                    <a:lnTo>
                      <a:pt x="152" y="208"/>
                    </a:lnTo>
                    <a:lnTo>
                      <a:pt x="232" y="208"/>
                    </a:lnTo>
                    <a:lnTo>
                      <a:pt x="232" y="208"/>
                    </a:lnTo>
                    <a:lnTo>
                      <a:pt x="242" y="206"/>
                    </a:lnTo>
                    <a:lnTo>
                      <a:pt x="248" y="200"/>
                    </a:lnTo>
                    <a:lnTo>
                      <a:pt x="254" y="194"/>
                    </a:lnTo>
                    <a:lnTo>
                      <a:pt x="256" y="184"/>
                    </a:lnTo>
                    <a:lnTo>
                      <a:pt x="256" y="24"/>
                    </a:lnTo>
                    <a:lnTo>
                      <a:pt x="256" y="24"/>
                    </a:lnTo>
                    <a:lnTo>
                      <a:pt x="254" y="14"/>
                    </a:lnTo>
                    <a:lnTo>
                      <a:pt x="248" y="8"/>
                    </a:lnTo>
                    <a:lnTo>
                      <a:pt x="242" y="2"/>
                    </a:lnTo>
                    <a:lnTo>
                      <a:pt x="232" y="0"/>
                    </a:lnTo>
                    <a:close/>
                    <a:moveTo>
                      <a:pt x="240" y="184"/>
                    </a:moveTo>
                    <a:lnTo>
                      <a:pt x="240" y="184"/>
                    </a:lnTo>
                    <a:lnTo>
                      <a:pt x="240" y="188"/>
                    </a:lnTo>
                    <a:lnTo>
                      <a:pt x="238" y="190"/>
                    </a:lnTo>
                    <a:lnTo>
                      <a:pt x="236" y="192"/>
                    </a:lnTo>
                    <a:lnTo>
                      <a:pt x="232" y="192"/>
                    </a:lnTo>
                    <a:lnTo>
                      <a:pt x="160" y="192"/>
                    </a:lnTo>
                    <a:lnTo>
                      <a:pt x="96" y="192"/>
                    </a:lnTo>
                    <a:lnTo>
                      <a:pt x="24" y="192"/>
                    </a:lnTo>
                    <a:lnTo>
                      <a:pt x="24" y="192"/>
                    </a:lnTo>
                    <a:lnTo>
                      <a:pt x="20" y="192"/>
                    </a:lnTo>
                    <a:lnTo>
                      <a:pt x="18" y="190"/>
                    </a:lnTo>
                    <a:lnTo>
                      <a:pt x="16" y="188"/>
                    </a:lnTo>
                    <a:lnTo>
                      <a:pt x="16" y="184"/>
                    </a:lnTo>
                    <a:lnTo>
                      <a:pt x="16" y="24"/>
                    </a:lnTo>
                    <a:lnTo>
                      <a:pt x="16" y="24"/>
                    </a:lnTo>
                    <a:lnTo>
                      <a:pt x="16" y="20"/>
                    </a:lnTo>
                    <a:lnTo>
                      <a:pt x="18" y="18"/>
                    </a:lnTo>
                    <a:lnTo>
                      <a:pt x="20" y="16"/>
                    </a:lnTo>
                    <a:lnTo>
                      <a:pt x="24" y="16"/>
                    </a:lnTo>
                    <a:lnTo>
                      <a:pt x="232" y="16"/>
                    </a:lnTo>
                    <a:lnTo>
                      <a:pt x="232" y="16"/>
                    </a:lnTo>
                    <a:lnTo>
                      <a:pt x="236" y="16"/>
                    </a:lnTo>
                    <a:lnTo>
                      <a:pt x="238" y="18"/>
                    </a:lnTo>
                    <a:lnTo>
                      <a:pt x="240" y="20"/>
                    </a:lnTo>
                    <a:lnTo>
                      <a:pt x="240" y="24"/>
                    </a:lnTo>
                    <a:lnTo>
                      <a:pt x="240" y="18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s-MX"/>
              </a:p>
            </p:txBody>
          </p:sp>
        </p:grpSp>
      </p:grpSp>
    </p:spTree>
    <p:extLst>
      <p:ext uri="{BB962C8B-B14F-4D97-AF65-F5344CB8AC3E}">
        <p14:creationId xmlns:p14="http://schemas.microsoft.com/office/powerpoint/2010/main" val="38470937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25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75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xmlns="" id="{3923CE13-F9E1-4CE0-8617-99A4AC020734}"/>
              </a:ext>
            </a:extLst>
          </p:cNvPr>
          <p:cNvPicPr>
            <a:picLocks noChangeAspect="1"/>
          </p:cNvPicPr>
          <p:nvPr/>
        </p:nvPicPr>
        <p:blipFill>
          <a:blip r:embed="rId2"/>
          <a:stretch>
            <a:fillRect/>
          </a:stretch>
        </p:blipFill>
        <p:spPr>
          <a:xfrm>
            <a:off x="3010222" y="1320433"/>
            <a:ext cx="3353268" cy="1038370"/>
          </a:xfrm>
          <a:prstGeom prst="rect">
            <a:avLst/>
          </a:prstGeom>
        </p:spPr>
      </p:pic>
      <p:sp>
        <p:nvSpPr>
          <p:cNvPr id="2" name="Text Placeholder 1"/>
          <p:cNvSpPr>
            <a:spLocks noGrp="1"/>
          </p:cNvSpPr>
          <p:nvPr>
            <p:ph type="body" sz="quarter" idx="10"/>
          </p:nvPr>
        </p:nvSpPr>
        <p:spPr/>
        <p:txBody>
          <a:bodyPr/>
          <a:lstStyle/>
          <a:p>
            <a:r>
              <a:rPr lang="es-MX" dirty="0"/>
              <a:t>Repaso Claves para clasificar según el SAT</a:t>
            </a:r>
          </a:p>
        </p:txBody>
      </p:sp>
      <p:sp>
        <p:nvSpPr>
          <p:cNvPr id="3" name="Text Placeholder 2"/>
          <p:cNvSpPr>
            <a:spLocks noGrp="1"/>
          </p:cNvSpPr>
          <p:nvPr>
            <p:ph type="body" sz="quarter" idx="11"/>
          </p:nvPr>
        </p:nvSpPr>
        <p:spPr/>
        <p:txBody>
          <a:bodyPr/>
          <a:lstStyle/>
          <a:p>
            <a:r>
              <a:rPr lang="es-MX" sz="1050" dirty="0"/>
              <a:t>Clave de Productos y Servicio y Clave de Unidad</a:t>
            </a:r>
          </a:p>
        </p:txBody>
      </p:sp>
      <p:grpSp>
        <p:nvGrpSpPr>
          <p:cNvPr id="80" name="Group 18">
            <a:extLst>
              <a:ext uri="{FF2B5EF4-FFF2-40B4-BE49-F238E27FC236}">
                <a16:creationId xmlns:a16="http://schemas.microsoft.com/office/drawing/2014/main" xmlns="" id="{511872A3-844C-4495-8033-58C0F2CAEAD6}"/>
              </a:ext>
            </a:extLst>
          </p:cNvPr>
          <p:cNvGrpSpPr/>
          <p:nvPr/>
        </p:nvGrpSpPr>
        <p:grpSpPr>
          <a:xfrm>
            <a:off x="19264" y="1556490"/>
            <a:ext cx="1001616" cy="1387609"/>
            <a:chOff x="620655" y="3045576"/>
            <a:chExt cx="1542732" cy="1379536"/>
          </a:xfrm>
        </p:grpSpPr>
        <p:sp>
          <p:nvSpPr>
            <p:cNvPr id="81" name="TextBox 3">
              <a:extLst>
                <a:ext uri="{FF2B5EF4-FFF2-40B4-BE49-F238E27FC236}">
                  <a16:creationId xmlns:a16="http://schemas.microsoft.com/office/drawing/2014/main" xmlns="" id="{F9873F6C-4035-4FBF-B734-72F4B92A291C}"/>
                </a:ext>
              </a:extLst>
            </p:cNvPr>
            <p:cNvSpPr txBox="1"/>
            <p:nvPr/>
          </p:nvSpPr>
          <p:spPr>
            <a:xfrm>
              <a:off x="620655" y="3351955"/>
              <a:ext cx="1476838" cy="1073157"/>
            </a:xfrm>
            <a:prstGeom prst="rect">
              <a:avLst/>
            </a:prstGeom>
            <a:noFill/>
          </p:spPr>
          <p:txBody>
            <a:bodyPr wrap="square" lIns="0" tIns="0" rIns="0" bIns="0" numCol="1" spcCol="640080" rtlCol="1">
              <a:noAutofit/>
            </a:bodyPr>
            <a:lstStyle/>
            <a:p>
              <a:pPr algn="ctr" rtl="0">
                <a:spcAft>
                  <a:spcPts val="1200"/>
                </a:spcAft>
              </a:pPr>
              <a:r>
                <a:rPr lang="es-MX" sz="1600" dirty="0">
                  <a:solidFill>
                    <a:schemeClr val="tx1">
                      <a:lumMod val="50000"/>
                      <a:lumOff val="50000"/>
                    </a:schemeClr>
                  </a:solidFill>
                  <a:latin typeface="Lato" pitchFamily="34" charset="0"/>
                  <a:ea typeface="Open Sans" pitchFamily="34" charset="0"/>
                  <a:cs typeface="Open Sans" pitchFamily="34" charset="0"/>
                </a:rPr>
                <a:t>53</a:t>
              </a:r>
            </a:p>
          </p:txBody>
        </p:sp>
        <p:sp>
          <p:nvSpPr>
            <p:cNvPr id="82" name="TextBox 4">
              <a:extLst>
                <a:ext uri="{FF2B5EF4-FFF2-40B4-BE49-F238E27FC236}">
                  <a16:creationId xmlns:a16="http://schemas.microsoft.com/office/drawing/2014/main" xmlns="" id="{9322B66D-BC1C-48A5-89BD-5CB741074FF6}"/>
                </a:ext>
              </a:extLst>
            </p:cNvPr>
            <p:cNvSpPr txBox="1"/>
            <p:nvPr/>
          </p:nvSpPr>
          <p:spPr>
            <a:xfrm>
              <a:off x="662075" y="3045576"/>
              <a:ext cx="1501312" cy="171709"/>
            </a:xfrm>
            <a:prstGeom prst="rect">
              <a:avLst/>
            </a:prstGeom>
            <a:noFill/>
          </p:spPr>
          <p:txBody>
            <a:bodyPr wrap="square" lIns="0" tIns="0" rIns="0" bIns="0" numCol="1" spcCol="640080" rtlCol="1">
              <a:noAutofit/>
            </a:bodyPr>
            <a:lstStyle/>
            <a:p>
              <a:pPr algn="ctr" rtl="0"/>
              <a:r>
                <a:rPr lang="es-MX" sz="1400">
                  <a:solidFill>
                    <a:schemeClr val="tx2"/>
                  </a:solidFill>
                  <a:latin typeface="Lato Black" pitchFamily="34" charset="0"/>
                  <a:ea typeface="Open Sans" pitchFamily="34" charset="0"/>
                  <a:cs typeface="Open Sans" pitchFamily="34" charset="0"/>
                </a:rPr>
                <a:t>Segmento</a:t>
              </a:r>
              <a:endParaRPr lang="es-MX" sz="1400">
                <a:solidFill>
                  <a:schemeClr val="tx2"/>
                </a:solidFill>
                <a:latin typeface="Lato Black" pitchFamily="34" charset="0"/>
                <a:ea typeface="Open Sans" pitchFamily="34" charset="0"/>
              </a:endParaRPr>
            </a:p>
          </p:txBody>
        </p:sp>
      </p:grpSp>
      <p:grpSp>
        <p:nvGrpSpPr>
          <p:cNvPr id="83" name="Group 15">
            <a:extLst>
              <a:ext uri="{FF2B5EF4-FFF2-40B4-BE49-F238E27FC236}">
                <a16:creationId xmlns:a16="http://schemas.microsoft.com/office/drawing/2014/main" xmlns="" id="{8ECCFFF3-79A3-4F1E-BAF6-E7DB221037D5}"/>
              </a:ext>
            </a:extLst>
          </p:cNvPr>
          <p:cNvGrpSpPr/>
          <p:nvPr/>
        </p:nvGrpSpPr>
        <p:grpSpPr>
          <a:xfrm>
            <a:off x="678003" y="2236756"/>
            <a:ext cx="1510667" cy="1316874"/>
            <a:chOff x="2752146" y="3045576"/>
            <a:chExt cx="1510667" cy="1316874"/>
          </a:xfrm>
        </p:grpSpPr>
        <p:sp>
          <p:nvSpPr>
            <p:cNvPr id="84" name="TextBox 11">
              <a:extLst>
                <a:ext uri="{FF2B5EF4-FFF2-40B4-BE49-F238E27FC236}">
                  <a16:creationId xmlns:a16="http://schemas.microsoft.com/office/drawing/2014/main" xmlns="" id="{6A4B077F-DFCF-40F3-843E-F91B50A67060}"/>
                </a:ext>
              </a:extLst>
            </p:cNvPr>
            <p:cNvSpPr txBox="1"/>
            <p:nvPr/>
          </p:nvSpPr>
          <p:spPr>
            <a:xfrm>
              <a:off x="2752146" y="3289294"/>
              <a:ext cx="1476838" cy="1073156"/>
            </a:xfrm>
            <a:prstGeom prst="rect">
              <a:avLst/>
            </a:prstGeom>
            <a:noFill/>
          </p:spPr>
          <p:txBody>
            <a:bodyPr wrap="square" lIns="0" tIns="0" rIns="0" bIns="0" numCol="1" spcCol="640080" rtlCol="1">
              <a:noAutofit/>
            </a:bodyPr>
            <a:lstStyle/>
            <a:p>
              <a:pPr algn="ctr">
                <a:spcAft>
                  <a:spcPts val="1200"/>
                </a:spcAft>
              </a:pPr>
              <a:r>
                <a:rPr lang="es-MX" sz="1600" dirty="0">
                  <a:solidFill>
                    <a:schemeClr val="tx1">
                      <a:lumMod val="50000"/>
                      <a:lumOff val="50000"/>
                    </a:schemeClr>
                  </a:solidFill>
                  <a:latin typeface="Lato" pitchFamily="34" charset="0"/>
                  <a:ea typeface="Open Sans" pitchFamily="34" charset="0"/>
                  <a:cs typeface="Open Sans" pitchFamily="34" charset="0"/>
                </a:rPr>
                <a:t>13</a:t>
              </a:r>
            </a:p>
          </p:txBody>
        </p:sp>
        <p:sp>
          <p:nvSpPr>
            <p:cNvPr id="85" name="TextBox 12">
              <a:extLst>
                <a:ext uri="{FF2B5EF4-FFF2-40B4-BE49-F238E27FC236}">
                  <a16:creationId xmlns:a16="http://schemas.microsoft.com/office/drawing/2014/main" xmlns="" id="{9EF2F3C6-D2C6-45FE-ADFC-6CFC47C1BF42}"/>
                </a:ext>
              </a:extLst>
            </p:cNvPr>
            <p:cNvSpPr txBox="1"/>
            <p:nvPr/>
          </p:nvSpPr>
          <p:spPr>
            <a:xfrm>
              <a:off x="2761501" y="3045576"/>
              <a:ext cx="1501312" cy="171709"/>
            </a:xfrm>
            <a:prstGeom prst="rect">
              <a:avLst/>
            </a:prstGeom>
            <a:noFill/>
          </p:spPr>
          <p:txBody>
            <a:bodyPr wrap="square" lIns="0" tIns="0" rIns="0" bIns="0" numCol="1" spcCol="640080" rtlCol="1">
              <a:noAutofit/>
            </a:bodyPr>
            <a:lstStyle/>
            <a:p>
              <a:pPr algn="ctr" rtl="0"/>
              <a:r>
                <a:rPr lang="es-MX" sz="1400">
                  <a:solidFill>
                    <a:schemeClr val="tx2"/>
                  </a:solidFill>
                  <a:latin typeface="Lato Black" pitchFamily="34" charset="0"/>
                  <a:ea typeface="Open Sans" pitchFamily="34" charset="0"/>
                  <a:cs typeface="Open Sans" pitchFamily="34" charset="0"/>
                </a:rPr>
                <a:t>Familia</a:t>
              </a:r>
              <a:endParaRPr lang="es-MX" sz="1400">
                <a:solidFill>
                  <a:schemeClr val="tx2"/>
                </a:solidFill>
                <a:latin typeface="Lato Black" pitchFamily="34" charset="0"/>
                <a:ea typeface="Open Sans" pitchFamily="34" charset="0"/>
              </a:endParaRPr>
            </a:p>
          </p:txBody>
        </p:sp>
      </p:grpSp>
      <p:grpSp>
        <p:nvGrpSpPr>
          <p:cNvPr id="86" name="Group 13">
            <a:extLst>
              <a:ext uri="{FF2B5EF4-FFF2-40B4-BE49-F238E27FC236}">
                <a16:creationId xmlns:a16="http://schemas.microsoft.com/office/drawing/2014/main" xmlns="" id="{B17B9780-7130-4B96-A199-DBEFB77B1D2D}"/>
              </a:ext>
            </a:extLst>
          </p:cNvPr>
          <p:cNvGrpSpPr/>
          <p:nvPr/>
        </p:nvGrpSpPr>
        <p:grpSpPr>
          <a:xfrm>
            <a:off x="1618567" y="2760234"/>
            <a:ext cx="1501312" cy="1316874"/>
            <a:chOff x="4860927" y="3045576"/>
            <a:chExt cx="1501312" cy="1316874"/>
          </a:xfrm>
        </p:grpSpPr>
        <p:sp>
          <p:nvSpPr>
            <p:cNvPr id="87" name="TextBox 16">
              <a:extLst>
                <a:ext uri="{FF2B5EF4-FFF2-40B4-BE49-F238E27FC236}">
                  <a16:creationId xmlns:a16="http://schemas.microsoft.com/office/drawing/2014/main" xmlns="" id="{982E3C6A-F14A-49E5-A3F3-FDAD9FF467F0}"/>
                </a:ext>
              </a:extLst>
            </p:cNvPr>
            <p:cNvSpPr txBox="1"/>
            <p:nvPr/>
          </p:nvSpPr>
          <p:spPr>
            <a:xfrm>
              <a:off x="4873164" y="3289294"/>
              <a:ext cx="1476838" cy="1073156"/>
            </a:xfrm>
            <a:prstGeom prst="rect">
              <a:avLst/>
            </a:prstGeom>
            <a:noFill/>
          </p:spPr>
          <p:txBody>
            <a:bodyPr wrap="square" lIns="0" tIns="0" rIns="0" bIns="0" numCol="1" spcCol="640080" rtlCol="1">
              <a:noAutofit/>
            </a:bodyPr>
            <a:lstStyle/>
            <a:p>
              <a:pPr algn="ctr">
                <a:spcAft>
                  <a:spcPts val="1200"/>
                </a:spcAft>
              </a:pPr>
              <a:r>
                <a:rPr lang="es-MX" sz="1600" dirty="0">
                  <a:solidFill>
                    <a:schemeClr val="tx1">
                      <a:lumMod val="50000"/>
                      <a:lumOff val="50000"/>
                    </a:schemeClr>
                  </a:solidFill>
                  <a:latin typeface="Lato" pitchFamily="34" charset="0"/>
                  <a:ea typeface="Open Sans" pitchFamily="34" charset="0"/>
                  <a:cs typeface="Open Sans" pitchFamily="34" charset="0"/>
                </a:rPr>
                <a:t>15</a:t>
              </a:r>
            </a:p>
          </p:txBody>
        </p:sp>
        <p:sp>
          <p:nvSpPr>
            <p:cNvPr id="88" name="TextBox 17">
              <a:extLst>
                <a:ext uri="{FF2B5EF4-FFF2-40B4-BE49-F238E27FC236}">
                  <a16:creationId xmlns:a16="http://schemas.microsoft.com/office/drawing/2014/main" xmlns="" id="{68337DB6-5F1B-4546-A170-74699076BD2D}"/>
                </a:ext>
              </a:extLst>
            </p:cNvPr>
            <p:cNvSpPr txBox="1"/>
            <p:nvPr/>
          </p:nvSpPr>
          <p:spPr>
            <a:xfrm>
              <a:off x="4860927" y="3045576"/>
              <a:ext cx="1501312" cy="171709"/>
            </a:xfrm>
            <a:prstGeom prst="rect">
              <a:avLst/>
            </a:prstGeom>
            <a:noFill/>
          </p:spPr>
          <p:txBody>
            <a:bodyPr wrap="square" lIns="0" tIns="0" rIns="0" bIns="0" numCol="1" spcCol="640080" rtlCol="1">
              <a:noAutofit/>
            </a:bodyPr>
            <a:lstStyle/>
            <a:p>
              <a:pPr algn="ctr" rtl="0"/>
              <a:r>
                <a:rPr lang="es-MX" sz="1400">
                  <a:solidFill>
                    <a:schemeClr val="tx2"/>
                  </a:solidFill>
                  <a:latin typeface="Lato Black" pitchFamily="34" charset="0"/>
                  <a:ea typeface="Open Sans" pitchFamily="34" charset="0"/>
                  <a:cs typeface="Open Sans" pitchFamily="34" charset="0"/>
                </a:rPr>
                <a:t>Clase</a:t>
              </a:r>
              <a:endParaRPr lang="es-MX" sz="1400">
                <a:solidFill>
                  <a:schemeClr val="tx2"/>
                </a:solidFill>
                <a:latin typeface="Lato Black" pitchFamily="34" charset="0"/>
                <a:ea typeface="Open Sans" pitchFamily="34" charset="0"/>
              </a:endParaRPr>
            </a:p>
          </p:txBody>
        </p:sp>
      </p:grpSp>
      <p:grpSp>
        <p:nvGrpSpPr>
          <p:cNvPr id="89" name="Group 10">
            <a:extLst>
              <a:ext uri="{FF2B5EF4-FFF2-40B4-BE49-F238E27FC236}">
                <a16:creationId xmlns:a16="http://schemas.microsoft.com/office/drawing/2014/main" xmlns="" id="{EA337FE2-AEAC-493A-8819-07F78010CD69}"/>
              </a:ext>
            </a:extLst>
          </p:cNvPr>
          <p:cNvGrpSpPr/>
          <p:nvPr/>
        </p:nvGrpSpPr>
        <p:grpSpPr>
          <a:xfrm>
            <a:off x="2499281" y="3285993"/>
            <a:ext cx="1501312" cy="1316874"/>
            <a:chOff x="6960353" y="3045576"/>
            <a:chExt cx="1501312" cy="1316874"/>
          </a:xfrm>
        </p:grpSpPr>
        <p:sp>
          <p:nvSpPr>
            <p:cNvPr id="90" name="TextBox 21">
              <a:extLst>
                <a:ext uri="{FF2B5EF4-FFF2-40B4-BE49-F238E27FC236}">
                  <a16:creationId xmlns:a16="http://schemas.microsoft.com/office/drawing/2014/main" xmlns="" id="{991213EE-506B-4581-8D8E-6C1708F3F32F}"/>
                </a:ext>
              </a:extLst>
            </p:cNvPr>
            <p:cNvSpPr txBox="1"/>
            <p:nvPr/>
          </p:nvSpPr>
          <p:spPr>
            <a:xfrm>
              <a:off x="6972590" y="3289294"/>
              <a:ext cx="1476838" cy="1073156"/>
            </a:xfrm>
            <a:prstGeom prst="rect">
              <a:avLst/>
            </a:prstGeom>
            <a:noFill/>
          </p:spPr>
          <p:txBody>
            <a:bodyPr wrap="square" lIns="0" tIns="0" rIns="0" bIns="0" numCol="1" spcCol="640080" rtlCol="1">
              <a:noAutofit/>
            </a:bodyPr>
            <a:lstStyle/>
            <a:p>
              <a:pPr algn="ctr">
                <a:spcAft>
                  <a:spcPts val="1200"/>
                </a:spcAft>
              </a:pPr>
              <a:r>
                <a:rPr lang="es-MX" sz="1600" dirty="0">
                  <a:solidFill>
                    <a:schemeClr val="tx1">
                      <a:lumMod val="50000"/>
                      <a:lumOff val="50000"/>
                    </a:schemeClr>
                  </a:solidFill>
                  <a:latin typeface="Lato" pitchFamily="34" charset="0"/>
                  <a:ea typeface="Open Sans" pitchFamily="34" charset="0"/>
                  <a:cs typeface="Open Sans" pitchFamily="34" charset="0"/>
                </a:rPr>
                <a:t>03</a:t>
              </a:r>
            </a:p>
          </p:txBody>
        </p:sp>
        <p:sp>
          <p:nvSpPr>
            <p:cNvPr id="91" name="TextBox 22">
              <a:extLst>
                <a:ext uri="{FF2B5EF4-FFF2-40B4-BE49-F238E27FC236}">
                  <a16:creationId xmlns:a16="http://schemas.microsoft.com/office/drawing/2014/main" xmlns="" id="{B3B30C56-B9F0-49AE-A10E-52891C7A86D3}"/>
                </a:ext>
              </a:extLst>
            </p:cNvPr>
            <p:cNvSpPr txBox="1"/>
            <p:nvPr/>
          </p:nvSpPr>
          <p:spPr>
            <a:xfrm>
              <a:off x="6960353" y="3045576"/>
              <a:ext cx="1501312" cy="171709"/>
            </a:xfrm>
            <a:prstGeom prst="rect">
              <a:avLst/>
            </a:prstGeom>
            <a:noFill/>
          </p:spPr>
          <p:txBody>
            <a:bodyPr wrap="square" lIns="0" tIns="0" rIns="0" bIns="0" numCol="1" spcCol="640080" rtlCol="1">
              <a:noAutofit/>
            </a:bodyPr>
            <a:lstStyle/>
            <a:p>
              <a:pPr algn="ctr" rtl="0"/>
              <a:r>
                <a:rPr lang="es-MX" sz="1400" dirty="0">
                  <a:solidFill>
                    <a:schemeClr val="tx2"/>
                  </a:solidFill>
                  <a:latin typeface="Lato Black" pitchFamily="34" charset="0"/>
                  <a:ea typeface="Open Sans" pitchFamily="34" charset="0"/>
                  <a:cs typeface="Open Sans" pitchFamily="34" charset="0"/>
                </a:rPr>
                <a:t>Producto</a:t>
              </a:r>
              <a:endParaRPr lang="es-MX" sz="1400" dirty="0">
                <a:solidFill>
                  <a:schemeClr val="tx2"/>
                </a:solidFill>
                <a:latin typeface="Lato Black" pitchFamily="34" charset="0"/>
                <a:ea typeface="Open Sans" pitchFamily="34" charset="0"/>
              </a:endParaRPr>
            </a:p>
          </p:txBody>
        </p:sp>
      </p:grpSp>
      <p:sp>
        <p:nvSpPr>
          <p:cNvPr id="93" name="Oval 14">
            <a:extLst>
              <a:ext uri="{FF2B5EF4-FFF2-40B4-BE49-F238E27FC236}">
                <a16:creationId xmlns:a16="http://schemas.microsoft.com/office/drawing/2014/main" xmlns="" id="{782C77D8-93C2-43BA-AA36-FBF2DE6F7E4B}"/>
              </a:ext>
            </a:extLst>
          </p:cNvPr>
          <p:cNvSpPr>
            <a:spLocks noChangeAspect="1"/>
          </p:cNvSpPr>
          <p:nvPr/>
        </p:nvSpPr>
        <p:spPr>
          <a:xfrm>
            <a:off x="2167077" y="2253433"/>
            <a:ext cx="404291" cy="404291"/>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96" name="Oval 6">
            <a:extLst>
              <a:ext uri="{FF2B5EF4-FFF2-40B4-BE49-F238E27FC236}">
                <a16:creationId xmlns:a16="http://schemas.microsoft.com/office/drawing/2014/main" xmlns="" id="{2A402754-7670-43FD-B689-9C72F88B6DD0}"/>
              </a:ext>
            </a:extLst>
          </p:cNvPr>
          <p:cNvSpPr>
            <a:spLocks noChangeAspect="1"/>
          </p:cNvSpPr>
          <p:nvPr/>
        </p:nvSpPr>
        <p:spPr>
          <a:xfrm>
            <a:off x="331372" y="1077513"/>
            <a:ext cx="404291" cy="404291"/>
          </a:xfrm>
          <a:prstGeom prst="ellipse">
            <a:avLst/>
          </a:prstGeom>
          <a:solidFill>
            <a:schemeClr val="accent6">
              <a:lumMod val="60000"/>
              <a:lumOff val="4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99" name="Oval 9">
            <a:extLst>
              <a:ext uri="{FF2B5EF4-FFF2-40B4-BE49-F238E27FC236}">
                <a16:creationId xmlns:a16="http://schemas.microsoft.com/office/drawing/2014/main" xmlns="" id="{BC4B6020-B764-4272-A5A3-94B9B9A68A79}"/>
              </a:ext>
            </a:extLst>
          </p:cNvPr>
          <p:cNvSpPr>
            <a:spLocks noChangeAspect="1"/>
          </p:cNvSpPr>
          <p:nvPr/>
        </p:nvSpPr>
        <p:spPr>
          <a:xfrm>
            <a:off x="1214276" y="1760456"/>
            <a:ext cx="404291" cy="404291"/>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102" name="Oval 19">
            <a:extLst>
              <a:ext uri="{FF2B5EF4-FFF2-40B4-BE49-F238E27FC236}">
                <a16:creationId xmlns:a16="http://schemas.microsoft.com/office/drawing/2014/main" xmlns="" id="{93DD75D5-58C0-431E-B5E3-513768E4BE43}"/>
              </a:ext>
            </a:extLst>
          </p:cNvPr>
          <p:cNvSpPr>
            <a:spLocks noChangeAspect="1"/>
          </p:cNvSpPr>
          <p:nvPr/>
        </p:nvSpPr>
        <p:spPr>
          <a:xfrm>
            <a:off x="3047792" y="2756650"/>
            <a:ext cx="404291" cy="404291"/>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pic>
        <p:nvPicPr>
          <p:cNvPr id="107" name="Imagen 106">
            <a:extLst>
              <a:ext uri="{FF2B5EF4-FFF2-40B4-BE49-F238E27FC236}">
                <a16:creationId xmlns:a16="http://schemas.microsoft.com/office/drawing/2014/main" xmlns="" id="{F69D0807-795A-4C7E-99C0-E9079428FA9D}"/>
              </a:ext>
            </a:extLst>
          </p:cNvPr>
          <p:cNvPicPr>
            <a:picLocks noChangeAspect="1"/>
          </p:cNvPicPr>
          <p:nvPr/>
        </p:nvPicPr>
        <p:blipFill>
          <a:blip r:embed="rId3"/>
          <a:stretch>
            <a:fillRect/>
          </a:stretch>
        </p:blipFill>
        <p:spPr>
          <a:xfrm>
            <a:off x="4060443" y="2944099"/>
            <a:ext cx="1158963" cy="1158963"/>
          </a:xfrm>
          <a:prstGeom prst="rect">
            <a:avLst/>
          </a:prstGeom>
        </p:spPr>
      </p:pic>
      <p:grpSp>
        <p:nvGrpSpPr>
          <p:cNvPr id="140" name="Group 18">
            <a:extLst>
              <a:ext uri="{FF2B5EF4-FFF2-40B4-BE49-F238E27FC236}">
                <a16:creationId xmlns:a16="http://schemas.microsoft.com/office/drawing/2014/main" xmlns="" id="{59A1914B-5F7D-4552-A174-C808D84071B9}"/>
              </a:ext>
            </a:extLst>
          </p:cNvPr>
          <p:cNvGrpSpPr/>
          <p:nvPr/>
        </p:nvGrpSpPr>
        <p:grpSpPr>
          <a:xfrm>
            <a:off x="8093899" y="1566536"/>
            <a:ext cx="1001616" cy="1387609"/>
            <a:chOff x="620655" y="3045576"/>
            <a:chExt cx="1542732" cy="1379536"/>
          </a:xfrm>
        </p:grpSpPr>
        <p:sp>
          <p:nvSpPr>
            <p:cNvPr id="141" name="TextBox 3">
              <a:extLst>
                <a:ext uri="{FF2B5EF4-FFF2-40B4-BE49-F238E27FC236}">
                  <a16:creationId xmlns:a16="http://schemas.microsoft.com/office/drawing/2014/main" xmlns="" id="{AB61E03D-C207-43F5-A2D8-B65044743EBD}"/>
                </a:ext>
              </a:extLst>
            </p:cNvPr>
            <p:cNvSpPr txBox="1"/>
            <p:nvPr/>
          </p:nvSpPr>
          <p:spPr>
            <a:xfrm>
              <a:off x="620655" y="3351955"/>
              <a:ext cx="1476838" cy="1073157"/>
            </a:xfrm>
            <a:prstGeom prst="rect">
              <a:avLst/>
            </a:prstGeom>
            <a:noFill/>
          </p:spPr>
          <p:txBody>
            <a:bodyPr wrap="square" lIns="0" tIns="0" rIns="0" bIns="0" numCol="1" spcCol="640080" rtlCol="1">
              <a:noAutofit/>
            </a:bodyPr>
            <a:lstStyle/>
            <a:p>
              <a:pPr algn="ctr" rtl="0">
                <a:spcAft>
                  <a:spcPts val="1200"/>
                </a:spcAft>
              </a:pPr>
              <a:r>
                <a:rPr lang="es-MX" sz="1600" dirty="0">
                  <a:solidFill>
                    <a:schemeClr val="tx1">
                      <a:lumMod val="50000"/>
                      <a:lumOff val="50000"/>
                    </a:schemeClr>
                  </a:solidFill>
                  <a:latin typeface="Lato" pitchFamily="34" charset="0"/>
                  <a:ea typeface="Open Sans" pitchFamily="34" charset="0"/>
                  <a:cs typeface="Open Sans" pitchFamily="34" charset="0"/>
                </a:rPr>
                <a:t>53</a:t>
              </a:r>
            </a:p>
          </p:txBody>
        </p:sp>
        <p:sp>
          <p:nvSpPr>
            <p:cNvPr id="142" name="TextBox 4">
              <a:extLst>
                <a:ext uri="{FF2B5EF4-FFF2-40B4-BE49-F238E27FC236}">
                  <a16:creationId xmlns:a16="http://schemas.microsoft.com/office/drawing/2014/main" xmlns="" id="{95FC0A83-936D-425E-A8CE-25731C843F58}"/>
                </a:ext>
              </a:extLst>
            </p:cNvPr>
            <p:cNvSpPr txBox="1"/>
            <p:nvPr/>
          </p:nvSpPr>
          <p:spPr>
            <a:xfrm>
              <a:off x="662075" y="3045576"/>
              <a:ext cx="1501312" cy="171709"/>
            </a:xfrm>
            <a:prstGeom prst="rect">
              <a:avLst/>
            </a:prstGeom>
            <a:noFill/>
          </p:spPr>
          <p:txBody>
            <a:bodyPr wrap="square" lIns="0" tIns="0" rIns="0" bIns="0" numCol="1" spcCol="640080" rtlCol="1">
              <a:noAutofit/>
            </a:bodyPr>
            <a:lstStyle/>
            <a:p>
              <a:pPr algn="ctr" rtl="0"/>
              <a:r>
                <a:rPr lang="es-MX" sz="1400">
                  <a:solidFill>
                    <a:schemeClr val="tx2"/>
                  </a:solidFill>
                  <a:latin typeface="Lato Black" pitchFamily="34" charset="0"/>
                  <a:ea typeface="Open Sans" pitchFamily="34" charset="0"/>
                  <a:cs typeface="Open Sans" pitchFamily="34" charset="0"/>
                </a:rPr>
                <a:t>Segmento</a:t>
              </a:r>
              <a:endParaRPr lang="es-MX" sz="1400">
                <a:solidFill>
                  <a:schemeClr val="tx2"/>
                </a:solidFill>
                <a:latin typeface="Lato Black" pitchFamily="34" charset="0"/>
                <a:ea typeface="Open Sans" pitchFamily="34" charset="0"/>
              </a:endParaRPr>
            </a:p>
          </p:txBody>
        </p:sp>
      </p:grpSp>
      <p:grpSp>
        <p:nvGrpSpPr>
          <p:cNvPr id="143" name="Group 15">
            <a:extLst>
              <a:ext uri="{FF2B5EF4-FFF2-40B4-BE49-F238E27FC236}">
                <a16:creationId xmlns:a16="http://schemas.microsoft.com/office/drawing/2014/main" xmlns="" id="{F5CEDCF8-5D45-4DD5-940A-1B9569BF127C}"/>
              </a:ext>
            </a:extLst>
          </p:cNvPr>
          <p:cNvGrpSpPr/>
          <p:nvPr/>
        </p:nvGrpSpPr>
        <p:grpSpPr>
          <a:xfrm>
            <a:off x="6917157" y="2265873"/>
            <a:ext cx="1510667" cy="1316874"/>
            <a:chOff x="2752146" y="3045576"/>
            <a:chExt cx="1510667" cy="1316874"/>
          </a:xfrm>
        </p:grpSpPr>
        <p:sp>
          <p:nvSpPr>
            <p:cNvPr id="144" name="TextBox 11">
              <a:extLst>
                <a:ext uri="{FF2B5EF4-FFF2-40B4-BE49-F238E27FC236}">
                  <a16:creationId xmlns:a16="http://schemas.microsoft.com/office/drawing/2014/main" xmlns="" id="{2C6980EE-2B5F-40F0-BF67-E2A0371C342A}"/>
                </a:ext>
              </a:extLst>
            </p:cNvPr>
            <p:cNvSpPr txBox="1"/>
            <p:nvPr/>
          </p:nvSpPr>
          <p:spPr>
            <a:xfrm>
              <a:off x="2752146" y="3289294"/>
              <a:ext cx="1476838" cy="1073156"/>
            </a:xfrm>
            <a:prstGeom prst="rect">
              <a:avLst/>
            </a:prstGeom>
            <a:noFill/>
          </p:spPr>
          <p:txBody>
            <a:bodyPr wrap="square" lIns="0" tIns="0" rIns="0" bIns="0" numCol="1" spcCol="640080" rtlCol="1">
              <a:noAutofit/>
            </a:bodyPr>
            <a:lstStyle/>
            <a:p>
              <a:pPr algn="ctr">
                <a:spcAft>
                  <a:spcPts val="1200"/>
                </a:spcAft>
              </a:pPr>
              <a:r>
                <a:rPr lang="es-MX" sz="1600" dirty="0">
                  <a:solidFill>
                    <a:schemeClr val="tx1">
                      <a:lumMod val="50000"/>
                      <a:lumOff val="50000"/>
                    </a:schemeClr>
                  </a:solidFill>
                  <a:latin typeface="Lato" pitchFamily="34" charset="0"/>
                  <a:ea typeface="Open Sans" pitchFamily="34" charset="0"/>
                  <a:cs typeface="Open Sans" pitchFamily="34" charset="0"/>
                </a:rPr>
                <a:t>13</a:t>
              </a:r>
            </a:p>
          </p:txBody>
        </p:sp>
        <p:sp>
          <p:nvSpPr>
            <p:cNvPr id="145" name="TextBox 12">
              <a:extLst>
                <a:ext uri="{FF2B5EF4-FFF2-40B4-BE49-F238E27FC236}">
                  <a16:creationId xmlns:a16="http://schemas.microsoft.com/office/drawing/2014/main" xmlns="" id="{0225FC11-1194-41B7-B221-11C70F5F2851}"/>
                </a:ext>
              </a:extLst>
            </p:cNvPr>
            <p:cNvSpPr txBox="1"/>
            <p:nvPr/>
          </p:nvSpPr>
          <p:spPr>
            <a:xfrm>
              <a:off x="2761501" y="3045576"/>
              <a:ext cx="1501312" cy="171709"/>
            </a:xfrm>
            <a:prstGeom prst="rect">
              <a:avLst/>
            </a:prstGeom>
            <a:noFill/>
          </p:spPr>
          <p:txBody>
            <a:bodyPr wrap="square" lIns="0" tIns="0" rIns="0" bIns="0" numCol="1" spcCol="640080" rtlCol="1">
              <a:noAutofit/>
            </a:bodyPr>
            <a:lstStyle/>
            <a:p>
              <a:pPr algn="ctr" rtl="0"/>
              <a:r>
                <a:rPr lang="es-MX" sz="1400">
                  <a:solidFill>
                    <a:schemeClr val="tx2"/>
                  </a:solidFill>
                  <a:latin typeface="Lato Black" pitchFamily="34" charset="0"/>
                  <a:ea typeface="Open Sans" pitchFamily="34" charset="0"/>
                  <a:cs typeface="Open Sans" pitchFamily="34" charset="0"/>
                </a:rPr>
                <a:t>Familia</a:t>
              </a:r>
              <a:endParaRPr lang="es-MX" sz="1400">
                <a:solidFill>
                  <a:schemeClr val="tx2"/>
                </a:solidFill>
                <a:latin typeface="Lato Black" pitchFamily="34" charset="0"/>
                <a:ea typeface="Open Sans" pitchFamily="34" charset="0"/>
              </a:endParaRPr>
            </a:p>
          </p:txBody>
        </p:sp>
      </p:grpSp>
      <p:grpSp>
        <p:nvGrpSpPr>
          <p:cNvPr id="146" name="Group 13">
            <a:extLst>
              <a:ext uri="{FF2B5EF4-FFF2-40B4-BE49-F238E27FC236}">
                <a16:creationId xmlns:a16="http://schemas.microsoft.com/office/drawing/2014/main" xmlns="" id="{24A12FB2-48EB-49DC-80C1-1E2B46C1C96A}"/>
              </a:ext>
            </a:extLst>
          </p:cNvPr>
          <p:cNvGrpSpPr/>
          <p:nvPr/>
        </p:nvGrpSpPr>
        <p:grpSpPr>
          <a:xfrm>
            <a:off x="6054700" y="2785129"/>
            <a:ext cx="1501312" cy="1316874"/>
            <a:chOff x="4860927" y="3045576"/>
            <a:chExt cx="1501312" cy="1316874"/>
          </a:xfrm>
        </p:grpSpPr>
        <p:sp>
          <p:nvSpPr>
            <p:cNvPr id="147" name="TextBox 16">
              <a:extLst>
                <a:ext uri="{FF2B5EF4-FFF2-40B4-BE49-F238E27FC236}">
                  <a16:creationId xmlns:a16="http://schemas.microsoft.com/office/drawing/2014/main" xmlns="" id="{DAC4FC04-BF27-41B3-83D6-3858D5E4C84D}"/>
                </a:ext>
              </a:extLst>
            </p:cNvPr>
            <p:cNvSpPr txBox="1"/>
            <p:nvPr/>
          </p:nvSpPr>
          <p:spPr>
            <a:xfrm>
              <a:off x="4873164" y="3289294"/>
              <a:ext cx="1476838" cy="1073156"/>
            </a:xfrm>
            <a:prstGeom prst="rect">
              <a:avLst/>
            </a:prstGeom>
            <a:noFill/>
          </p:spPr>
          <p:txBody>
            <a:bodyPr wrap="square" lIns="0" tIns="0" rIns="0" bIns="0" numCol="1" spcCol="640080" rtlCol="1">
              <a:noAutofit/>
            </a:bodyPr>
            <a:lstStyle/>
            <a:p>
              <a:pPr algn="ctr">
                <a:spcAft>
                  <a:spcPts val="1200"/>
                </a:spcAft>
              </a:pPr>
              <a:r>
                <a:rPr lang="es-MX" sz="1600" dirty="0">
                  <a:solidFill>
                    <a:schemeClr val="tx1">
                      <a:lumMod val="50000"/>
                      <a:lumOff val="50000"/>
                    </a:schemeClr>
                  </a:solidFill>
                  <a:latin typeface="Lato" pitchFamily="34" charset="0"/>
                  <a:ea typeface="Open Sans" pitchFamily="34" charset="0"/>
                  <a:cs typeface="Open Sans" pitchFamily="34" charset="0"/>
                </a:rPr>
                <a:t>15</a:t>
              </a:r>
            </a:p>
          </p:txBody>
        </p:sp>
        <p:sp>
          <p:nvSpPr>
            <p:cNvPr id="148" name="TextBox 17">
              <a:extLst>
                <a:ext uri="{FF2B5EF4-FFF2-40B4-BE49-F238E27FC236}">
                  <a16:creationId xmlns:a16="http://schemas.microsoft.com/office/drawing/2014/main" xmlns="" id="{26F87788-1D33-40C4-B9DA-2DED0D53F828}"/>
                </a:ext>
              </a:extLst>
            </p:cNvPr>
            <p:cNvSpPr txBox="1"/>
            <p:nvPr/>
          </p:nvSpPr>
          <p:spPr>
            <a:xfrm>
              <a:off x="4860927" y="3045576"/>
              <a:ext cx="1501312" cy="171709"/>
            </a:xfrm>
            <a:prstGeom prst="rect">
              <a:avLst/>
            </a:prstGeom>
            <a:noFill/>
          </p:spPr>
          <p:txBody>
            <a:bodyPr wrap="square" lIns="0" tIns="0" rIns="0" bIns="0" numCol="1" spcCol="640080" rtlCol="1">
              <a:noAutofit/>
            </a:bodyPr>
            <a:lstStyle/>
            <a:p>
              <a:pPr algn="ctr" rtl="0"/>
              <a:r>
                <a:rPr lang="es-MX" sz="1400">
                  <a:solidFill>
                    <a:schemeClr val="tx2"/>
                  </a:solidFill>
                  <a:latin typeface="Lato Black" pitchFamily="34" charset="0"/>
                  <a:ea typeface="Open Sans" pitchFamily="34" charset="0"/>
                  <a:cs typeface="Open Sans" pitchFamily="34" charset="0"/>
                </a:rPr>
                <a:t>Clase</a:t>
              </a:r>
              <a:endParaRPr lang="es-MX" sz="1400">
                <a:solidFill>
                  <a:schemeClr val="tx2"/>
                </a:solidFill>
                <a:latin typeface="Lato Black" pitchFamily="34" charset="0"/>
                <a:ea typeface="Open Sans" pitchFamily="34" charset="0"/>
              </a:endParaRPr>
            </a:p>
          </p:txBody>
        </p:sp>
      </p:grpSp>
      <p:grpSp>
        <p:nvGrpSpPr>
          <p:cNvPr id="149" name="Group 10">
            <a:extLst>
              <a:ext uri="{FF2B5EF4-FFF2-40B4-BE49-F238E27FC236}">
                <a16:creationId xmlns:a16="http://schemas.microsoft.com/office/drawing/2014/main" xmlns="" id="{81251F2A-4DFD-487E-B568-144BC9CDE60E}"/>
              </a:ext>
            </a:extLst>
          </p:cNvPr>
          <p:cNvGrpSpPr/>
          <p:nvPr/>
        </p:nvGrpSpPr>
        <p:grpSpPr>
          <a:xfrm>
            <a:off x="5266738" y="3314472"/>
            <a:ext cx="1501312" cy="1316874"/>
            <a:chOff x="6960353" y="3045576"/>
            <a:chExt cx="1501312" cy="1316874"/>
          </a:xfrm>
        </p:grpSpPr>
        <p:sp>
          <p:nvSpPr>
            <p:cNvPr id="150" name="TextBox 21">
              <a:extLst>
                <a:ext uri="{FF2B5EF4-FFF2-40B4-BE49-F238E27FC236}">
                  <a16:creationId xmlns:a16="http://schemas.microsoft.com/office/drawing/2014/main" xmlns="" id="{4982CED6-80DE-475B-B9EE-C33D68096644}"/>
                </a:ext>
              </a:extLst>
            </p:cNvPr>
            <p:cNvSpPr txBox="1"/>
            <p:nvPr/>
          </p:nvSpPr>
          <p:spPr>
            <a:xfrm>
              <a:off x="6972590" y="3289294"/>
              <a:ext cx="1476838" cy="1073156"/>
            </a:xfrm>
            <a:prstGeom prst="rect">
              <a:avLst/>
            </a:prstGeom>
            <a:noFill/>
          </p:spPr>
          <p:txBody>
            <a:bodyPr wrap="square" lIns="0" tIns="0" rIns="0" bIns="0" numCol="1" spcCol="640080" rtlCol="1">
              <a:noAutofit/>
            </a:bodyPr>
            <a:lstStyle/>
            <a:p>
              <a:pPr algn="ctr">
                <a:spcAft>
                  <a:spcPts val="1200"/>
                </a:spcAft>
              </a:pPr>
              <a:r>
                <a:rPr lang="es-MX" sz="1600" dirty="0">
                  <a:solidFill>
                    <a:schemeClr val="tx1">
                      <a:lumMod val="50000"/>
                      <a:lumOff val="50000"/>
                    </a:schemeClr>
                  </a:solidFill>
                  <a:latin typeface="Lato" pitchFamily="34" charset="0"/>
                  <a:ea typeface="Open Sans" pitchFamily="34" charset="0"/>
                  <a:cs typeface="Open Sans" pitchFamily="34" charset="0"/>
                </a:rPr>
                <a:t>00</a:t>
              </a:r>
            </a:p>
          </p:txBody>
        </p:sp>
        <p:sp>
          <p:nvSpPr>
            <p:cNvPr id="151" name="TextBox 22">
              <a:extLst>
                <a:ext uri="{FF2B5EF4-FFF2-40B4-BE49-F238E27FC236}">
                  <a16:creationId xmlns:a16="http://schemas.microsoft.com/office/drawing/2014/main" xmlns="" id="{2D7DF1CD-F0F8-4169-B255-7C1D9B949A15}"/>
                </a:ext>
              </a:extLst>
            </p:cNvPr>
            <p:cNvSpPr txBox="1"/>
            <p:nvPr/>
          </p:nvSpPr>
          <p:spPr>
            <a:xfrm>
              <a:off x="6960353" y="3045576"/>
              <a:ext cx="1501312" cy="171709"/>
            </a:xfrm>
            <a:prstGeom prst="rect">
              <a:avLst/>
            </a:prstGeom>
            <a:noFill/>
          </p:spPr>
          <p:txBody>
            <a:bodyPr wrap="square" lIns="0" tIns="0" rIns="0" bIns="0" numCol="1" spcCol="640080" rtlCol="1">
              <a:noAutofit/>
            </a:bodyPr>
            <a:lstStyle/>
            <a:p>
              <a:pPr algn="ctr" rtl="0"/>
              <a:r>
                <a:rPr lang="es-MX" sz="1400">
                  <a:solidFill>
                    <a:schemeClr val="tx2"/>
                  </a:solidFill>
                  <a:latin typeface="Lato Black" pitchFamily="34" charset="0"/>
                  <a:ea typeface="Open Sans" pitchFamily="34" charset="0"/>
                  <a:cs typeface="Open Sans" pitchFamily="34" charset="0"/>
                </a:rPr>
                <a:t>Producto</a:t>
              </a:r>
              <a:endParaRPr lang="es-MX" sz="1400">
                <a:solidFill>
                  <a:schemeClr val="tx2"/>
                </a:solidFill>
                <a:latin typeface="Lato Black" pitchFamily="34" charset="0"/>
                <a:ea typeface="Open Sans" pitchFamily="34" charset="0"/>
              </a:endParaRPr>
            </a:p>
          </p:txBody>
        </p:sp>
      </p:grpSp>
      <p:sp>
        <p:nvSpPr>
          <p:cNvPr id="152" name="Oval 14">
            <a:extLst>
              <a:ext uri="{FF2B5EF4-FFF2-40B4-BE49-F238E27FC236}">
                <a16:creationId xmlns:a16="http://schemas.microsoft.com/office/drawing/2014/main" xmlns="" id="{D1BF206A-2B63-4A44-9FAF-0DF22BADABB5}"/>
              </a:ext>
            </a:extLst>
          </p:cNvPr>
          <p:cNvSpPr>
            <a:spLocks noChangeAspect="1"/>
          </p:cNvSpPr>
          <p:nvPr/>
        </p:nvSpPr>
        <p:spPr>
          <a:xfrm>
            <a:off x="6603210" y="2278328"/>
            <a:ext cx="404291" cy="404291"/>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153" name="Oval 6">
            <a:extLst>
              <a:ext uri="{FF2B5EF4-FFF2-40B4-BE49-F238E27FC236}">
                <a16:creationId xmlns:a16="http://schemas.microsoft.com/office/drawing/2014/main" xmlns="" id="{A5EFDE3B-A714-4ABF-A69B-539BB7593C3D}"/>
              </a:ext>
            </a:extLst>
          </p:cNvPr>
          <p:cNvSpPr>
            <a:spLocks noChangeAspect="1"/>
          </p:cNvSpPr>
          <p:nvPr/>
        </p:nvSpPr>
        <p:spPr>
          <a:xfrm>
            <a:off x="8406007" y="1087559"/>
            <a:ext cx="404291" cy="404291"/>
          </a:xfrm>
          <a:prstGeom prst="ellipse">
            <a:avLst/>
          </a:prstGeom>
          <a:solidFill>
            <a:schemeClr val="accent6">
              <a:lumMod val="60000"/>
              <a:lumOff val="4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154" name="Oval 9">
            <a:extLst>
              <a:ext uri="{FF2B5EF4-FFF2-40B4-BE49-F238E27FC236}">
                <a16:creationId xmlns:a16="http://schemas.microsoft.com/office/drawing/2014/main" xmlns="" id="{8E0723FA-8699-4BE3-A28A-8BFBA9595BDB}"/>
              </a:ext>
            </a:extLst>
          </p:cNvPr>
          <p:cNvSpPr>
            <a:spLocks noChangeAspect="1"/>
          </p:cNvSpPr>
          <p:nvPr/>
        </p:nvSpPr>
        <p:spPr>
          <a:xfrm>
            <a:off x="7453430" y="1789573"/>
            <a:ext cx="404291" cy="404291"/>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155" name="Oval 19">
            <a:extLst>
              <a:ext uri="{FF2B5EF4-FFF2-40B4-BE49-F238E27FC236}">
                <a16:creationId xmlns:a16="http://schemas.microsoft.com/office/drawing/2014/main" xmlns="" id="{27BCFCB6-D7A8-418D-918E-4B878A244674}"/>
              </a:ext>
            </a:extLst>
          </p:cNvPr>
          <p:cNvSpPr>
            <a:spLocks noChangeAspect="1"/>
          </p:cNvSpPr>
          <p:nvPr/>
        </p:nvSpPr>
        <p:spPr>
          <a:xfrm>
            <a:off x="5815249" y="2785129"/>
            <a:ext cx="404291" cy="404291"/>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156" name="TextBox 12">
            <a:extLst>
              <a:ext uri="{FF2B5EF4-FFF2-40B4-BE49-F238E27FC236}">
                <a16:creationId xmlns:a16="http://schemas.microsoft.com/office/drawing/2014/main" xmlns="" id="{FC3683AE-9CD4-4973-B245-EA9D69BC7802}"/>
              </a:ext>
            </a:extLst>
          </p:cNvPr>
          <p:cNvSpPr txBox="1"/>
          <p:nvPr/>
        </p:nvSpPr>
        <p:spPr>
          <a:xfrm>
            <a:off x="2487044" y="4431158"/>
            <a:ext cx="1501312" cy="171709"/>
          </a:xfrm>
          <a:prstGeom prst="rect">
            <a:avLst/>
          </a:prstGeom>
          <a:noFill/>
        </p:spPr>
        <p:txBody>
          <a:bodyPr wrap="square" lIns="0" tIns="0" rIns="0" bIns="0" numCol="1" spcCol="640080" rtlCol="1">
            <a:noAutofit/>
          </a:bodyPr>
          <a:lstStyle/>
          <a:p>
            <a:pPr algn="ctr" rtl="0"/>
            <a:r>
              <a:rPr lang="es-MX" sz="1400" dirty="0">
                <a:solidFill>
                  <a:schemeClr val="tx2"/>
                </a:solidFill>
                <a:latin typeface="Lato Black" pitchFamily="34" charset="0"/>
                <a:ea typeface="Open Sans" pitchFamily="34" charset="0"/>
                <a:cs typeface="Open Sans" pitchFamily="34" charset="0"/>
              </a:rPr>
              <a:t>53131503</a:t>
            </a:r>
            <a:endParaRPr lang="es-MX" sz="1400" dirty="0">
              <a:solidFill>
                <a:schemeClr val="tx2"/>
              </a:solidFill>
              <a:latin typeface="Lato Black" pitchFamily="34" charset="0"/>
              <a:ea typeface="Open Sans" pitchFamily="34" charset="0"/>
            </a:endParaRPr>
          </a:p>
        </p:txBody>
      </p:sp>
      <p:sp>
        <p:nvSpPr>
          <p:cNvPr id="157" name="TextBox 12">
            <a:extLst>
              <a:ext uri="{FF2B5EF4-FFF2-40B4-BE49-F238E27FC236}">
                <a16:creationId xmlns:a16="http://schemas.microsoft.com/office/drawing/2014/main" xmlns="" id="{1BF33E54-F9CC-4F65-9E1D-332CAA671D29}"/>
              </a:ext>
            </a:extLst>
          </p:cNvPr>
          <p:cNvSpPr txBox="1"/>
          <p:nvPr/>
        </p:nvSpPr>
        <p:spPr>
          <a:xfrm>
            <a:off x="2487044" y="4631346"/>
            <a:ext cx="1501312" cy="171709"/>
          </a:xfrm>
          <a:prstGeom prst="rect">
            <a:avLst/>
          </a:prstGeom>
          <a:noFill/>
        </p:spPr>
        <p:txBody>
          <a:bodyPr wrap="square" lIns="0" tIns="0" rIns="0" bIns="0" numCol="1" spcCol="640080" rtlCol="1">
            <a:noAutofit/>
          </a:bodyPr>
          <a:lstStyle/>
          <a:p>
            <a:pPr algn="ctr" rtl="0"/>
            <a:r>
              <a:rPr lang="es-MX" sz="1400" dirty="0">
                <a:solidFill>
                  <a:schemeClr val="tx2"/>
                </a:solidFill>
                <a:latin typeface="Lato Black" pitchFamily="34" charset="0"/>
                <a:ea typeface="Open Sans" pitchFamily="34" charset="0"/>
                <a:cs typeface="Open Sans" pitchFamily="34" charset="0"/>
              </a:rPr>
              <a:t>Cepillo de dientes</a:t>
            </a:r>
            <a:endParaRPr lang="es-MX" sz="1400" dirty="0">
              <a:solidFill>
                <a:schemeClr val="tx2"/>
              </a:solidFill>
              <a:latin typeface="Lato Black" pitchFamily="34" charset="0"/>
              <a:ea typeface="Open Sans" pitchFamily="34" charset="0"/>
            </a:endParaRPr>
          </a:p>
        </p:txBody>
      </p:sp>
      <p:sp>
        <p:nvSpPr>
          <p:cNvPr id="158" name="TextBox 12">
            <a:extLst>
              <a:ext uri="{FF2B5EF4-FFF2-40B4-BE49-F238E27FC236}">
                <a16:creationId xmlns:a16="http://schemas.microsoft.com/office/drawing/2014/main" xmlns="" id="{8DD2717E-7DE1-41B0-B015-16B906A6A09F}"/>
              </a:ext>
            </a:extLst>
          </p:cNvPr>
          <p:cNvSpPr txBox="1"/>
          <p:nvPr/>
        </p:nvSpPr>
        <p:spPr>
          <a:xfrm>
            <a:off x="5316281" y="4431158"/>
            <a:ext cx="1501312" cy="171709"/>
          </a:xfrm>
          <a:prstGeom prst="rect">
            <a:avLst/>
          </a:prstGeom>
          <a:noFill/>
        </p:spPr>
        <p:txBody>
          <a:bodyPr wrap="square" lIns="0" tIns="0" rIns="0" bIns="0" numCol="1" spcCol="640080" rtlCol="1">
            <a:noAutofit/>
          </a:bodyPr>
          <a:lstStyle/>
          <a:p>
            <a:pPr algn="ctr" rtl="0"/>
            <a:r>
              <a:rPr lang="es-MX" sz="1400" dirty="0">
                <a:solidFill>
                  <a:schemeClr val="tx2"/>
                </a:solidFill>
                <a:latin typeface="Lato Black" pitchFamily="34" charset="0"/>
                <a:ea typeface="Open Sans" pitchFamily="34" charset="0"/>
                <a:cs typeface="Open Sans" pitchFamily="34" charset="0"/>
              </a:rPr>
              <a:t>53131500</a:t>
            </a:r>
            <a:endParaRPr lang="es-MX" sz="1400" dirty="0">
              <a:solidFill>
                <a:schemeClr val="tx2"/>
              </a:solidFill>
              <a:latin typeface="Lato Black" pitchFamily="34" charset="0"/>
              <a:ea typeface="Open Sans" pitchFamily="34" charset="0"/>
            </a:endParaRPr>
          </a:p>
        </p:txBody>
      </p:sp>
      <p:sp>
        <p:nvSpPr>
          <p:cNvPr id="159" name="TextBox 12">
            <a:extLst>
              <a:ext uri="{FF2B5EF4-FFF2-40B4-BE49-F238E27FC236}">
                <a16:creationId xmlns:a16="http://schemas.microsoft.com/office/drawing/2014/main" xmlns="" id="{B75E506F-E2B3-4E94-92BD-B221F4C94995}"/>
              </a:ext>
            </a:extLst>
          </p:cNvPr>
          <p:cNvSpPr txBox="1"/>
          <p:nvPr/>
        </p:nvSpPr>
        <p:spPr>
          <a:xfrm>
            <a:off x="5316281" y="4631346"/>
            <a:ext cx="1501312" cy="171709"/>
          </a:xfrm>
          <a:prstGeom prst="rect">
            <a:avLst/>
          </a:prstGeom>
          <a:noFill/>
        </p:spPr>
        <p:txBody>
          <a:bodyPr wrap="square" lIns="0" tIns="0" rIns="0" bIns="0" numCol="1" spcCol="640080" rtlCol="1">
            <a:noAutofit/>
          </a:bodyPr>
          <a:lstStyle/>
          <a:p>
            <a:pPr algn="ctr" rtl="0"/>
            <a:r>
              <a:rPr lang="es-MX" sz="1400">
                <a:solidFill>
                  <a:schemeClr val="tx2"/>
                </a:solidFill>
                <a:latin typeface="Lato Black" pitchFamily="34" charset="0"/>
                <a:ea typeface="Open Sans" pitchFamily="34" charset="0"/>
                <a:cs typeface="Open Sans" pitchFamily="34" charset="0"/>
              </a:rPr>
              <a:t>Dentales</a:t>
            </a:r>
            <a:endParaRPr lang="es-MX" sz="1400">
              <a:solidFill>
                <a:schemeClr val="tx2"/>
              </a:solidFill>
              <a:latin typeface="Lato Black" pitchFamily="34" charset="0"/>
              <a:ea typeface="Open Sans" pitchFamily="34" charset="0"/>
            </a:endParaRPr>
          </a:p>
        </p:txBody>
      </p:sp>
      <p:pic>
        <p:nvPicPr>
          <p:cNvPr id="1032" name="Picture 8" descr="Resultado de imagen para ok icon">
            <a:extLst>
              <a:ext uri="{FF2B5EF4-FFF2-40B4-BE49-F238E27FC236}">
                <a16:creationId xmlns:a16="http://schemas.microsoft.com/office/drawing/2014/main" xmlns="" id="{D31ADFEC-29BA-4C63-8524-B65D412B4C0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12035" y="4320436"/>
            <a:ext cx="593342" cy="593342"/>
          </a:xfrm>
          <a:prstGeom prst="rect">
            <a:avLst/>
          </a:prstGeom>
          <a:noFill/>
          <a:extLst>
            <a:ext uri="{909E8E84-426E-40DD-AFC4-6F175D3DCCD1}">
              <a14:hiddenFill xmlns:a14="http://schemas.microsoft.com/office/drawing/2010/main">
                <a:solidFill>
                  <a:srgbClr val="FFFFFF"/>
                </a:solidFill>
              </a14:hiddenFill>
            </a:ext>
          </a:extLst>
        </p:spPr>
      </p:pic>
      <p:pic>
        <p:nvPicPr>
          <p:cNvPr id="161" name="Picture 8" descr="Resultado de imagen para ok icon">
            <a:extLst>
              <a:ext uri="{FF2B5EF4-FFF2-40B4-BE49-F238E27FC236}">
                <a16:creationId xmlns:a16="http://schemas.microsoft.com/office/drawing/2014/main" xmlns="" id="{809AA48A-8BC0-44BC-9E9D-B7B8D89DA30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59142" y="4387628"/>
            <a:ext cx="593342" cy="593342"/>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xmlns="" id="{DEF7FC5C-97CC-4B8E-841C-30F803D685DF}"/>
              </a:ext>
            </a:extLst>
          </p:cNvPr>
          <p:cNvPicPr>
            <a:picLocks noChangeAspect="1"/>
          </p:cNvPicPr>
          <p:nvPr/>
        </p:nvPicPr>
        <p:blipFill>
          <a:blip r:embed="rId5"/>
          <a:stretch>
            <a:fillRect/>
          </a:stretch>
        </p:blipFill>
        <p:spPr>
          <a:xfrm rot="10800000">
            <a:off x="4549190" y="1462855"/>
            <a:ext cx="181467" cy="139229"/>
          </a:xfrm>
          <a:prstGeom prst="rect">
            <a:avLst/>
          </a:prstGeom>
        </p:spPr>
      </p:pic>
      <p:pic>
        <p:nvPicPr>
          <p:cNvPr id="45" name="Imagen 44">
            <a:extLst>
              <a:ext uri="{FF2B5EF4-FFF2-40B4-BE49-F238E27FC236}">
                <a16:creationId xmlns:a16="http://schemas.microsoft.com/office/drawing/2014/main" xmlns="" id="{53415068-061E-4F66-9860-D38552A6B3A2}"/>
              </a:ext>
            </a:extLst>
          </p:cNvPr>
          <p:cNvPicPr>
            <a:picLocks noChangeAspect="1"/>
          </p:cNvPicPr>
          <p:nvPr/>
        </p:nvPicPr>
        <p:blipFill>
          <a:blip r:embed="rId5"/>
          <a:stretch>
            <a:fillRect/>
          </a:stretch>
        </p:blipFill>
        <p:spPr>
          <a:xfrm rot="10800000">
            <a:off x="6277675" y="1614860"/>
            <a:ext cx="181467" cy="139229"/>
          </a:xfrm>
          <a:prstGeom prst="rect">
            <a:avLst/>
          </a:prstGeom>
        </p:spPr>
      </p:pic>
      <p:pic>
        <p:nvPicPr>
          <p:cNvPr id="46" name="Imagen 45">
            <a:extLst>
              <a:ext uri="{FF2B5EF4-FFF2-40B4-BE49-F238E27FC236}">
                <a16:creationId xmlns:a16="http://schemas.microsoft.com/office/drawing/2014/main" xmlns="" id="{2503C211-143D-47E0-9C44-FA111A4E57AE}"/>
              </a:ext>
            </a:extLst>
          </p:cNvPr>
          <p:cNvPicPr>
            <a:picLocks noChangeAspect="1"/>
          </p:cNvPicPr>
          <p:nvPr/>
        </p:nvPicPr>
        <p:blipFill>
          <a:blip r:embed="rId5"/>
          <a:stretch>
            <a:fillRect/>
          </a:stretch>
        </p:blipFill>
        <p:spPr>
          <a:xfrm rot="10800000">
            <a:off x="6277674" y="1772932"/>
            <a:ext cx="181467" cy="139229"/>
          </a:xfrm>
          <a:prstGeom prst="rect">
            <a:avLst/>
          </a:prstGeom>
        </p:spPr>
      </p:pic>
      <p:pic>
        <p:nvPicPr>
          <p:cNvPr id="47" name="Imagen 46">
            <a:extLst>
              <a:ext uri="{FF2B5EF4-FFF2-40B4-BE49-F238E27FC236}">
                <a16:creationId xmlns:a16="http://schemas.microsoft.com/office/drawing/2014/main" xmlns="" id="{A737A215-80ED-4F5D-8BBE-5A2AF5942E2E}"/>
              </a:ext>
            </a:extLst>
          </p:cNvPr>
          <p:cNvPicPr>
            <a:picLocks noChangeAspect="1"/>
          </p:cNvPicPr>
          <p:nvPr/>
        </p:nvPicPr>
        <p:blipFill>
          <a:blip r:embed="rId5"/>
          <a:stretch>
            <a:fillRect/>
          </a:stretch>
        </p:blipFill>
        <p:spPr>
          <a:xfrm rot="10800000">
            <a:off x="4901624" y="1922103"/>
            <a:ext cx="181467" cy="139229"/>
          </a:xfrm>
          <a:prstGeom prst="rect">
            <a:avLst/>
          </a:prstGeom>
        </p:spPr>
      </p:pic>
      <p:pic>
        <p:nvPicPr>
          <p:cNvPr id="48" name="Imagen 47">
            <a:extLst>
              <a:ext uri="{FF2B5EF4-FFF2-40B4-BE49-F238E27FC236}">
                <a16:creationId xmlns:a16="http://schemas.microsoft.com/office/drawing/2014/main" xmlns="" id="{8765B252-CEF8-4F29-8311-C37C2D4ABE00}"/>
              </a:ext>
            </a:extLst>
          </p:cNvPr>
          <p:cNvPicPr>
            <a:picLocks noChangeAspect="1"/>
          </p:cNvPicPr>
          <p:nvPr/>
        </p:nvPicPr>
        <p:blipFill>
          <a:blip r:embed="rId5">
            <a:duotone>
              <a:prstClr val="black"/>
              <a:schemeClr val="accent5">
                <a:tint val="45000"/>
                <a:satMod val="400000"/>
              </a:schemeClr>
            </a:duotone>
          </a:blip>
          <a:stretch>
            <a:fillRect/>
          </a:stretch>
        </p:blipFill>
        <p:spPr>
          <a:xfrm rot="10800000">
            <a:off x="5603040" y="2090703"/>
            <a:ext cx="181467" cy="139229"/>
          </a:xfrm>
          <a:prstGeom prst="rect">
            <a:avLst/>
          </a:prstGeom>
        </p:spPr>
      </p:pic>
    </p:spTree>
    <p:extLst>
      <p:ext uri="{BB962C8B-B14F-4D97-AF65-F5344CB8AC3E}">
        <p14:creationId xmlns:p14="http://schemas.microsoft.com/office/powerpoint/2010/main" val="10821868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right)">
                                      <p:cBhvr>
                                        <p:cTn id="15" dur="500"/>
                                        <p:tgtEl>
                                          <p:spTgt spid="45"/>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right)">
                                      <p:cBhvr>
                                        <p:cTn id="19" dur="500"/>
                                        <p:tgtEl>
                                          <p:spTgt spid="4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right)">
                                      <p:cBhvr>
                                        <p:cTn id="23" dur="500"/>
                                        <p:tgtEl>
                                          <p:spTgt spid="47"/>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right)">
                                      <p:cBhvr>
                                        <p:cTn id="27" dur="500"/>
                                        <p:tgtEl>
                                          <p:spTgt spid="48"/>
                                        </p:tgtEl>
                                      </p:cBhvr>
                                    </p:animEffect>
                                  </p:childTnLst>
                                </p:cTn>
                              </p:par>
                            </p:childTnLst>
                          </p:cTn>
                        </p:par>
                        <p:par>
                          <p:cTn id="28" fill="hold">
                            <p:stCondLst>
                              <p:cond delay="3000"/>
                            </p:stCondLst>
                            <p:childTnLst>
                              <p:par>
                                <p:cTn id="29" presetID="26" presetClass="emph" presetSubtype="0" repeatCount="indefinite" fill="hold" nodeType="afterEffect">
                                  <p:stCondLst>
                                    <p:cond delay="0"/>
                                  </p:stCondLst>
                                  <p:childTnLst>
                                    <p:animEffect transition="out" filter="fade">
                                      <p:cBhvr>
                                        <p:cTn id="30" dur="1000" tmFilter="0, 0; .2, .5; .8, .5; 1, 0"/>
                                        <p:tgtEl>
                                          <p:spTgt spid="48"/>
                                        </p:tgtEl>
                                      </p:cBhvr>
                                    </p:animEffect>
                                    <p:animScale>
                                      <p:cBhvr>
                                        <p:cTn id="31" dur="500" autoRev="1" fill="hold"/>
                                        <p:tgtEl>
                                          <p:spTgt spid="48"/>
                                        </p:tgtEl>
                                      </p:cBhvr>
                                      <p:by x="105000" y="105000"/>
                                    </p:animScale>
                                  </p:childTnLst>
                                </p:cTn>
                              </p:par>
                            </p:childTnLst>
                          </p:cTn>
                        </p:par>
                        <p:par>
                          <p:cTn id="32" fill="hold">
                            <p:stCondLst>
                              <p:cond delay="4000"/>
                            </p:stCondLst>
                            <p:childTnLst>
                              <p:par>
                                <p:cTn id="33" presetID="53" presetClass="entr" presetSubtype="16" fill="hold" grpId="0" nodeType="afterEffect">
                                  <p:stCondLst>
                                    <p:cond delay="0"/>
                                  </p:stCondLst>
                                  <p:childTnLst>
                                    <p:set>
                                      <p:cBhvr>
                                        <p:cTn id="34" dur="1" fill="hold">
                                          <p:stCondLst>
                                            <p:cond delay="0"/>
                                          </p:stCondLst>
                                        </p:cTn>
                                        <p:tgtEl>
                                          <p:spTgt spid="96"/>
                                        </p:tgtEl>
                                        <p:attrNameLst>
                                          <p:attrName>style.visibility</p:attrName>
                                        </p:attrNameLst>
                                      </p:cBhvr>
                                      <p:to>
                                        <p:strVal val="visible"/>
                                      </p:to>
                                    </p:set>
                                    <p:anim calcmode="lin" valueType="num">
                                      <p:cBhvr>
                                        <p:cTn id="35" dur="500" fill="hold"/>
                                        <p:tgtEl>
                                          <p:spTgt spid="96"/>
                                        </p:tgtEl>
                                        <p:attrNameLst>
                                          <p:attrName>ppt_w</p:attrName>
                                        </p:attrNameLst>
                                      </p:cBhvr>
                                      <p:tavLst>
                                        <p:tav tm="0">
                                          <p:val>
                                            <p:fltVal val="0"/>
                                          </p:val>
                                        </p:tav>
                                        <p:tav tm="100000">
                                          <p:val>
                                            <p:strVal val="#ppt_w"/>
                                          </p:val>
                                        </p:tav>
                                      </p:tavLst>
                                    </p:anim>
                                    <p:anim calcmode="lin" valueType="num">
                                      <p:cBhvr>
                                        <p:cTn id="36" dur="500" fill="hold"/>
                                        <p:tgtEl>
                                          <p:spTgt spid="96"/>
                                        </p:tgtEl>
                                        <p:attrNameLst>
                                          <p:attrName>ppt_h</p:attrName>
                                        </p:attrNameLst>
                                      </p:cBhvr>
                                      <p:tavLst>
                                        <p:tav tm="0">
                                          <p:val>
                                            <p:fltVal val="0"/>
                                          </p:val>
                                        </p:tav>
                                        <p:tav tm="100000">
                                          <p:val>
                                            <p:strVal val="#ppt_h"/>
                                          </p:val>
                                        </p:tav>
                                      </p:tavLst>
                                    </p:anim>
                                    <p:animEffect transition="in" filter="fade">
                                      <p:cBhvr>
                                        <p:cTn id="37" dur="500"/>
                                        <p:tgtEl>
                                          <p:spTgt spid="96"/>
                                        </p:tgtEl>
                                      </p:cBhvr>
                                    </p:animEffect>
                                  </p:childTnLst>
                                </p:cTn>
                              </p:par>
                            </p:childTnLst>
                          </p:cTn>
                        </p:par>
                        <p:par>
                          <p:cTn id="38" fill="hold">
                            <p:stCondLst>
                              <p:cond delay="4500"/>
                            </p:stCondLst>
                            <p:childTnLst>
                              <p:par>
                                <p:cTn id="39" presetID="53" presetClass="entr" presetSubtype="16" fill="hold" nodeType="afterEffect">
                                  <p:stCondLst>
                                    <p:cond delay="0"/>
                                  </p:stCondLst>
                                  <p:childTnLst>
                                    <p:set>
                                      <p:cBhvr>
                                        <p:cTn id="40" dur="1" fill="hold">
                                          <p:stCondLst>
                                            <p:cond delay="0"/>
                                          </p:stCondLst>
                                        </p:cTn>
                                        <p:tgtEl>
                                          <p:spTgt spid="80"/>
                                        </p:tgtEl>
                                        <p:attrNameLst>
                                          <p:attrName>style.visibility</p:attrName>
                                        </p:attrNameLst>
                                      </p:cBhvr>
                                      <p:to>
                                        <p:strVal val="visible"/>
                                      </p:to>
                                    </p:set>
                                    <p:anim calcmode="lin" valueType="num">
                                      <p:cBhvr>
                                        <p:cTn id="41" dur="500" fill="hold"/>
                                        <p:tgtEl>
                                          <p:spTgt spid="80"/>
                                        </p:tgtEl>
                                        <p:attrNameLst>
                                          <p:attrName>ppt_w</p:attrName>
                                        </p:attrNameLst>
                                      </p:cBhvr>
                                      <p:tavLst>
                                        <p:tav tm="0">
                                          <p:val>
                                            <p:fltVal val="0"/>
                                          </p:val>
                                        </p:tav>
                                        <p:tav tm="100000">
                                          <p:val>
                                            <p:strVal val="#ppt_w"/>
                                          </p:val>
                                        </p:tav>
                                      </p:tavLst>
                                    </p:anim>
                                    <p:anim calcmode="lin" valueType="num">
                                      <p:cBhvr>
                                        <p:cTn id="42" dur="500" fill="hold"/>
                                        <p:tgtEl>
                                          <p:spTgt spid="80"/>
                                        </p:tgtEl>
                                        <p:attrNameLst>
                                          <p:attrName>ppt_h</p:attrName>
                                        </p:attrNameLst>
                                      </p:cBhvr>
                                      <p:tavLst>
                                        <p:tav tm="0">
                                          <p:val>
                                            <p:fltVal val="0"/>
                                          </p:val>
                                        </p:tav>
                                        <p:tav tm="100000">
                                          <p:val>
                                            <p:strVal val="#ppt_h"/>
                                          </p:val>
                                        </p:tav>
                                      </p:tavLst>
                                    </p:anim>
                                    <p:animEffect transition="in" filter="fade">
                                      <p:cBhvr>
                                        <p:cTn id="43" dur="500"/>
                                        <p:tgtEl>
                                          <p:spTgt spid="80"/>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99"/>
                                        </p:tgtEl>
                                        <p:attrNameLst>
                                          <p:attrName>style.visibility</p:attrName>
                                        </p:attrNameLst>
                                      </p:cBhvr>
                                      <p:to>
                                        <p:strVal val="visible"/>
                                      </p:to>
                                    </p:set>
                                    <p:anim calcmode="lin" valueType="num">
                                      <p:cBhvr>
                                        <p:cTn id="47" dur="500" fill="hold"/>
                                        <p:tgtEl>
                                          <p:spTgt spid="99"/>
                                        </p:tgtEl>
                                        <p:attrNameLst>
                                          <p:attrName>ppt_w</p:attrName>
                                        </p:attrNameLst>
                                      </p:cBhvr>
                                      <p:tavLst>
                                        <p:tav tm="0">
                                          <p:val>
                                            <p:fltVal val="0"/>
                                          </p:val>
                                        </p:tav>
                                        <p:tav tm="100000">
                                          <p:val>
                                            <p:strVal val="#ppt_w"/>
                                          </p:val>
                                        </p:tav>
                                      </p:tavLst>
                                    </p:anim>
                                    <p:anim calcmode="lin" valueType="num">
                                      <p:cBhvr>
                                        <p:cTn id="48" dur="500" fill="hold"/>
                                        <p:tgtEl>
                                          <p:spTgt spid="99"/>
                                        </p:tgtEl>
                                        <p:attrNameLst>
                                          <p:attrName>ppt_h</p:attrName>
                                        </p:attrNameLst>
                                      </p:cBhvr>
                                      <p:tavLst>
                                        <p:tav tm="0">
                                          <p:val>
                                            <p:fltVal val="0"/>
                                          </p:val>
                                        </p:tav>
                                        <p:tav tm="100000">
                                          <p:val>
                                            <p:strVal val="#ppt_h"/>
                                          </p:val>
                                        </p:tav>
                                      </p:tavLst>
                                    </p:anim>
                                    <p:animEffect transition="in" filter="fade">
                                      <p:cBhvr>
                                        <p:cTn id="49" dur="500"/>
                                        <p:tgtEl>
                                          <p:spTgt spid="99"/>
                                        </p:tgtEl>
                                      </p:cBhvr>
                                    </p:animEffect>
                                  </p:childTnLst>
                                </p:cTn>
                              </p:par>
                            </p:childTnLst>
                          </p:cTn>
                        </p:par>
                        <p:par>
                          <p:cTn id="50" fill="hold">
                            <p:stCondLst>
                              <p:cond delay="5500"/>
                            </p:stCondLst>
                            <p:childTnLst>
                              <p:par>
                                <p:cTn id="51" presetID="53" presetClass="entr" presetSubtype="16" fill="hold" nodeType="afterEffect">
                                  <p:stCondLst>
                                    <p:cond delay="0"/>
                                  </p:stCondLst>
                                  <p:childTnLst>
                                    <p:set>
                                      <p:cBhvr>
                                        <p:cTn id="52" dur="1" fill="hold">
                                          <p:stCondLst>
                                            <p:cond delay="0"/>
                                          </p:stCondLst>
                                        </p:cTn>
                                        <p:tgtEl>
                                          <p:spTgt spid="83"/>
                                        </p:tgtEl>
                                        <p:attrNameLst>
                                          <p:attrName>style.visibility</p:attrName>
                                        </p:attrNameLst>
                                      </p:cBhvr>
                                      <p:to>
                                        <p:strVal val="visible"/>
                                      </p:to>
                                    </p:set>
                                    <p:anim calcmode="lin" valueType="num">
                                      <p:cBhvr>
                                        <p:cTn id="53" dur="500" fill="hold"/>
                                        <p:tgtEl>
                                          <p:spTgt spid="83"/>
                                        </p:tgtEl>
                                        <p:attrNameLst>
                                          <p:attrName>ppt_w</p:attrName>
                                        </p:attrNameLst>
                                      </p:cBhvr>
                                      <p:tavLst>
                                        <p:tav tm="0">
                                          <p:val>
                                            <p:fltVal val="0"/>
                                          </p:val>
                                        </p:tav>
                                        <p:tav tm="100000">
                                          <p:val>
                                            <p:strVal val="#ppt_w"/>
                                          </p:val>
                                        </p:tav>
                                      </p:tavLst>
                                    </p:anim>
                                    <p:anim calcmode="lin" valueType="num">
                                      <p:cBhvr>
                                        <p:cTn id="54" dur="500" fill="hold"/>
                                        <p:tgtEl>
                                          <p:spTgt spid="83"/>
                                        </p:tgtEl>
                                        <p:attrNameLst>
                                          <p:attrName>ppt_h</p:attrName>
                                        </p:attrNameLst>
                                      </p:cBhvr>
                                      <p:tavLst>
                                        <p:tav tm="0">
                                          <p:val>
                                            <p:fltVal val="0"/>
                                          </p:val>
                                        </p:tav>
                                        <p:tav tm="100000">
                                          <p:val>
                                            <p:strVal val="#ppt_h"/>
                                          </p:val>
                                        </p:tav>
                                      </p:tavLst>
                                    </p:anim>
                                    <p:animEffect transition="in" filter="fade">
                                      <p:cBhvr>
                                        <p:cTn id="55" dur="500"/>
                                        <p:tgtEl>
                                          <p:spTgt spid="83"/>
                                        </p:tgtEl>
                                      </p:cBhvr>
                                    </p:animEffect>
                                  </p:childTnLst>
                                </p:cTn>
                              </p:par>
                            </p:childTnLst>
                          </p:cTn>
                        </p:par>
                        <p:par>
                          <p:cTn id="56" fill="hold">
                            <p:stCondLst>
                              <p:cond delay="6000"/>
                            </p:stCondLst>
                            <p:childTnLst>
                              <p:par>
                                <p:cTn id="57" presetID="53" presetClass="entr" presetSubtype="16" fill="hold" grpId="0" nodeType="afterEffect">
                                  <p:stCondLst>
                                    <p:cond delay="0"/>
                                  </p:stCondLst>
                                  <p:childTnLst>
                                    <p:set>
                                      <p:cBhvr>
                                        <p:cTn id="58" dur="1" fill="hold">
                                          <p:stCondLst>
                                            <p:cond delay="0"/>
                                          </p:stCondLst>
                                        </p:cTn>
                                        <p:tgtEl>
                                          <p:spTgt spid="93"/>
                                        </p:tgtEl>
                                        <p:attrNameLst>
                                          <p:attrName>style.visibility</p:attrName>
                                        </p:attrNameLst>
                                      </p:cBhvr>
                                      <p:to>
                                        <p:strVal val="visible"/>
                                      </p:to>
                                    </p:set>
                                    <p:anim calcmode="lin" valueType="num">
                                      <p:cBhvr>
                                        <p:cTn id="59" dur="500" fill="hold"/>
                                        <p:tgtEl>
                                          <p:spTgt spid="93"/>
                                        </p:tgtEl>
                                        <p:attrNameLst>
                                          <p:attrName>ppt_w</p:attrName>
                                        </p:attrNameLst>
                                      </p:cBhvr>
                                      <p:tavLst>
                                        <p:tav tm="0">
                                          <p:val>
                                            <p:fltVal val="0"/>
                                          </p:val>
                                        </p:tav>
                                        <p:tav tm="100000">
                                          <p:val>
                                            <p:strVal val="#ppt_w"/>
                                          </p:val>
                                        </p:tav>
                                      </p:tavLst>
                                    </p:anim>
                                    <p:anim calcmode="lin" valueType="num">
                                      <p:cBhvr>
                                        <p:cTn id="60" dur="500" fill="hold"/>
                                        <p:tgtEl>
                                          <p:spTgt spid="93"/>
                                        </p:tgtEl>
                                        <p:attrNameLst>
                                          <p:attrName>ppt_h</p:attrName>
                                        </p:attrNameLst>
                                      </p:cBhvr>
                                      <p:tavLst>
                                        <p:tav tm="0">
                                          <p:val>
                                            <p:fltVal val="0"/>
                                          </p:val>
                                        </p:tav>
                                        <p:tav tm="100000">
                                          <p:val>
                                            <p:strVal val="#ppt_h"/>
                                          </p:val>
                                        </p:tav>
                                      </p:tavLst>
                                    </p:anim>
                                    <p:animEffect transition="in" filter="fade">
                                      <p:cBhvr>
                                        <p:cTn id="61" dur="500"/>
                                        <p:tgtEl>
                                          <p:spTgt spid="93"/>
                                        </p:tgtEl>
                                      </p:cBhvr>
                                    </p:animEffect>
                                  </p:childTnLst>
                                </p:cTn>
                              </p:par>
                            </p:childTnLst>
                          </p:cTn>
                        </p:par>
                        <p:par>
                          <p:cTn id="62" fill="hold">
                            <p:stCondLst>
                              <p:cond delay="6500"/>
                            </p:stCondLst>
                            <p:childTnLst>
                              <p:par>
                                <p:cTn id="63" presetID="53" presetClass="entr" presetSubtype="16" fill="hold" nodeType="afterEffect">
                                  <p:stCondLst>
                                    <p:cond delay="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animEffect transition="in" filter="fade">
                                      <p:cBhvr>
                                        <p:cTn id="67" dur="500"/>
                                        <p:tgtEl>
                                          <p:spTgt spid="86"/>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102"/>
                                        </p:tgtEl>
                                        <p:attrNameLst>
                                          <p:attrName>style.visibility</p:attrName>
                                        </p:attrNameLst>
                                      </p:cBhvr>
                                      <p:to>
                                        <p:strVal val="visible"/>
                                      </p:to>
                                    </p:set>
                                    <p:anim calcmode="lin" valueType="num">
                                      <p:cBhvr>
                                        <p:cTn id="71" dur="500" fill="hold"/>
                                        <p:tgtEl>
                                          <p:spTgt spid="102"/>
                                        </p:tgtEl>
                                        <p:attrNameLst>
                                          <p:attrName>ppt_w</p:attrName>
                                        </p:attrNameLst>
                                      </p:cBhvr>
                                      <p:tavLst>
                                        <p:tav tm="0">
                                          <p:val>
                                            <p:fltVal val="0"/>
                                          </p:val>
                                        </p:tav>
                                        <p:tav tm="100000">
                                          <p:val>
                                            <p:strVal val="#ppt_w"/>
                                          </p:val>
                                        </p:tav>
                                      </p:tavLst>
                                    </p:anim>
                                    <p:anim calcmode="lin" valueType="num">
                                      <p:cBhvr>
                                        <p:cTn id="72" dur="500" fill="hold"/>
                                        <p:tgtEl>
                                          <p:spTgt spid="102"/>
                                        </p:tgtEl>
                                        <p:attrNameLst>
                                          <p:attrName>ppt_h</p:attrName>
                                        </p:attrNameLst>
                                      </p:cBhvr>
                                      <p:tavLst>
                                        <p:tav tm="0">
                                          <p:val>
                                            <p:fltVal val="0"/>
                                          </p:val>
                                        </p:tav>
                                        <p:tav tm="100000">
                                          <p:val>
                                            <p:strVal val="#ppt_h"/>
                                          </p:val>
                                        </p:tav>
                                      </p:tavLst>
                                    </p:anim>
                                    <p:animEffect transition="in" filter="fade">
                                      <p:cBhvr>
                                        <p:cTn id="73" dur="500"/>
                                        <p:tgtEl>
                                          <p:spTgt spid="102"/>
                                        </p:tgtEl>
                                      </p:cBhvr>
                                    </p:animEffect>
                                  </p:childTnLst>
                                </p:cTn>
                              </p:par>
                            </p:childTnLst>
                          </p:cTn>
                        </p:par>
                        <p:par>
                          <p:cTn id="74" fill="hold">
                            <p:stCondLst>
                              <p:cond delay="7500"/>
                            </p:stCondLst>
                            <p:childTnLst>
                              <p:par>
                                <p:cTn id="75" presetID="53" presetClass="entr" presetSubtype="16" fill="hold" nodeType="afterEffect">
                                  <p:stCondLst>
                                    <p:cond delay="0"/>
                                  </p:stCondLst>
                                  <p:childTnLst>
                                    <p:set>
                                      <p:cBhvr>
                                        <p:cTn id="76" dur="1" fill="hold">
                                          <p:stCondLst>
                                            <p:cond delay="0"/>
                                          </p:stCondLst>
                                        </p:cTn>
                                        <p:tgtEl>
                                          <p:spTgt spid="89"/>
                                        </p:tgtEl>
                                        <p:attrNameLst>
                                          <p:attrName>style.visibility</p:attrName>
                                        </p:attrNameLst>
                                      </p:cBhvr>
                                      <p:to>
                                        <p:strVal val="visible"/>
                                      </p:to>
                                    </p:set>
                                    <p:anim calcmode="lin" valueType="num">
                                      <p:cBhvr>
                                        <p:cTn id="77" dur="500" fill="hold"/>
                                        <p:tgtEl>
                                          <p:spTgt spid="89"/>
                                        </p:tgtEl>
                                        <p:attrNameLst>
                                          <p:attrName>ppt_w</p:attrName>
                                        </p:attrNameLst>
                                      </p:cBhvr>
                                      <p:tavLst>
                                        <p:tav tm="0">
                                          <p:val>
                                            <p:fltVal val="0"/>
                                          </p:val>
                                        </p:tav>
                                        <p:tav tm="100000">
                                          <p:val>
                                            <p:strVal val="#ppt_w"/>
                                          </p:val>
                                        </p:tav>
                                      </p:tavLst>
                                    </p:anim>
                                    <p:anim calcmode="lin" valueType="num">
                                      <p:cBhvr>
                                        <p:cTn id="78" dur="500" fill="hold"/>
                                        <p:tgtEl>
                                          <p:spTgt spid="89"/>
                                        </p:tgtEl>
                                        <p:attrNameLst>
                                          <p:attrName>ppt_h</p:attrName>
                                        </p:attrNameLst>
                                      </p:cBhvr>
                                      <p:tavLst>
                                        <p:tav tm="0">
                                          <p:val>
                                            <p:fltVal val="0"/>
                                          </p:val>
                                        </p:tav>
                                        <p:tav tm="100000">
                                          <p:val>
                                            <p:strVal val="#ppt_h"/>
                                          </p:val>
                                        </p:tav>
                                      </p:tavLst>
                                    </p:anim>
                                    <p:animEffect transition="in" filter="fade">
                                      <p:cBhvr>
                                        <p:cTn id="79" dur="500"/>
                                        <p:tgtEl>
                                          <p:spTgt spid="89"/>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6"/>
                                        </p:tgtEl>
                                        <p:attrNameLst>
                                          <p:attrName>style.visibility</p:attrName>
                                        </p:attrNameLst>
                                      </p:cBhvr>
                                      <p:to>
                                        <p:strVal val="visible"/>
                                      </p:to>
                                    </p:set>
                                    <p:animEffect transition="in" filter="wipe(left)">
                                      <p:cBhvr>
                                        <p:cTn id="82" dur="500"/>
                                        <p:tgtEl>
                                          <p:spTgt spid="156"/>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57"/>
                                        </p:tgtEl>
                                        <p:attrNameLst>
                                          <p:attrName>style.visibility</p:attrName>
                                        </p:attrNameLst>
                                      </p:cBhvr>
                                      <p:to>
                                        <p:strVal val="visible"/>
                                      </p:to>
                                    </p:set>
                                    <p:animEffect transition="in" filter="wipe(left)">
                                      <p:cBhvr>
                                        <p:cTn id="85" dur="500"/>
                                        <p:tgtEl>
                                          <p:spTgt spid="15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nodeType="clickEffect">
                                  <p:stCondLst>
                                    <p:cond delay="0"/>
                                  </p:stCondLst>
                                  <p:childTnLst>
                                    <p:set>
                                      <p:cBhvr>
                                        <p:cTn id="89" dur="1" fill="hold">
                                          <p:stCondLst>
                                            <p:cond delay="0"/>
                                          </p:stCondLst>
                                        </p:cTn>
                                        <p:tgtEl>
                                          <p:spTgt spid="1032"/>
                                        </p:tgtEl>
                                        <p:attrNameLst>
                                          <p:attrName>style.visibility</p:attrName>
                                        </p:attrNameLst>
                                      </p:cBhvr>
                                      <p:to>
                                        <p:strVal val="visible"/>
                                      </p:to>
                                    </p:set>
                                    <p:animEffect transition="in" filter="wipe(down)">
                                      <p:cBhvr>
                                        <p:cTn id="90" dur="500"/>
                                        <p:tgtEl>
                                          <p:spTgt spid="1032"/>
                                        </p:tgtEl>
                                      </p:cBhvr>
                                    </p:animEffect>
                                  </p:childTnLst>
                                </p:cTn>
                              </p:par>
                              <p:par>
                                <p:cTn id="91" presetID="14" presetClass="entr" presetSubtype="10" fill="hold" nodeType="withEffect">
                                  <p:stCondLst>
                                    <p:cond delay="0"/>
                                  </p:stCondLst>
                                  <p:childTnLst>
                                    <p:set>
                                      <p:cBhvr>
                                        <p:cTn id="92" dur="1" fill="hold">
                                          <p:stCondLst>
                                            <p:cond delay="0"/>
                                          </p:stCondLst>
                                        </p:cTn>
                                        <p:tgtEl>
                                          <p:spTgt spid="107"/>
                                        </p:tgtEl>
                                        <p:attrNameLst>
                                          <p:attrName>style.visibility</p:attrName>
                                        </p:attrNameLst>
                                      </p:cBhvr>
                                      <p:to>
                                        <p:strVal val="visible"/>
                                      </p:to>
                                    </p:set>
                                    <p:animEffect transition="in" filter="randombar(horizontal)">
                                      <p:cBhvr>
                                        <p:cTn id="93" dur="500"/>
                                        <p:tgtEl>
                                          <p:spTgt spid="107"/>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153"/>
                                        </p:tgtEl>
                                        <p:attrNameLst>
                                          <p:attrName>style.visibility</p:attrName>
                                        </p:attrNameLst>
                                      </p:cBhvr>
                                      <p:to>
                                        <p:strVal val="visible"/>
                                      </p:to>
                                    </p:set>
                                    <p:anim calcmode="lin" valueType="num">
                                      <p:cBhvr>
                                        <p:cTn id="98" dur="500" fill="hold"/>
                                        <p:tgtEl>
                                          <p:spTgt spid="153"/>
                                        </p:tgtEl>
                                        <p:attrNameLst>
                                          <p:attrName>ppt_w</p:attrName>
                                        </p:attrNameLst>
                                      </p:cBhvr>
                                      <p:tavLst>
                                        <p:tav tm="0">
                                          <p:val>
                                            <p:fltVal val="0"/>
                                          </p:val>
                                        </p:tav>
                                        <p:tav tm="100000">
                                          <p:val>
                                            <p:strVal val="#ppt_w"/>
                                          </p:val>
                                        </p:tav>
                                      </p:tavLst>
                                    </p:anim>
                                    <p:anim calcmode="lin" valueType="num">
                                      <p:cBhvr>
                                        <p:cTn id="99" dur="500" fill="hold"/>
                                        <p:tgtEl>
                                          <p:spTgt spid="153"/>
                                        </p:tgtEl>
                                        <p:attrNameLst>
                                          <p:attrName>ppt_h</p:attrName>
                                        </p:attrNameLst>
                                      </p:cBhvr>
                                      <p:tavLst>
                                        <p:tav tm="0">
                                          <p:val>
                                            <p:fltVal val="0"/>
                                          </p:val>
                                        </p:tav>
                                        <p:tav tm="100000">
                                          <p:val>
                                            <p:strVal val="#ppt_h"/>
                                          </p:val>
                                        </p:tav>
                                      </p:tavLst>
                                    </p:anim>
                                    <p:animEffect transition="in" filter="fade">
                                      <p:cBhvr>
                                        <p:cTn id="100" dur="500"/>
                                        <p:tgtEl>
                                          <p:spTgt spid="153"/>
                                        </p:tgtEl>
                                      </p:cBhvr>
                                    </p:animEffect>
                                  </p:childTnLst>
                                </p:cTn>
                              </p:par>
                            </p:childTnLst>
                          </p:cTn>
                        </p:par>
                        <p:par>
                          <p:cTn id="101" fill="hold">
                            <p:stCondLst>
                              <p:cond delay="500"/>
                            </p:stCondLst>
                            <p:childTnLst>
                              <p:par>
                                <p:cTn id="102" presetID="53" presetClass="entr" presetSubtype="16" fill="hold" nodeType="afterEffect">
                                  <p:stCondLst>
                                    <p:cond delay="0"/>
                                  </p:stCondLst>
                                  <p:childTnLst>
                                    <p:set>
                                      <p:cBhvr>
                                        <p:cTn id="103" dur="1" fill="hold">
                                          <p:stCondLst>
                                            <p:cond delay="0"/>
                                          </p:stCondLst>
                                        </p:cTn>
                                        <p:tgtEl>
                                          <p:spTgt spid="140"/>
                                        </p:tgtEl>
                                        <p:attrNameLst>
                                          <p:attrName>style.visibility</p:attrName>
                                        </p:attrNameLst>
                                      </p:cBhvr>
                                      <p:to>
                                        <p:strVal val="visible"/>
                                      </p:to>
                                    </p:set>
                                    <p:anim calcmode="lin" valueType="num">
                                      <p:cBhvr>
                                        <p:cTn id="104" dur="500" fill="hold"/>
                                        <p:tgtEl>
                                          <p:spTgt spid="140"/>
                                        </p:tgtEl>
                                        <p:attrNameLst>
                                          <p:attrName>ppt_w</p:attrName>
                                        </p:attrNameLst>
                                      </p:cBhvr>
                                      <p:tavLst>
                                        <p:tav tm="0">
                                          <p:val>
                                            <p:fltVal val="0"/>
                                          </p:val>
                                        </p:tav>
                                        <p:tav tm="100000">
                                          <p:val>
                                            <p:strVal val="#ppt_w"/>
                                          </p:val>
                                        </p:tav>
                                      </p:tavLst>
                                    </p:anim>
                                    <p:anim calcmode="lin" valueType="num">
                                      <p:cBhvr>
                                        <p:cTn id="105" dur="500" fill="hold"/>
                                        <p:tgtEl>
                                          <p:spTgt spid="140"/>
                                        </p:tgtEl>
                                        <p:attrNameLst>
                                          <p:attrName>ppt_h</p:attrName>
                                        </p:attrNameLst>
                                      </p:cBhvr>
                                      <p:tavLst>
                                        <p:tav tm="0">
                                          <p:val>
                                            <p:fltVal val="0"/>
                                          </p:val>
                                        </p:tav>
                                        <p:tav tm="100000">
                                          <p:val>
                                            <p:strVal val="#ppt_h"/>
                                          </p:val>
                                        </p:tav>
                                      </p:tavLst>
                                    </p:anim>
                                    <p:animEffect transition="in" filter="fade">
                                      <p:cBhvr>
                                        <p:cTn id="106" dur="500"/>
                                        <p:tgtEl>
                                          <p:spTgt spid="140"/>
                                        </p:tgtEl>
                                      </p:cBhvr>
                                    </p:animEffect>
                                  </p:childTnLst>
                                </p:cTn>
                              </p:par>
                            </p:childTnLst>
                          </p:cTn>
                        </p:par>
                        <p:par>
                          <p:cTn id="107" fill="hold">
                            <p:stCondLst>
                              <p:cond delay="1000"/>
                            </p:stCondLst>
                            <p:childTnLst>
                              <p:par>
                                <p:cTn id="108" presetID="53" presetClass="entr" presetSubtype="16" fill="hold" grpId="0" nodeType="afterEffect">
                                  <p:stCondLst>
                                    <p:cond delay="0"/>
                                  </p:stCondLst>
                                  <p:childTnLst>
                                    <p:set>
                                      <p:cBhvr>
                                        <p:cTn id="109" dur="1" fill="hold">
                                          <p:stCondLst>
                                            <p:cond delay="0"/>
                                          </p:stCondLst>
                                        </p:cTn>
                                        <p:tgtEl>
                                          <p:spTgt spid="154"/>
                                        </p:tgtEl>
                                        <p:attrNameLst>
                                          <p:attrName>style.visibility</p:attrName>
                                        </p:attrNameLst>
                                      </p:cBhvr>
                                      <p:to>
                                        <p:strVal val="visible"/>
                                      </p:to>
                                    </p:set>
                                    <p:anim calcmode="lin" valueType="num">
                                      <p:cBhvr>
                                        <p:cTn id="110" dur="500" fill="hold"/>
                                        <p:tgtEl>
                                          <p:spTgt spid="154"/>
                                        </p:tgtEl>
                                        <p:attrNameLst>
                                          <p:attrName>ppt_w</p:attrName>
                                        </p:attrNameLst>
                                      </p:cBhvr>
                                      <p:tavLst>
                                        <p:tav tm="0">
                                          <p:val>
                                            <p:fltVal val="0"/>
                                          </p:val>
                                        </p:tav>
                                        <p:tav tm="100000">
                                          <p:val>
                                            <p:strVal val="#ppt_w"/>
                                          </p:val>
                                        </p:tav>
                                      </p:tavLst>
                                    </p:anim>
                                    <p:anim calcmode="lin" valueType="num">
                                      <p:cBhvr>
                                        <p:cTn id="111" dur="500" fill="hold"/>
                                        <p:tgtEl>
                                          <p:spTgt spid="154"/>
                                        </p:tgtEl>
                                        <p:attrNameLst>
                                          <p:attrName>ppt_h</p:attrName>
                                        </p:attrNameLst>
                                      </p:cBhvr>
                                      <p:tavLst>
                                        <p:tav tm="0">
                                          <p:val>
                                            <p:fltVal val="0"/>
                                          </p:val>
                                        </p:tav>
                                        <p:tav tm="100000">
                                          <p:val>
                                            <p:strVal val="#ppt_h"/>
                                          </p:val>
                                        </p:tav>
                                      </p:tavLst>
                                    </p:anim>
                                    <p:animEffect transition="in" filter="fade">
                                      <p:cBhvr>
                                        <p:cTn id="112" dur="500"/>
                                        <p:tgtEl>
                                          <p:spTgt spid="154"/>
                                        </p:tgtEl>
                                      </p:cBhvr>
                                    </p:animEffect>
                                  </p:childTnLst>
                                </p:cTn>
                              </p:par>
                            </p:childTnLst>
                          </p:cTn>
                        </p:par>
                        <p:par>
                          <p:cTn id="113" fill="hold">
                            <p:stCondLst>
                              <p:cond delay="1500"/>
                            </p:stCondLst>
                            <p:childTnLst>
                              <p:par>
                                <p:cTn id="114" presetID="53" presetClass="entr" presetSubtype="16" fill="hold" nodeType="afterEffect">
                                  <p:stCondLst>
                                    <p:cond delay="0"/>
                                  </p:stCondLst>
                                  <p:childTnLst>
                                    <p:set>
                                      <p:cBhvr>
                                        <p:cTn id="115" dur="1" fill="hold">
                                          <p:stCondLst>
                                            <p:cond delay="0"/>
                                          </p:stCondLst>
                                        </p:cTn>
                                        <p:tgtEl>
                                          <p:spTgt spid="143"/>
                                        </p:tgtEl>
                                        <p:attrNameLst>
                                          <p:attrName>style.visibility</p:attrName>
                                        </p:attrNameLst>
                                      </p:cBhvr>
                                      <p:to>
                                        <p:strVal val="visible"/>
                                      </p:to>
                                    </p:set>
                                    <p:anim calcmode="lin" valueType="num">
                                      <p:cBhvr>
                                        <p:cTn id="116" dur="500" fill="hold"/>
                                        <p:tgtEl>
                                          <p:spTgt spid="143"/>
                                        </p:tgtEl>
                                        <p:attrNameLst>
                                          <p:attrName>ppt_w</p:attrName>
                                        </p:attrNameLst>
                                      </p:cBhvr>
                                      <p:tavLst>
                                        <p:tav tm="0">
                                          <p:val>
                                            <p:fltVal val="0"/>
                                          </p:val>
                                        </p:tav>
                                        <p:tav tm="100000">
                                          <p:val>
                                            <p:strVal val="#ppt_w"/>
                                          </p:val>
                                        </p:tav>
                                      </p:tavLst>
                                    </p:anim>
                                    <p:anim calcmode="lin" valueType="num">
                                      <p:cBhvr>
                                        <p:cTn id="117" dur="500" fill="hold"/>
                                        <p:tgtEl>
                                          <p:spTgt spid="143"/>
                                        </p:tgtEl>
                                        <p:attrNameLst>
                                          <p:attrName>ppt_h</p:attrName>
                                        </p:attrNameLst>
                                      </p:cBhvr>
                                      <p:tavLst>
                                        <p:tav tm="0">
                                          <p:val>
                                            <p:fltVal val="0"/>
                                          </p:val>
                                        </p:tav>
                                        <p:tav tm="100000">
                                          <p:val>
                                            <p:strVal val="#ppt_h"/>
                                          </p:val>
                                        </p:tav>
                                      </p:tavLst>
                                    </p:anim>
                                    <p:animEffect transition="in" filter="fade">
                                      <p:cBhvr>
                                        <p:cTn id="118" dur="500"/>
                                        <p:tgtEl>
                                          <p:spTgt spid="143"/>
                                        </p:tgtEl>
                                      </p:cBhvr>
                                    </p:animEffect>
                                  </p:childTnLst>
                                </p:cTn>
                              </p:par>
                            </p:childTnLst>
                          </p:cTn>
                        </p:par>
                        <p:par>
                          <p:cTn id="119" fill="hold">
                            <p:stCondLst>
                              <p:cond delay="2000"/>
                            </p:stCondLst>
                            <p:childTnLst>
                              <p:par>
                                <p:cTn id="120" presetID="53" presetClass="entr" presetSubtype="16" fill="hold" grpId="0" nodeType="afterEffect">
                                  <p:stCondLst>
                                    <p:cond delay="0"/>
                                  </p:stCondLst>
                                  <p:childTnLst>
                                    <p:set>
                                      <p:cBhvr>
                                        <p:cTn id="121" dur="1" fill="hold">
                                          <p:stCondLst>
                                            <p:cond delay="0"/>
                                          </p:stCondLst>
                                        </p:cTn>
                                        <p:tgtEl>
                                          <p:spTgt spid="152"/>
                                        </p:tgtEl>
                                        <p:attrNameLst>
                                          <p:attrName>style.visibility</p:attrName>
                                        </p:attrNameLst>
                                      </p:cBhvr>
                                      <p:to>
                                        <p:strVal val="visible"/>
                                      </p:to>
                                    </p:set>
                                    <p:anim calcmode="lin" valueType="num">
                                      <p:cBhvr>
                                        <p:cTn id="122" dur="500" fill="hold"/>
                                        <p:tgtEl>
                                          <p:spTgt spid="152"/>
                                        </p:tgtEl>
                                        <p:attrNameLst>
                                          <p:attrName>ppt_w</p:attrName>
                                        </p:attrNameLst>
                                      </p:cBhvr>
                                      <p:tavLst>
                                        <p:tav tm="0">
                                          <p:val>
                                            <p:fltVal val="0"/>
                                          </p:val>
                                        </p:tav>
                                        <p:tav tm="100000">
                                          <p:val>
                                            <p:strVal val="#ppt_w"/>
                                          </p:val>
                                        </p:tav>
                                      </p:tavLst>
                                    </p:anim>
                                    <p:anim calcmode="lin" valueType="num">
                                      <p:cBhvr>
                                        <p:cTn id="123" dur="500" fill="hold"/>
                                        <p:tgtEl>
                                          <p:spTgt spid="152"/>
                                        </p:tgtEl>
                                        <p:attrNameLst>
                                          <p:attrName>ppt_h</p:attrName>
                                        </p:attrNameLst>
                                      </p:cBhvr>
                                      <p:tavLst>
                                        <p:tav tm="0">
                                          <p:val>
                                            <p:fltVal val="0"/>
                                          </p:val>
                                        </p:tav>
                                        <p:tav tm="100000">
                                          <p:val>
                                            <p:strVal val="#ppt_h"/>
                                          </p:val>
                                        </p:tav>
                                      </p:tavLst>
                                    </p:anim>
                                    <p:animEffect transition="in" filter="fade">
                                      <p:cBhvr>
                                        <p:cTn id="124" dur="500"/>
                                        <p:tgtEl>
                                          <p:spTgt spid="152"/>
                                        </p:tgtEl>
                                      </p:cBhvr>
                                    </p:animEffect>
                                  </p:childTnLst>
                                </p:cTn>
                              </p:par>
                            </p:childTnLst>
                          </p:cTn>
                        </p:par>
                        <p:par>
                          <p:cTn id="125" fill="hold">
                            <p:stCondLst>
                              <p:cond delay="2500"/>
                            </p:stCondLst>
                            <p:childTnLst>
                              <p:par>
                                <p:cTn id="126" presetID="53" presetClass="entr" presetSubtype="16" fill="hold" nodeType="afterEffect">
                                  <p:stCondLst>
                                    <p:cond delay="0"/>
                                  </p:stCondLst>
                                  <p:childTnLst>
                                    <p:set>
                                      <p:cBhvr>
                                        <p:cTn id="127" dur="1" fill="hold">
                                          <p:stCondLst>
                                            <p:cond delay="0"/>
                                          </p:stCondLst>
                                        </p:cTn>
                                        <p:tgtEl>
                                          <p:spTgt spid="146"/>
                                        </p:tgtEl>
                                        <p:attrNameLst>
                                          <p:attrName>style.visibility</p:attrName>
                                        </p:attrNameLst>
                                      </p:cBhvr>
                                      <p:to>
                                        <p:strVal val="visible"/>
                                      </p:to>
                                    </p:set>
                                    <p:anim calcmode="lin" valueType="num">
                                      <p:cBhvr>
                                        <p:cTn id="128" dur="500" fill="hold"/>
                                        <p:tgtEl>
                                          <p:spTgt spid="146"/>
                                        </p:tgtEl>
                                        <p:attrNameLst>
                                          <p:attrName>ppt_w</p:attrName>
                                        </p:attrNameLst>
                                      </p:cBhvr>
                                      <p:tavLst>
                                        <p:tav tm="0">
                                          <p:val>
                                            <p:fltVal val="0"/>
                                          </p:val>
                                        </p:tav>
                                        <p:tav tm="100000">
                                          <p:val>
                                            <p:strVal val="#ppt_w"/>
                                          </p:val>
                                        </p:tav>
                                      </p:tavLst>
                                    </p:anim>
                                    <p:anim calcmode="lin" valueType="num">
                                      <p:cBhvr>
                                        <p:cTn id="129" dur="500" fill="hold"/>
                                        <p:tgtEl>
                                          <p:spTgt spid="146"/>
                                        </p:tgtEl>
                                        <p:attrNameLst>
                                          <p:attrName>ppt_h</p:attrName>
                                        </p:attrNameLst>
                                      </p:cBhvr>
                                      <p:tavLst>
                                        <p:tav tm="0">
                                          <p:val>
                                            <p:fltVal val="0"/>
                                          </p:val>
                                        </p:tav>
                                        <p:tav tm="100000">
                                          <p:val>
                                            <p:strVal val="#ppt_h"/>
                                          </p:val>
                                        </p:tav>
                                      </p:tavLst>
                                    </p:anim>
                                    <p:animEffect transition="in" filter="fade">
                                      <p:cBhvr>
                                        <p:cTn id="130" dur="500"/>
                                        <p:tgtEl>
                                          <p:spTgt spid="146"/>
                                        </p:tgtEl>
                                      </p:cBhvr>
                                    </p:animEffect>
                                  </p:childTnLst>
                                </p:cTn>
                              </p:par>
                            </p:childTnLst>
                          </p:cTn>
                        </p:par>
                        <p:par>
                          <p:cTn id="131" fill="hold">
                            <p:stCondLst>
                              <p:cond delay="3000"/>
                            </p:stCondLst>
                            <p:childTnLst>
                              <p:par>
                                <p:cTn id="132" presetID="53" presetClass="entr" presetSubtype="16" fill="hold" grpId="0" nodeType="afterEffect">
                                  <p:stCondLst>
                                    <p:cond delay="0"/>
                                  </p:stCondLst>
                                  <p:childTnLst>
                                    <p:set>
                                      <p:cBhvr>
                                        <p:cTn id="133" dur="1" fill="hold">
                                          <p:stCondLst>
                                            <p:cond delay="0"/>
                                          </p:stCondLst>
                                        </p:cTn>
                                        <p:tgtEl>
                                          <p:spTgt spid="155"/>
                                        </p:tgtEl>
                                        <p:attrNameLst>
                                          <p:attrName>style.visibility</p:attrName>
                                        </p:attrNameLst>
                                      </p:cBhvr>
                                      <p:to>
                                        <p:strVal val="visible"/>
                                      </p:to>
                                    </p:set>
                                    <p:anim calcmode="lin" valueType="num">
                                      <p:cBhvr>
                                        <p:cTn id="134" dur="500" fill="hold"/>
                                        <p:tgtEl>
                                          <p:spTgt spid="155"/>
                                        </p:tgtEl>
                                        <p:attrNameLst>
                                          <p:attrName>ppt_w</p:attrName>
                                        </p:attrNameLst>
                                      </p:cBhvr>
                                      <p:tavLst>
                                        <p:tav tm="0">
                                          <p:val>
                                            <p:fltVal val="0"/>
                                          </p:val>
                                        </p:tav>
                                        <p:tav tm="100000">
                                          <p:val>
                                            <p:strVal val="#ppt_w"/>
                                          </p:val>
                                        </p:tav>
                                      </p:tavLst>
                                    </p:anim>
                                    <p:anim calcmode="lin" valueType="num">
                                      <p:cBhvr>
                                        <p:cTn id="135" dur="500" fill="hold"/>
                                        <p:tgtEl>
                                          <p:spTgt spid="155"/>
                                        </p:tgtEl>
                                        <p:attrNameLst>
                                          <p:attrName>ppt_h</p:attrName>
                                        </p:attrNameLst>
                                      </p:cBhvr>
                                      <p:tavLst>
                                        <p:tav tm="0">
                                          <p:val>
                                            <p:fltVal val="0"/>
                                          </p:val>
                                        </p:tav>
                                        <p:tav tm="100000">
                                          <p:val>
                                            <p:strVal val="#ppt_h"/>
                                          </p:val>
                                        </p:tav>
                                      </p:tavLst>
                                    </p:anim>
                                    <p:animEffect transition="in" filter="fade">
                                      <p:cBhvr>
                                        <p:cTn id="136" dur="500"/>
                                        <p:tgtEl>
                                          <p:spTgt spid="155"/>
                                        </p:tgtEl>
                                      </p:cBhvr>
                                    </p:animEffect>
                                  </p:childTnLst>
                                </p:cTn>
                              </p:par>
                            </p:childTnLst>
                          </p:cTn>
                        </p:par>
                        <p:par>
                          <p:cTn id="137" fill="hold">
                            <p:stCondLst>
                              <p:cond delay="3500"/>
                            </p:stCondLst>
                            <p:childTnLst>
                              <p:par>
                                <p:cTn id="138" presetID="53" presetClass="entr" presetSubtype="16" fill="hold" nodeType="afterEffect">
                                  <p:stCondLst>
                                    <p:cond delay="0"/>
                                  </p:stCondLst>
                                  <p:childTnLst>
                                    <p:set>
                                      <p:cBhvr>
                                        <p:cTn id="139" dur="1" fill="hold">
                                          <p:stCondLst>
                                            <p:cond delay="0"/>
                                          </p:stCondLst>
                                        </p:cTn>
                                        <p:tgtEl>
                                          <p:spTgt spid="149"/>
                                        </p:tgtEl>
                                        <p:attrNameLst>
                                          <p:attrName>style.visibility</p:attrName>
                                        </p:attrNameLst>
                                      </p:cBhvr>
                                      <p:to>
                                        <p:strVal val="visible"/>
                                      </p:to>
                                    </p:set>
                                    <p:anim calcmode="lin" valueType="num">
                                      <p:cBhvr>
                                        <p:cTn id="140" dur="500" fill="hold"/>
                                        <p:tgtEl>
                                          <p:spTgt spid="149"/>
                                        </p:tgtEl>
                                        <p:attrNameLst>
                                          <p:attrName>ppt_w</p:attrName>
                                        </p:attrNameLst>
                                      </p:cBhvr>
                                      <p:tavLst>
                                        <p:tav tm="0">
                                          <p:val>
                                            <p:fltVal val="0"/>
                                          </p:val>
                                        </p:tav>
                                        <p:tav tm="100000">
                                          <p:val>
                                            <p:strVal val="#ppt_w"/>
                                          </p:val>
                                        </p:tav>
                                      </p:tavLst>
                                    </p:anim>
                                    <p:anim calcmode="lin" valueType="num">
                                      <p:cBhvr>
                                        <p:cTn id="141" dur="500" fill="hold"/>
                                        <p:tgtEl>
                                          <p:spTgt spid="149"/>
                                        </p:tgtEl>
                                        <p:attrNameLst>
                                          <p:attrName>ppt_h</p:attrName>
                                        </p:attrNameLst>
                                      </p:cBhvr>
                                      <p:tavLst>
                                        <p:tav tm="0">
                                          <p:val>
                                            <p:fltVal val="0"/>
                                          </p:val>
                                        </p:tav>
                                        <p:tav tm="100000">
                                          <p:val>
                                            <p:strVal val="#ppt_h"/>
                                          </p:val>
                                        </p:tav>
                                      </p:tavLst>
                                    </p:anim>
                                    <p:animEffect transition="in" filter="fade">
                                      <p:cBhvr>
                                        <p:cTn id="142" dur="500"/>
                                        <p:tgtEl>
                                          <p:spTgt spid="149"/>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158"/>
                                        </p:tgtEl>
                                        <p:attrNameLst>
                                          <p:attrName>style.visibility</p:attrName>
                                        </p:attrNameLst>
                                      </p:cBhvr>
                                      <p:to>
                                        <p:strVal val="visible"/>
                                      </p:to>
                                    </p:set>
                                    <p:animEffect transition="in" filter="wipe(left)">
                                      <p:cBhvr>
                                        <p:cTn id="145" dur="500"/>
                                        <p:tgtEl>
                                          <p:spTgt spid="158"/>
                                        </p:tgtEl>
                                      </p:cBhvr>
                                    </p:animEffect>
                                  </p:childTnLst>
                                </p:cTn>
                              </p:par>
                              <p:par>
                                <p:cTn id="146" presetID="22" presetClass="entr" presetSubtype="8" fill="hold" grpId="0" nodeType="withEffect">
                                  <p:stCondLst>
                                    <p:cond delay="0"/>
                                  </p:stCondLst>
                                  <p:childTnLst>
                                    <p:set>
                                      <p:cBhvr>
                                        <p:cTn id="147" dur="1" fill="hold">
                                          <p:stCondLst>
                                            <p:cond delay="0"/>
                                          </p:stCondLst>
                                        </p:cTn>
                                        <p:tgtEl>
                                          <p:spTgt spid="159"/>
                                        </p:tgtEl>
                                        <p:attrNameLst>
                                          <p:attrName>style.visibility</p:attrName>
                                        </p:attrNameLst>
                                      </p:cBhvr>
                                      <p:to>
                                        <p:strVal val="visible"/>
                                      </p:to>
                                    </p:set>
                                    <p:animEffect transition="in" filter="wipe(left)">
                                      <p:cBhvr>
                                        <p:cTn id="148" dur="500"/>
                                        <p:tgtEl>
                                          <p:spTgt spid="159"/>
                                        </p:tgtEl>
                                      </p:cBhvr>
                                    </p:animEffect>
                                  </p:childTnLst>
                                </p:cTn>
                              </p:par>
                            </p:childTnLst>
                          </p:cTn>
                        </p:par>
                        <p:par>
                          <p:cTn id="149" fill="hold">
                            <p:stCondLst>
                              <p:cond delay="4000"/>
                            </p:stCondLst>
                            <p:childTnLst>
                              <p:par>
                                <p:cTn id="150" presetID="22" presetClass="entr" presetSubtype="4" fill="hold" nodeType="afterEffect">
                                  <p:stCondLst>
                                    <p:cond delay="0"/>
                                  </p:stCondLst>
                                  <p:childTnLst>
                                    <p:set>
                                      <p:cBhvr>
                                        <p:cTn id="151" dur="1" fill="hold">
                                          <p:stCondLst>
                                            <p:cond delay="0"/>
                                          </p:stCondLst>
                                        </p:cTn>
                                        <p:tgtEl>
                                          <p:spTgt spid="161"/>
                                        </p:tgtEl>
                                        <p:attrNameLst>
                                          <p:attrName>style.visibility</p:attrName>
                                        </p:attrNameLst>
                                      </p:cBhvr>
                                      <p:to>
                                        <p:strVal val="visible"/>
                                      </p:to>
                                    </p:set>
                                    <p:animEffect transition="in" filter="wipe(down)">
                                      <p:cBhvr>
                                        <p:cTn id="152"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6" grpId="0" animBg="1"/>
      <p:bldP spid="99" grpId="0" animBg="1"/>
      <p:bldP spid="102" grpId="0" animBg="1"/>
      <p:bldP spid="152" grpId="0" animBg="1"/>
      <p:bldP spid="153" grpId="0" animBg="1"/>
      <p:bldP spid="154" grpId="0" animBg="1"/>
      <p:bldP spid="155" grpId="0" animBg="1"/>
      <p:bldP spid="156" grpId="0"/>
      <p:bldP spid="157" grpId="0"/>
      <p:bldP spid="158" grpId="0"/>
      <p:bldP spid="15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dirty="0"/>
              <a:t>Repaso Claves para clasificar según el SAT</a:t>
            </a:r>
          </a:p>
        </p:txBody>
      </p:sp>
      <p:sp>
        <p:nvSpPr>
          <p:cNvPr id="3" name="Text Placeholder 2"/>
          <p:cNvSpPr>
            <a:spLocks noGrp="1"/>
          </p:cNvSpPr>
          <p:nvPr>
            <p:ph type="body" sz="quarter" idx="11"/>
          </p:nvPr>
        </p:nvSpPr>
        <p:spPr/>
        <p:txBody>
          <a:bodyPr/>
          <a:lstStyle/>
          <a:p>
            <a:r>
              <a:rPr lang="es-MX" sz="1050" dirty="0"/>
              <a:t>Clave de Unidad</a:t>
            </a:r>
          </a:p>
        </p:txBody>
      </p:sp>
      <p:pic>
        <p:nvPicPr>
          <p:cNvPr id="1032" name="Picture 8" descr="Resultado de imagen para ok icon">
            <a:extLst>
              <a:ext uri="{FF2B5EF4-FFF2-40B4-BE49-F238E27FC236}">
                <a16:creationId xmlns:a16="http://schemas.microsoft.com/office/drawing/2014/main" xmlns="" id="{D31ADFEC-29BA-4C63-8524-B65D412B4C0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3176" y="3120887"/>
            <a:ext cx="593342" cy="593342"/>
          </a:xfrm>
          <a:prstGeom prst="rect">
            <a:avLst/>
          </a:prstGeom>
          <a:noFill/>
          <a:extLst>
            <a:ext uri="{909E8E84-426E-40DD-AFC4-6F175D3DCCD1}">
              <a14:hiddenFill xmlns:a14="http://schemas.microsoft.com/office/drawing/2010/main">
                <a:solidFill>
                  <a:srgbClr val="FFFFFF"/>
                </a:solidFill>
              </a14:hiddenFill>
            </a:ext>
          </a:extLst>
        </p:spPr>
      </p:pic>
      <p:pic>
        <p:nvPicPr>
          <p:cNvPr id="161" name="Picture 8" descr="Resultado de imagen para ok icon">
            <a:extLst>
              <a:ext uri="{FF2B5EF4-FFF2-40B4-BE49-F238E27FC236}">
                <a16:creationId xmlns:a16="http://schemas.microsoft.com/office/drawing/2014/main" xmlns="" id="{809AA48A-8BC0-44BC-9E9D-B7B8D89DA30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0940" y="2471268"/>
            <a:ext cx="593342" cy="593342"/>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xmlns="" id="{1DDA6B5B-D741-415D-8E25-76BAB6D50256}"/>
              </a:ext>
            </a:extLst>
          </p:cNvPr>
          <p:cNvPicPr>
            <a:picLocks noChangeAspect="1"/>
          </p:cNvPicPr>
          <p:nvPr/>
        </p:nvPicPr>
        <p:blipFill>
          <a:blip r:embed="rId3"/>
          <a:stretch>
            <a:fillRect/>
          </a:stretch>
        </p:blipFill>
        <p:spPr>
          <a:xfrm>
            <a:off x="7123058" y="2411613"/>
            <a:ext cx="990730" cy="571186"/>
          </a:xfrm>
          <a:prstGeom prst="rect">
            <a:avLst/>
          </a:prstGeom>
        </p:spPr>
      </p:pic>
      <p:sp>
        <p:nvSpPr>
          <p:cNvPr id="6" name="Rectángulo 5">
            <a:extLst>
              <a:ext uri="{FF2B5EF4-FFF2-40B4-BE49-F238E27FC236}">
                <a16:creationId xmlns:a16="http://schemas.microsoft.com/office/drawing/2014/main" xmlns="" id="{CFBE2F1F-5F57-423D-9EA2-AEC72039759D}"/>
              </a:ext>
            </a:extLst>
          </p:cNvPr>
          <p:cNvSpPr/>
          <p:nvPr/>
        </p:nvSpPr>
        <p:spPr>
          <a:xfrm>
            <a:off x="2541242" y="2449554"/>
            <a:ext cx="4321055" cy="338554"/>
          </a:xfrm>
          <a:prstGeom prst="rect">
            <a:avLst/>
          </a:prstGeom>
        </p:spPr>
        <p:txBody>
          <a:bodyPr wrap="none">
            <a:spAutoFit/>
          </a:bodyPr>
          <a:lstStyle/>
          <a:p>
            <a:r>
              <a:rPr lang="es-MX" sz="1600" dirty="0">
                <a:solidFill>
                  <a:srgbClr val="237DB9"/>
                </a:solidFill>
              </a:rPr>
              <a:t>42241709 - Zapatos post operatorios o accesorios</a:t>
            </a:r>
          </a:p>
        </p:txBody>
      </p:sp>
      <p:pic>
        <p:nvPicPr>
          <p:cNvPr id="9" name="Imagen 8">
            <a:extLst>
              <a:ext uri="{FF2B5EF4-FFF2-40B4-BE49-F238E27FC236}">
                <a16:creationId xmlns:a16="http://schemas.microsoft.com/office/drawing/2014/main" xmlns="" id="{3796A52D-DE5C-42DA-927E-724FCE3FD6B3}"/>
              </a:ext>
            </a:extLst>
          </p:cNvPr>
          <p:cNvPicPr>
            <a:picLocks noChangeAspect="1"/>
          </p:cNvPicPr>
          <p:nvPr/>
        </p:nvPicPr>
        <p:blipFill>
          <a:blip r:embed="rId4"/>
          <a:stretch>
            <a:fillRect/>
          </a:stretch>
        </p:blipFill>
        <p:spPr>
          <a:xfrm>
            <a:off x="2267490" y="1190919"/>
            <a:ext cx="4601315" cy="992441"/>
          </a:xfrm>
          <a:prstGeom prst="rect">
            <a:avLst/>
          </a:prstGeom>
          <a:ln>
            <a:noFill/>
          </a:ln>
          <a:effectLst>
            <a:outerShdw blurRad="292100" dist="139700" dir="2700000" algn="tl" rotWithShape="0">
              <a:srgbClr val="333333">
                <a:alpha val="65000"/>
              </a:srgbClr>
            </a:outerShdw>
          </a:effectLst>
        </p:spPr>
      </p:pic>
      <p:sp>
        <p:nvSpPr>
          <p:cNvPr id="51" name="Rectángulo 50">
            <a:extLst>
              <a:ext uri="{FF2B5EF4-FFF2-40B4-BE49-F238E27FC236}">
                <a16:creationId xmlns:a16="http://schemas.microsoft.com/office/drawing/2014/main" xmlns="" id="{C6588741-03AA-4018-BB11-2548C0D4EE67}"/>
              </a:ext>
            </a:extLst>
          </p:cNvPr>
          <p:cNvSpPr/>
          <p:nvPr/>
        </p:nvSpPr>
        <p:spPr>
          <a:xfrm>
            <a:off x="5813397" y="2737101"/>
            <a:ext cx="748282" cy="307777"/>
          </a:xfrm>
          <a:prstGeom prst="rect">
            <a:avLst/>
          </a:prstGeom>
        </p:spPr>
        <p:txBody>
          <a:bodyPr wrap="none">
            <a:spAutoFit/>
          </a:bodyPr>
          <a:lstStyle/>
          <a:p>
            <a:r>
              <a:rPr lang="es-MX" sz="1400" dirty="0">
                <a:solidFill>
                  <a:schemeClr val="accent6">
                    <a:lumMod val="60000"/>
                    <a:lumOff val="40000"/>
                  </a:schemeClr>
                </a:solidFill>
              </a:rPr>
              <a:t>PR - Par</a:t>
            </a:r>
          </a:p>
        </p:txBody>
      </p:sp>
      <p:sp>
        <p:nvSpPr>
          <p:cNvPr id="52" name="Rectángulo 51">
            <a:extLst>
              <a:ext uri="{FF2B5EF4-FFF2-40B4-BE49-F238E27FC236}">
                <a16:creationId xmlns:a16="http://schemas.microsoft.com/office/drawing/2014/main" xmlns="" id="{AFFF453F-431A-4887-A2AA-B7E015C35BD7}"/>
              </a:ext>
            </a:extLst>
          </p:cNvPr>
          <p:cNvSpPr/>
          <p:nvPr/>
        </p:nvSpPr>
        <p:spPr>
          <a:xfrm>
            <a:off x="117593" y="2438946"/>
            <a:ext cx="2601225" cy="338554"/>
          </a:xfrm>
          <a:prstGeom prst="rect">
            <a:avLst/>
          </a:prstGeom>
        </p:spPr>
        <p:txBody>
          <a:bodyPr wrap="none">
            <a:spAutoFit/>
          </a:bodyPr>
          <a:lstStyle/>
          <a:p>
            <a:r>
              <a:rPr lang="es-MX" sz="1600" dirty="0">
                <a:solidFill>
                  <a:srgbClr val="237DB9"/>
                </a:solidFill>
              </a:rPr>
              <a:t>Clave de Producto o Servicio:</a:t>
            </a:r>
          </a:p>
        </p:txBody>
      </p:sp>
      <p:sp>
        <p:nvSpPr>
          <p:cNvPr id="53" name="Rectángulo 52">
            <a:extLst>
              <a:ext uri="{FF2B5EF4-FFF2-40B4-BE49-F238E27FC236}">
                <a16:creationId xmlns:a16="http://schemas.microsoft.com/office/drawing/2014/main" xmlns="" id="{DFFA05F3-4218-4808-9626-A0ECD33F13A6}"/>
              </a:ext>
            </a:extLst>
          </p:cNvPr>
          <p:cNvSpPr/>
          <p:nvPr/>
        </p:nvSpPr>
        <p:spPr>
          <a:xfrm>
            <a:off x="4625791" y="2713173"/>
            <a:ext cx="1327030" cy="338554"/>
          </a:xfrm>
          <a:prstGeom prst="rect">
            <a:avLst/>
          </a:prstGeom>
        </p:spPr>
        <p:txBody>
          <a:bodyPr wrap="none">
            <a:spAutoFit/>
          </a:bodyPr>
          <a:lstStyle/>
          <a:p>
            <a:r>
              <a:rPr lang="es-MX" sz="1600" dirty="0">
                <a:solidFill>
                  <a:schemeClr val="accent6">
                    <a:lumMod val="60000"/>
                    <a:lumOff val="40000"/>
                  </a:schemeClr>
                </a:solidFill>
              </a:rPr>
              <a:t>Clave Unidad:</a:t>
            </a:r>
          </a:p>
        </p:txBody>
      </p:sp>
      <p:pic>
        <p:nvPicPr>
          <p:cNvPr id="54" name="Imagen 53">
            <a:extLst>
              <a:ext uri="{FF2B5EF4-FFF2-40B4-BE49-F238E27FC236}">
                <a16:creationId xmlns:a16="http://schemas.microsoft.com/office/drawing/2014/main" xmlns="" id="{6EB590A5-E2BA-4ABC-8F7C-F8E8B83BF48A}"/>
              </a:ext>
            </a:extLst>
          </p:cNvPr>
          <p:cNvPicPr>
            <a:picLocks noChangeAspect="1"/>
          </p:cNvPicPr>
          <p:nvPr/>
        </p:nvPicPr>
        <p:blipFill>
          <a:blip r:embed="rId3"/>
          <a:stretch>
            <a:fillRect/>
          </a:stretch>
        </p:blipFill>
        <p:spPr>
          <a:xfrm>
            <a:off x="7556032" y="2548834"/>
            <a:ext cx="990730" cy="571186"/>
          </a:xfrm>
          <a:prstGeom prst="rect">
            <a:avLst/>
          </a:prstGeom>
        </p:spPr>
      </p:pic>
      <p:pic>
        <p:nvPicPr>
          <p:cNvPr id="58" name="Imagen 57">
            <a:extLst>
              <a:ext uri="{FF2B5EF4-FFF2-40B4-BE49-F238E27FC236}">
                <a16:creationId xmlns:a16="http://schemas.microsoft.com/office/drawing/2014/main" xmlns="" id="{4EA733A5-E4B6-434F-B43D-64449FA40F6E}"/>
              </a:ext>
            </a:extLst>
          </p:cNvPr>
          <p:cNvPicPr>
            <a:picLocks noChangeAspect="1"/>
          </p:cNvPicPr>
          <p:nvPr/>
        </p:nvPicPr>
        <p:blipFill>
          <a:blip r:embed="rId3"/>
          <a:stretch>
            <a:fillRect/>
          </a:stretch>
        </p:blipFill>
        <p:spPr>
          <a:xfrm>
            <a:off x="94170" y="3159253"/>
            <a:ext cx="990730" cy="571186"/>
          </a:xfrm>
          <a:prstGeom prst="rect">
            <a:avLst/>
          </a:prstGeom>
        </p:spPr>
      </p:pic>
      <p:sp>
        <p:nvSpPr>
          <p:cNvPr id="59" name="Rectángulo 58">
            <a:extLst>
              <a:ext uri="{FF2B5EF4-FFF2-40B4-BE49-F238E27FC236}">
                <a16:creationId xmlns:a16="http://schemas.microsoft.com/office/drawing/2014/main" xmlns="" id="{E843D69F-8170-431F-AF28-57B7726C7343}"/>
              </a:ext>
            </a:extLst>
          </p:cNvPr>
          <p:cNvSpPr/>
          <p:nvPr/>
        </p:nvSpPr>
        <p:spPr>
          <a:xfrm>
            <a:off x="4070021" y="3137069"/>
            <a:ext cx="5004402" cy="584775"/>
          </a:xfrm>
          <a:prstGeom prst="rect">
            <a:avLst/>
          </a:prstGeom>
        </p:spPr>
        <p:txBody>
          <a:bodyPr wrap="square">
            <a:spAutoFit/>
          </a:bodyPr>
          <a:lstStyle/>
          <a:p>
            <a:r>
              <a:rPr lang="es-MX" sz="1600" dirty="0">
                <a:solidFill>
                  <a:srgbClr val="237DB9"/>
                </a:solidFill>
              </a:rPr>
              <a:t>42241700 – Productos blandos ortopédicos para la extremidad inferior</a:t>
            </a:r>
          </a:p>
        </p:txBody>
      </p:sp>
      <p:sp>
        <p:nvSpPr>
          <p:cNvPr id="60" name="Rectángulo 59">
            <a:extLst>
              <a:ext uri="{FF2B5EF4-FFF2-40B4-BE49-F238E27FC236}">
                <a16:creationId xmlns:a16="http://schemas.microsoft.com/office/drawing/2014/main" xmlns="" id="{432C3006-10AD-4E87-A518-A610EA1360D2}"/>
              </a:ext>
            </a:extLst>
          </p:cNvPr>
          <p:cNvSpPr/>
          <p:nvPr/>
        </p:nvSpPr>
        <p:spPr>
          <a:xfrm>
            <a:off x="2703708" y="3444186"/>
            <a:ext cx="1107419" cy="338554"/>
          </a:xfrm>
          <a:prstGeom prst="rect">
            <a:avLst/>
          </a:prstGeom>
        </p:spPr>
        <p:txBody>
          <a:bodyPr wrap="none">
            <a:spAutoFit/>
          </a:bodyPr>
          <a:lstStyle/>
          <a:p>
            <a:r>
              <a:rPr lang="es-MX" sz="1600" dirty="0">
                <a:solidFill>
                  <a:schemeClr val="accent6">
                    <a:lumMod val="60000"/>
                    <a:lumOff val="40000"/>
                  </a:schemeClr>
                </a:solidFill>
              </a:rPr>
              <a:t>H87 - pieza</a:t>
            </a:r>
          </a:p>
        </p:txBody>
      </p:sp>
      <p:sp>
        <p:nvSpPr>
          <p:cNvPr id="61" name="Rectángulo 60">
            <a:extLst>
              <a:ext uri="{FF2B5EF4-FFF2-40B4-BE49-F238E27FC236}">
                <a16:creationId xmlns:a16="http://schemas.microsoft.com/office/drawing/2014/main" xmlns="" id="{569101F6-3236-42CE-800C-3D4F65C129ED}"/>
              </a:ext>
            </a:extLst>
          </p:cNvPr>
          <p:cNvSpPr/>
          <p:nvPr/>
        </p:nvSpPr>
        <p:spPr>
          <a:xfrm>
            <a:off x="1537043" y="3126461"/>
            <a:ext cx="2601225" cy="338554"/>
          </a:xfrm>
          <a:prstGeom prst="rect">
            <a:avLst/>
          </a:prstGeom>
        </p:spPr>
        <p:txBody>
          <a:bodyPr wrap="none">
            <a:spAutoFit/>
          </a:bodyPr>
          <a:lstStyle/>
          <a:p>
            <a:r>
              <a:rPr lang="es-MX" sz="1600" dirty="0">
                <a:solidFill>
                  <a:srgbClr val="237DB9"/>
                </a:solidFill>
              </a:rPr>
              <a:t>Clave de Producto o Servicio:</a:t>
            </a:r>
          </a:p>
        </p:txBody>
      </p:sp>
      <p:sp>
        <p:nvSpPr>
          <p:cNvPr id="62" name="Rectángulo 61">
            <a:extLst>
              <a:ext uri="{FF2B5EF4-FFF2-40B4-BE49-F238E27FC236}">
                <a16:creationId xmlns:a16="http://schemas.microsoft.com/office/drawing/2014/main" xmlns="" id="{62426A3F-B323-4EC9-A668-CAC4A01A09DF}"/>
              </a:ext>
            </a:extLst>
          </p:cNvPr>
          <p:cNvSpPr/>
          <p:nvPr/>
        </p:nvSpPr>
        <p:spPr>
          <a:xfrm>
            <a:off x="1545918" y="3444186"/>
            <a:ext cx="1327030" cy="338554"/>
          </a:xfrm>
          <a:prstGeom prst="rect">
            <a:avLst/>
          </a:prstGeom>
        </p:spPr>
        <p:txBody>
          <a:bodyPr wrap="none">
            <a:spAutoFit/>
          </a:bodyPr>
          <a:lstStyle/>
          <a:p>
            <a:r>
              <a:rPr lang="es-MX" sz="1600" dirty="0">
                <a:solidFill>
                  <a:schemeClr val="accent6">
                    <a:lumMod val="60000"/>
                    <a:lumOff val="40000"/>
                  </a:schemeClr>
                </a:solidFill>
              </a:rPr>
              <a:t>Clave Unidad:</a:t>
            </a:r>
          </a:p>
        </p:txBody>
      </p:sp>
      <p:graphicFrame>
        <p:nvGraphicFramePr>
          <p:cNvPr id="12" name="Diagrama 11">
            <a:extLst>
              <a:ext uri="{FF2B5EF4-FFF2-40B4-BE49-F238E27FC236}">
                <a16:creationId xmlns:a16="http://schemas.microsoft.com/office/drawing/2014/main" xmlns="" id="{A1DB3970-1550-4DE0-983F-4C2989C07D4D}"/>
              </a:ext>
            </a:extLst>
          </p:cNvPr>
          <p:cNvGraphicFramePr/>
          <p:nvPr>
            <p:extLst>
              <p:ext uri="{D42A27DB-BD31-4B8C-83A1-F6EECF244321}">
                <p14:modId xmlns:p14="http://schemas.microsoft.com/office/powerpoint/2010/main" val="3040089621"/>
              </p:ext>
            </p:extLst>
          </p:nvPr>
        </p:nvGraphicFramePr>
        <p:xfrm>
          <a:off x="2267490" y="3726316"/>
          <a:ext cx="4048682" cy="13873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836913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1+#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left)">
                                      <p:cBhvr>
                                        <p:cTn id="17" dur="500"/>
                                        <p:tgtEl>
                                          <p:spTgt spid="5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wipe(left)">
                                      <p:cBhvr>
                                        <p:cTn id="25" dur="500"/>
                                        <p:tgtEl>
                                          <p:spTgt spid="5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left)">
                                      <p:cBhvr>
                                        <p:cTn id="29" dur="500"/>
                                        <p:tgtEl>
                                          <p:spTgt spid="5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61"/>
                                        </p:tgtEl>
                                        <p:attrNameLst>
                                          <p:attrName>style.visibility</p:attrName>
                                        </p:attrNameLst>
                                      </p:cBhvr>
                                      <p:to>
                                        <p:strVal val="visible"/>
                                      </p:to>
                                    </p:set>
                                    <p:animEffect transition="in" filter="wipe(down)">
                                      <p:cBhvr>
                                        <p:cTn id="34" dur="500"/>
                                        <p:tgtEl>
                                          <p:spTgt spid="16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500" fill="hold"/>
                                        <p:tgtEl>
                                          <p:spTgt spid="58"/>
                                        </p:tgtEl>
                                        <p:attrNameLst>
                                          <p:attrName>ppt_x</p:attrName>
                                        </p:attrNameLst>
                                      </p:cBhvr>
                                      <p:tavLst>
                                        <p:tav tm="0">
                                          <p:val>
                                            <p:strVal val="0-#ppt_w/2"/>
                                          </p:val>
                                        </p:tav>
                                        <p:tav tm="100000">
                                          <p:val>
                                            <p:strVal val="#ppt_x"/>
                                          </p:val>
                                        </p:tav>
                                      </p:tavLst>
                                    </p:anim>
                                    <p:anim calcmode="lin" valueType="num">
                                      <p:cBhvr additive="base">
                                        <p:cTn id="40" dur="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22" presetClass="entr" presetSubtype="2" fill="hold" grpId="0"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right)">
                                      <p:cBhvr>
                                        <p:cTn id="44" dur="500"/>
                                        <p:tgtEl>
                                          <p:spTgt spid="61"/>
                                        </p:tgtEl>
                                      </p:cBhvr>
                                    </p:animEffect>
                                  </p:childTnLst>
                                </p:cTn>
                              </p:par>
                            </p:childTnLst>
                          </p:cTn>
                        </p:par>
                        <p:par>
                          <p:cTn id="45" fill="hold">
                            <p:stCondLst>
                              <p:cond delay="1000"/>
                            </p:stCondLst>
                            <p:childTnLst>
                              <p:par>
                                <p:cTn id="46" presetID="22" presetClass="entr" presetSubtype="2"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right)">
                                      <p:cBhvr>
                                        <p:cTn id="48" dur="500"/>
                                        <p:tgtEl>
                                          <p:spTgt spid="59"/>
                                        </p:tgtEl>
                                      </p:cBhvr>
                                    </p:animEffect>
                                  </p:childTnLst>
                                </p:cTn>
                              </p:par>
                            </p:childTnLst>
                          </p:cTn>
                        </p:par>
                        <p:par>
                          <p:cTn id="49" fill="hold">
                            <p:stCondLst>
                              <p:cond delay="1500"/>
                            </p:stCondLst>
                            <p:childTnLst>
                              <p:par>
                                <p:cTn id="50" presetID="22" presetClass="entr" presetSubtype="2"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wipe(right)">
                                      <p:cBhvr>
                                        <p:cTn id="52" dur="500"/>
                                        <p:tgtEl>
                                          <p:spTgt spid="60"/>
                                        </p:tgtEl>
                                      </p:cBhvr>
                                    </p:animEffect>
                                  </p:childTnLst>
                                </p:cTn>
                              </p:par>
                            </p:childTnLst>
                          </p:cTn>
                        </p:par>
                        <p:par>
                          <p:cTn id="53" fill="hold">
                            <p:stCondLst>
                              <p:cond delay="2000"/>
                            </p:stCondLst>
                            <p:childTnLst>
                              <p:par>
                                <p:cTn id="54" presetID="22" presetClass="entr" presetSubtype="2"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right)">
                                      <p:cBhvr>
                                        <p:cTn id="56" dur="500"/>
                                        <p:tgtEl>
                                          <p:spTgt spid="62"/>
                                        </p:tgtEl>
                                      </p:cBhvr>
                                    </p:animEffect>
                                  </p:childTnLst>
                                </p:cTn>
                              </p:par>
                            </p:childTnLst>
                          </p:cTn>
                        </p:par>
                        <p:par>
                          <p:cTn id="57" fill="hold">
                            <p:stCondLst>
                              <p:cond delay="2500"/>
                            </p:stCondLst>
                            <p:childTnLst>
                              <p:par>
                                <p:cTn id="58" presetID="22" presetClass="entr" presetSubtype="4" fill="hold" nodeType="afterEffect">
                                  <p:stCondLst>
                                    <p:cond delay="0"/>
                                  </p:stCondLst>
                                  <p:childTnLst>
                                    <p:set>
                                      <p:cBhvr>
                                        <p:cTn id="59" dur="1" fill="hold">
                                          <p:stCondLst>
                                            <p:cond delay="0"/>
                                          </p:stCondLst>
                                        </p:cTn>
                                        <p:tgtEl>
                                          <p:spTgt spid="1032"/>
                                        </p:tgtEl>
                                        <p:attrNameLst>
                                          <p:attrName>style.visibility</p:attrName>
                                        </p:attrNameLst>
                                      </p:cBhvr>
                                      <p:to>
                                        <p:strVal val="visible"/>
                                      </p:to>
                                    </p:set>
                                    <p:animEffect transition="in" filter="wipe(down)">
                                      <p:cBhvr>
                                        <p:cTn id="60" dur="500"/>
                                        <p:tgtEl>
                                          <p:spTgt spid="1032"/>
                                        </p:tgtEl>
                                      </p:cBhvr>
                                    </p:animEffect>
                                  </p:childTnLst>
                                </p:cTn>
                              </p:par>
                            </p:childTnLst>
                          </p:cTn>
                        </p:par>
                        <p:par>
                          <p:cTn id="61" fill="hold">
                            <p:stCondLst>
                              <p:cond delay="3000"/>
                            </p:stCondLst>
                            <p:childTnLst>
                              <p:par>
                                <p:cTn id="62" presetID="14" presetClass="entr" presetSubtype="1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randombar(horizontal)">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1" grpId="0"/>
      <p:bldP spid="52" grpId="0"/>
      <p:bldP spid="53" grpId="0"/>
      <p:bldP spid="59" grpId="0"/>
      <p:bldP spid="60" grpId="0"/>
      <p:bldP spid="61" grpId="0"/>
      <p:bldP spid="62" grpId="0"/>
      <p:bldGraphic spid="12" grpId="0">
        <p:bldAsOne/>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dirty="0"/>
              <a:t>Clave Productos y Servicios en la práctica</a:t>
            </a:r>
          </a:p>
        </p:txBody>
      </p:sp>
      <p:sp>
        <p:nvSpPr>
          <p:cNvPr id="3" name="Text Placeholder 2"/>
          <p:cNvSpPr>
            <a:spLocks noGrp="1"/>
          </p:cNvSpPr>
          <p:nvPr>
            <p:ph type="body" sz="quarter" idx="11"/>
          </p:nvPr>
        </p:nvSpPr>
        <p:spPr/>
        <p:txBody>
          <a:bodyPr/>
          <a:lstStyle/>
          <a:p>
            <a:r>
              <a:rPr lang="es-MX" sz="1100" dirty="0"/>
              <a:t>Cómo buscar tus claves</a:t>
            </a:r>
          </a:p>
        </p:txBody>
      </p:sp>
      <p:grpSp>
        <p:nvGrpSpPr>
          <p:cNvPr id="56" name="Group 3">
            <a:extLst>
              <a:ext uri="{FF2B5EF4-FFF2-40B4-BE49-F238E27FC236}">
                <a16:creationId xmlns:a16="http://schemas.microsoft.com/office/drawing/2014/main" xmlns="" id="{17859BCA-441B-4311-BB0D-C86D0B72AF0A}"/>
              </a:ext>
            </a:extLst>
          </p:cNvPr>
          <p:cNvGrpSpPr/>
          <p:nvPr/>
        </p:nvGrpSpPr>
        <p:grpSpPr>
          <a:xfrm>
            <a:off x="280606" y="1098542"/>
            <a:ext cx="3470633" cy="4044958"/>
            <a:chOff x="566738" y="1847850"/>
            <a:chExt cx="2244822" cy="543175"/>
          </a:xfrm>
        </p:grpSpPr>
        <p:sp>
          <p:nvSpPr>
            <p:cNvPr id="57" name="TextBox 4">
              <a:extLst>
                <a:ext uri="{FF2B5EF4-FFF2-40B4-BE49-F238E27FC236}">
                  <a16:creationId xmlns:a16="http://schemas.microsoft.com/office/drawing/2014/main" xmlns="" id="{653A88D6-B93F-42B8-8C1B-367608CBD184}"/>
                </a:ext>
              </a:extLst>
            </p:cNvPr>
            <p:cNvSpPr txBox="1"/>
            <p:nvPr/>
          </p:nvSpPr>
          <p:spPr>
            <a:xfrm>
              <a:off x="566738" y="1979623"/>
              <a:ext cx="2220912" cy="411402"/>
            </a:xfrm>
            <a:prstGeom prst="rect">
              <a:avLst/>
            </a:prstGeom>
            <a:noFill/>
          </p:spPr>
          <p:txBody>
            <a:bodyPr wrap="square" lIns="0" tIns="0" rIns="0" bIns="0" rtlCol="1">
              <a:spAutoFit/>
            </a:bodyPr>
            <a:lstStyle/>
            <a:p>
              <a:pPr algn="just" rtl="0">
                <a:lnSpc>
                  <a:spcPts val="1300"/>
                </a:lnSpc>
                <a:spcAft>
                  <a:spcPts val="600"/>
                </a:spcAft>
              </a:pPr>
              <a:r>
                <a:rPr lang="es-MX" sz="1400" dirty="0">
                  <a:solidFill>
                    <a:schemeClr val="tx1">
                      <a:lumMod val="50000"/>
                      <a:lumOff val="50000"/>
                    </a:schemeClr>
                  </a:solidFill>
                  <a:latin typeface="Lato" pitchFamily="34" charset="0"/>
                  <a:ea typeface="Open Sans" pitchFamily="34" charset="0"/>
                  <a:cs typeface="Open Sans" pitchFamily="34" charset="0"/>
                </a:rPr>
                <a:t>El SAT nos dice:</a:t>
              </a:r>
            </a:p>
            <a:p>
              <a:pPr algn="just">
                <a:lnSpc>
                  <a:spcPts val="1300"/>
                </a:lnSpc>
                <a:spcAft>
                  <a:spcPts val="600"/>
                </a:spcAft>
              </a:pPr>
              <a:r>
                <a:rPr lang="es-MX" sz="1400" dirty="0">
                  <a:solidFill>
                    <a:schemeClr val="tx1">
                      <a:lumMod val="50000"/>
                      <a:lumOff val="50000"/>
                    </a:schemeClr>
                  </a:solidFill>
                  <a:latin typeface="Lato" pitchFamily="34" charset="0"/>
                </a:rPr>
                <a:t>Si no encuentras exactamente una clave específica para identificar tu producto o sus características, localiza alguno que tenga relación o se asemeje a tu producto o servicio, de este modo evitarás una sanción por clasificar erróneamente.</a:t>
              </a:r>
            </a:p>
            <a:p>
              <a:pPr algn="ctr">
                <a:lnSpc>
                  <a:spcPts val="1300"/>
                </a:lnSpc>
                <a:spcAft>
                  <a:spcPts val="600"/>
                </a:spcAft>
              </a:pPr>
              <a:r>
                <a:rPr lang="es-MX" sz="1400" b="1" dirty="0">
                  <a:solidFill>
                    <a:srgbClr val="C00000"/>
                  </a:solidFill>
                  <a:latin typeface="Lato" pitchFamily="34" charset="0"/>
                </a:rPr>
                <a:t>Te invitamos a NO USAR la clave:</a:t>
              </a:r>
            </a:p>
            <a:p>
              <a:pPr algn="ctr">
                <a:lnSpc>
                  <a:spcPts val="1300"/>
                </a:lnSpc>
                <a:spcAft>
                  <a:spcPts val="600"/>
                </a:spcAft>
              </a:pPr>
              <a:r>
                <a:rPr lang="es-MX" sz="1400" b="1" dirty="0">
                  <a:solidFill>
                    <a:srgbClr val="C00000"/>
                  </a:solidFill>
                  <a:latin typeface="Lato" pitchFamily="34" charset="0"/>
                </a:rPr>
                <a:t>01010101 – NO existe en el catálogo</a:t>
              </a:r>
            </a:p>
            <a:p>
              <a:pPr algn="just">
                <a:lnSpc>
                  <a:spcPts val="1300"/>
                </a:lnSpc>
                <a:spcAft>
                  <a:spcPts val="600"/>
                </a:spcAft>
              </a:pPr>
              <a:r>
                <a:rPr lang="es-MX" sz="1400" dirty="0">
                  <a:solidFill>
                    <a:schemeClr val="tx1">
                      <a:lumMod val="50000"/>
                      <a:lumOff val="50000"/>
                    </a:schemeClr>
                  </a:solidFill>
                  <a:latin typeface="Lato" pitchFamily="34" charset="0"/>
                </a:rPr>
                <a:t>Si clasificas un producto intencional o evidentemente incongruente será motivo de sanción por parte de la autoridad fiscal y este no sería deducible para tu cliente, generándote mala reputación como proveedor.</a:t>
              </a:r>
            </a:p>
          </p:txBody>
        </p:sp>
        <p:sp>
          <p:nvSpPr>
            <p:cNvPr id="58" name="TextBox 5">
              <a:extLst>
                <a:ext uri="{FF2B5EF4-FFF2-40B4-BE49-F238E27FC236}">
                  <a16:creationId xmlns:a16="http://schemas.microsoft.com/office/drawing/2014/main" xmlns="" id="{D3A112EE-A7E4-43D7-9593-EE6DBB7AF038}"/>
                </a:ext>
              </a:extLst>
            </p:cNvPr>
            <p:cNvSpPr txBox="1"/>
            <p:nvPr/>
          </p:nvSpPr>
          <p:spPr>
            <a:xfrm>
              <a:off x="598488" y="1847850"/>
              <a:ext cx="2213072" cy="82576"/>
            </a:xfrm>
            <a:prstGeom prst="rect">
              <a:avLst/>
            </a:prstGeom>
            <a:noFill/>
          </p:spPr>
          <p:txBody>
            <a:bodyPr wrap="square" lIns="0" tIns="0" rIns="0" bIns="0" rtlCol="1" anchor="t" anchorCtr="0">
              <a:noAutofit/>
            </a:bodyPr>
            <a:lstStyle/>
            <a:p>
              <a:pPr algn="just"/>
              <a:r>
                <a:rPr lang="es-MX" sz="1600" dirty="0">
                  <a:solidFill>
                    <a:schemeClr val="tx2"/>
                  </a:solidFill>
                  <a:latin typeface="Lato Black" pitchFamily="34" charset="0"/>
                </a:rPr>
                <a:t>¿Y si no encuentro mi producto en el catálogo del SAT?</a:t>
              </a:r>
            </a:p>
          </p:txBody>
        </p:sp>
      </p:grpSp>
      <p:grpSp>
        <p:nvGrpSpPr>
          <p:cNvPr id="59" name="Group 6">
            <a:extLst>
              <a:ext uri="{FF2B5EF4-FFF2-40B4-BE49-F238E27FC236}">
                <a16:creationId xmlns:a16="http://schemas.microsoft.com/office/drawing/2014/main" xmlns="" id="{50E92815-D332-4238-9830-657D75326DBF}"/>
              </a:ext>
            </a:extLst>
          </p:cNvPr>
          <p:cNvGrpSpPr/>
          <p:nvPr/>
        </p:nvGrpSpPr>
        <p:grpSpPr>
          <a:xfrm>
            <a:off x="3803650" y="2125663"/>
            <a:ext cx="5101935" cy="2740819"/>
            <a:chOff x="3429000" y="1858963"/>
            <a:chExt cx="5101935" cy="2740819"/>
          </a:xfrm>
        </p:grpSpPr>
        <p:sp>
          <p:nvSpPr>
            <p:cNvPr id="60" name="Rectangle 23">
              <a:extLst>
                <a:ext uri="{FF2B5EF4-FFF2-40B4-BE49-F238E27FC236}">
                  <a16:creationId xmlns:a16="http://schemas.microsoft.com/office/drawing/2014/main" xmlns="" id="{5813DB2F-5939-4FB3-86FD-9F6ECDBAD33C}"/>
                </a:ext>
              </a:extLst>
            </p:cNvPr>
            <p:cNvSpPr>
              <a:spLocks noChangeArrowheads="1"/>
            </p:cNvSpPr>
            <p:nvPr/>
          </p:nvSpPr>
          <p:spPr bwMode="auto">
            <a:xfrm>
              <a:off x="4648201" y="1897864"/>
              <a:ext cx="3692234" cy="39140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61" name="Rectangle 23">
              <a:extLst>
                <a:ext uri="{FF2B5EF4-FFF2-40B4-BE49-F238E27FC236}">
                  <a16:creationId xmlns:a16="http://schemas.microsoft.com/office/drawing/2014/main" xmlns="" id="{9BECD987-942C-495A-8507-ABEBB03060C8}"/>
                </a:ext>
              </a:extLst>
            </p:cNvPr>
            <p:cNvSpPr>
              <a:spLocks noChangeArrowheads="1"/>
            </p:cNvSpPr>
            <p:nvPr/>
          </p:nvSpPr>
          <p:spPr bwMode="auto">
            <a:xfrm>
              <a:off x="4648201" y="2287528"/>
              <a:ext cx="3501734" cy="39140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62" name="Rectangle 9">
              <a:extLst>
                <a:ext uri="{FF2B5EF4-FFF2-40B4-BE49-F238E27FC236}">
                  <a16:creationId xmlns:a16="http://schemas.microsoft.com/office/drawing/2014/main" xmlns="" id="{3913DE01-0E8D-40E3-9FC1-04CE864B4817}"/>
                </a:ext>
              </a:extLst>
            </p:cNvPr>
            <p:cNvSpPr>
              <a:spLocks noChangeArrowheads="1"/>
            </p:cNvSpPr>
            <p:nvPr/>
          </p:nvSpPr>
          <p:spPr bwMode="auto">
            <a:xfrm>
              <a:off x="4648200" y="2678388"/>
              <a:ext cx="3196935" cy="391409"/>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63" name="Rectangle 23">
              <a:extLst>
                <a:ext uri="{FF2B5EF4-FFF2-40B4-BE49-F238E27FC236}">
                  <a16:creationId xmlns:a16="http://schemas.microsoft.com/office/drawing/2014/main" xmlns="" id="{8E22A37A-A415-4C63-BE12-C908DECEE638}"/>
                </a:ext>
              </a:extLst>
            </p:cNvPr>
            <p:cNvSpPr>
              <a:spLocks noChangeArrowheads="1"/>
            </p:cNvSpPr>
            <p:nvPr/>
          </p:nvSpPr>
          <p:spPr bwMode="auto">
            <a:xfrm>
              <a:off x="4686300" y="3067505"/>
              <a:ext cx="2815935" cy="391409"/>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MX"/>
            </a:p>
          </p:txBody>
        </p:sp>
        <p:sp>
          <p:nvSpPr>
            <p:cNvPr id="64" name="Oval 11">
              <a:extLst>
                <a:ext uri="{FF2B5EF4-FFF2-40B4-BE49-F238E27FC236}">
                  <a16:creationId xmlns:a16="http://schemas.microsoft.com/office/drawing/2014/main" xmlns="" id="{98473235-A725-4840-A0A8-73E815DD6991}"/>
                </a:ext>
              </a:extLst>
            </p:cNvPr>
            <p:cNvSpPr/>
            <p:nvPr/>
          </p:nvSpPr>
          <p:spPr>
            <a:xfrm>
              <a:off x="8140253" y="1896116"/>
              <a:ext cx="390682" cy="390682"/>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65" name="Oval 12">
              <a:extLst>
                <a:ext uri="{FF2B5EF4-FFF2-40B4-BE49-F238E27FC236}">
                  <a16:creationId xmlns:a16="http://schemas.microsoft.com/office/drawing/2014/main" xmlns="" id="{49D8565A-36C0-4A34-BA7F-94B6CEC44124}"/>
                </a:ext>
              </a:extLst>
            </p:cNvPr>
            <p:cNvSpPr/>
            <p:nvPr/>
          </p:nvSpPr>
          <p:spPr>
            <a:xfrm>
              <a:off x="7925633" y="2288542"/>
              <a:ext cx="390682" cy="390682"/>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66" name="Oval 13">
              <a:extLst>
                <a:ext uri="{FF2B5EF4-FFF2-40B4-BE49-F238E27FC236}">
                  <a16:creationId xmlns:a16="http://schemas.microsoft.com/office/drawing/2014/main" xmlns="" id="{35D17CF1-2126-490A-A406-1040522B6F32}"/>
                </a:ext>
              </a:extLst>
            </p:cNvPr>
            <p:cNvSpPr/>
            <p:nvPr/>
          </p:nvSpPr>
          <p:spPr>
            <a:xfrm>
              <a:off x="7618668" y="2678642"/>
              <a:ext cx="390682" cy="390682"/>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67" name="Oval 14">
              <a:extLst>
                <a:ext uri="{FF2B5EF4-FFF2-40B4-BE49-F238E27FC236}">
                  <a16:creationId xmlns:a16="http://schemas.microsoft.com/office/drawing/2014/main" xmlns="" id="{E878D961-CAD7-4B2A-A558-DAAEAE46F9CE}"/>
                </a:ext>
              </a:extLst>
            </p:cNvPr>
            <p:cNvSpPr/>
            <p:nvPr/>
          </p:nvSpPr>
          <p:spPr>
            <a:xfrm>
              <a:off x="7283798" y="3067580"/>
              <a:ext cx="390682" cy="390682"/>
            </a:xfrm>
            <a:prstGeom prst="ellipse">
              <a:avLst/>
            </a:prstGeom>
            <a:solidFill>
              <a:schemeClr val="accent5"/>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grpSp>
          <p:nvGrpSpPr>
            <p:cNvPr id="68" name="Group 15">
              <a:extLst>
                <a:ext uri="{FF2B5EF4-FFF2-40B4-BE49-F238E27FC236}">
                  <a16:creationId xmlns:a16="http://schemas.microsoft.com/office/drawing/2014/main" xmlns="" id="{098944D5-3649-413B-A82C-0EACEE38843D}"/>
                </a:ext>
              </a:extLst>
            </p:cNvPr>
            <p:cNvGrpSpPr/>
            <p:nvPr/>
          </p:nvGrpSpPr>
          <p:grpSpPr>
            <a:xfrm>
              <a:off x="3429000" y="1858963"/>
              <a:ext cx="2739233" cy="2740819"/>
              <a:chOff x="3429000" y="1858963"/>
              <a:chExt cx="2739233" cy="2740819"/>
            </a:xfrm>
          </p:grpSpPr>
          <p:sp>
            <p:nvSpPr>
              <p:cNvPr id="79" name="Freeform 5">
                <a:extLst>
                  <a:ext uri="{FF2B5EF4-FFF2-40B4-BE49-F238E27FC236}">
                    <a16:creationId xmlns:a16="http://schemas.microsoft.com/office/drawing/2014/main" xmlns="" id="{D7225C7E-F77E-47DA-8817-5A8A0BE2C938}"/>
                  </a:ext>
                </a:extLst>
              </p:cNvPr>
              <p:cNvSpPr>
                <a:spLocks/>
              </p:cNvSpPr>
              <p:nvPr/>
            </p:nvSpPr>
            <p:spPr bwMode="auto">
              <a:xfrm>
                <a:off x="5363370" y="3794920"/>
                <a:ext cx="804863" cy="804862"/>
              </a:xfrm>
              <a:custGeom>
                <a:avLst/>
                <a:gdLst/>
                <a:ahLst/>
                <a:cxnLst>
                  <a:cxn ang="0">
                    <a:pos x="1046" y="168"/>
                  </a:cxn>
                  <a:cxn ang="0">
                    <a:pos x="1122" y="107"/>
                  </a:cxn>
                  <a:cxn ang="0">
                    <a:pos x="1207" y="61"/>
                  </a:cxn>
                  <a:cxn ang="0">
                    <a:pos x="1295" y="27"/>
                  </a:cxn>
                  <a:cxn ang="0">
                    <a:pos x="1388" y="7"/>
                  </a:cxn>
                  <a:cxn ang="0">
                    <a:pos x="1481" y="0"/>
                  </a:cxn>
                  <a:cxn ang="0">
                    <a:pos x="1575" y="7"/>
                  </a:cxn>
                  <a:cxn ang="0">
                    <a:pos x="1667" y="27"/>
                  </a:cxn>
                  <a:cxn ang="0">
                    <a:pos x="1756" y="61"/>
                  </a:cxn>
                  <a:cxn ang="0">
                    <a:pos x="1840" y="107"/>
                  </a:cxn>
                  <a:cxn ang="0">
                    <a:pos x="1918" y="168"/>
                  </a:cxn>
                  <a:cxn ang="0">
                    <a:pos x="4899" y="3149"/>
                  </a:cxn>
                  <a:cxn ang="0">
                    <a:pos x="4960" y="3227"/>
                  </a:cxn>
                  <a:cxn ang="0">
                    <a:pos x="5006" y="3312"/>
                  </a:cxn>
                  <a:cxn ang="0">
                    <a:pos x="5040" y="3400"/>
                  </a:cxn>
                  <a:cxn ang="0">
                    <a:pos x="5059" y="3493"/>
                  </a:cxn>
                  <a:cxn ang="0">
                    <a:pos x="5066" y="3587"/>
                  </a:cxn>
                  <a:cxn ang="0">
                    <a:pos x="5059" y="3681"/>
                  </a:cxn>
                  <a:cxn ang="0">
                    <a:pos x="5040" y="3773"/>
                  </a:cxn>
                  <a:cxn ang="0">
                    <a:pos x="5006" y="3861"/>
                  </a:cxn>
                  <a:cxn ang="0">
                    <a:pos x="4960" y="3946"/>
                  </a:cxn>
                  <a:cxn ang="0">
                    <a:pos x="4899" y="4024"/>
                  </a:cxn>
                  <a:cxn ang="0">
                    <a:pos x="4021" y="4902"/>
                  </a:cxn>
                  <a:cxn ang="0">
                    <a:pos x="3943" y="4963"/>
                  </a:cxn>
                  <a:cxn ang="0">
                    <a:pos x="3859" y="5009"/>
                  </a:cxn>
                  <a:cxn ang="0">
                    <a:pos x="3770" y="5043"/>
                  </a:cxn>
                  <a:cxn ang="0">
                    <a:pos x="3678" y="5062"/>
                  </a:cxn>
                  <a:cxn ang="0">
                    <a:pos x="3584" y="5070"/>
                  </a:cxn>
                  <a:cxn ang="0">
                    <a:pos x="3490" y="5062"/>
                  </a:cxn>
                  <a:cxn ang="0">
                    <a:pos x="3398" y="5043"/>
                  </a:cxn>
                  <a:cxn ang="0">
                    <a:pos x="3310" y="5009"/>
                  </a:cxn>
                  <a:cxn ang="0">
                    <a:pos x="3225" y="4963"/>
                  </a:cxn>
                  <a:cxn ang="0">
                    <a:pos x="3148" y="4902"/>
                  </a:cxn>
                  <a:cxn ang="0">
                    <a:pos x="168" y="1919"/>
                  </a:cxn>
                  <a:cxn ang="0">
                    <a:pos x="107" y="1841"/>
                  </a:cxn>
                  <a:cxn ang="0">
                    <a:pos x="61" y="1757"/>
                  </a:cxn>
                  <a:cxn ang="0">
                    <a:pos x="27" y="1668"/>
                  </a:cxn>
                  <a:cxn ang="0">
                    <a:pos x="7" y="1576"/>
                  </a:cxn>
                  <a:cxn ang="0">
                    <a:pos x="0" y="1482"/>
                  </a:cxn>
                  <a:cxn ang="0">
                    <a:pos x="7" y="1389"/>
                  </a:cxn>
                  <a:cxn ang="0">
                    <a:pos x="27" y="1297"/>
                  </a:cxn>
                  <a:cxn ang="0">
                    <a:pos x="61" y="1207"/>
                  </a:cxn>
                  <a:cxn ang="0">
                    <a:pos x="107" y="1123"/>
                  </a:cxn>
                  <a:cxn ang="0">
                    <a:pos x="168" y="1046"/>
                  </a:cxn>
                </a:cxnLst>
                <a:rect l="0" t="0" r="r" b="b"/>
                <a:pathLst>
                  <a:path w="5066" h="5070">
                    <a:moveTo>
                      <a:pt x="190" y="1021"/>
                    </a:moveTo>
                    <a:lnTo>
                      <a:pt x="1021" y="190"/>
                    </a:lnTo>
                    <a:lnTo>
                      <a:pt x="1046" y="168"/>
                    </a:lnTo>
                    <a:lnTo>
                      <a:pt x="1070" y="146"/>
                    </a:lnTo>
                    <a:lnTo>
                      <a:pt x="1096" y="126"/>
                    </a:lnTo>
                    <a:lnTo>
                      <a:pt x="1122" y="107"/>
                    </a:lnTo>
                    <a:lnTo>
                      <a:pt x="1150" y="90"/>
                    </a:lnTo>
                    <a:lnTo>
                      <a:pt x="1179" y="75"/>
                    </a:lnTo>
                    <a:lnTo>
                      <a:pt x="1207" y="61"/>
                    </a:lnTo>
                    <a:lnTo>
                      <a:pt x="1236" y="48"/>
                    </a:lnTo>
                    <a:lnTo>
                      <a:pt x="1266" y="37"/>
                    </a:lnTo>
                    <a:lnTo>
                      <a:pt x="1295" y="27"/>
                    </a:lnTo>
                    <a:lnTo>
                      <a:pt x="1327" y="18"/>
                    </a:lnTo>
                    <a:lnTo>
                      <a:pt x="1357" y="12"/>
                    </a:lnTo>
                    <a:lnTo>
                      <a:pt x="1388" y="7"/>
                    </a:lnTo>
                    <a:lnTo>
                      <a:pt x="1419" y="3"/>
                    </a:lnTo>
                    <a:lnTo>
                      <a:pt x="1450" y="1"/>
                    </a:lnTo>
                    <a:lnTo>
                      <a:pt x="1481" y="0"/>
                    </a:lnTo>
                    <a:lnTo>
                      <a:pt x="1513" y="1"/>
                    </a:lnTo>
                    <a:lnTo>
                      <a:pt x="1544" y="3"/>
                    </a:lnTo>
                    <a:lnTo>
                      <a:pt x="1575" y="7"/>
                    </a:lnTo>
                    <a:lnTo>
                      <a:pt x="1607" y="12"/>
                    </a:lnTo>
                    <a:lnTo>
                      <a:pt x="1637" y="18"/>
                    </a:lnTo>
                    <a:lnTo>
                      <a:pt x="1667" y="27"/>
                    </a:lnTo>
                    <a:lnTo>
                      <a:pt x="1698" y="37"/>
                    </a:lnTo>
                    <a:lnTo>
                      <a:pt x="1727" y="48"/>
                    </a:lnTo>
                    <a:lnTo>
                      <a:pt x="1756" y="61"/>
                    </a:lnTo>
                    <a:lnTo>
                      <a:pt x="1785" y="75"/>
                    </a:lnTo>
                    <a:lnTo>
                      <a:pt x="1813" y="90"/>
                    </a:lnTo>
                    <a:lnTo>
                      <a:pt x="1840" y="107"/>
                    </a:lnTo>
                    <a:lnTo>
                      <a:pt x="1867" y="126"/>
                    </a:lnTo>
                    <a:lnTo>
                      <a:pt x="1893" y="146"/>
                    </a:lnTo>
                    <a:lnTo>
                      <a:pt x="1918" y="168"/>
                    </a:lnTo>
                    <a:lnTo>
                      <a:pt x="1943" y="190"/>
                    </a:lnTo>
                    <a:lnTo>
                      <a:pt x="4876" y="3126"/>
                    </a:lnTo>
                    <a:lnTo>
                      <a:pt x="4899" y="3149"/>
                    </a:lnTo>
                    <a:lnTo>
                      <a:pt x="4921" y="3175"/>
                    </a:lnTo>
                    <a:lnTo>
                      <a:pt x="4940" y="3201"/>
                    </a:lnTo>
                    <a:lnTo>
                      <a:pt x="4960" y="3227"/>
                    </a:lnTo>
                    <a:lnTo>
                      <a:pt x="4976" y="3255"/>
                    </a:lnTo>
                    <a:lnTo>
                      <a:pt x="4992" y="3284"/>
                    </a:lnTo>
                    <a:lnTo>
                      <a:pt x="5006" y="3312"/>
                    </a:lnTo>
                    <a:lnTo>
                      <a:pt x="5019" y="3341"/>
                    </a:lnTo>
                    <a:lnTo>
                      <a:pt x="5030" y="3371"/>
                    </a:lnTo>
                    <a:lnTo>
                      <a:pt x="5040" y="3400"/>
                    </a:lnTo>
                    <a:lnTo>
                      <a:pt x="5047" y="3431"/>
                    </a:lnTo>
                    <a:lnTo>
                      <a:pt x="5054" y="3462"/>
                    </a:lnTo>
                    <a:lnTo>
                      <a:pt x="5059" y="3493"/>
                    </a:lnTo>
                    <a:lnTo>
                      <a:pt x="5064" y="3524"/>
                    </a:lnTo>
                    <a:lnTo>
                      <a:pt x="5066" y="3555"/>
                    </a:lnTo>
                    <a:lnTo>
                      <a:pt x="5066" y="3587"/>
                    </a:lnTo>
                    <a:lnTo>
                      <a:pt x="5066" y="3618"/>
                    </a:lnTo>
                    <a:lnTo>
                      <a:pt x="5064" y="3649"/>
                    </a:lnTo>
                    <a:lnTo>
                      <a:pt x="5059" y="3681"/>
                    </a:lnTo>
                    <a:lnTo>
                      <a:pt x="5054" y="3711"/>
                    </a:lnTo>
                    <a:lnTo>
                      <a:pt x="5047" y="3742"/>
                    </a:lnTo>
                    <a:lnTo>
                      <a:pt x="5040" y="3773"/>
                    </a:lnTo>
                    <a:lnTo>
                      <a:pt x="5030" y="3803"/>
                    </a:lnTo>
                    <a:lnTo>
                      <a:pt x="5019" y="3832"/>
                    </a:lnTo>
                    <a:lnTo>
                      <a:pt x="5006" y="3861"/>
                    </a:lnTo>
                    <a:lnTo>
                      <a:pt x="4992" y="3891"/>
                    </a:lnTo>
                    <a:lnTo>
                      <a:pt x="4976" y="3919"/>
                    </a:lnTo>
                    <a:lnTo>
                      <a:pt x="4960" y="3946"/>
                    </a:lnTo>
                    <a:lnTo>
                      <a:pt x="4940" y="3973"/>
                    </a:lnTo>
                    <a:lnTo>
                      <a:pt x="4921" y="3999"/>
                    </a:lnTo>
                    <a:lnTo>
                      <a:pt x="4899" y="4024"/>
                    </a:lnTo>
                    <a:lnTo>
                      <a:pt x="4876" y="4047"/>
                    </a:lnTo>
                    <a:lnTo>
                      <a:pt x="4045" y="4879"/>
                    </a:lnTo>
                    <a:lnTo>
                      <a:pt x="4021" y="4902"/>
                    </a:lnTo>
                    <a:lnTo>
                      <a:pt x="3996" y="4924"/>
                    </a:lnTo>
                    <a:lnTo>
                      <a:pt x="3970" y="4943"/>
                    </a:lnTo>
                    <a:lnTo>
                      <a:pt x="3943" y="4963"/>
                    </a:lnTo>
                    <a:lnTo>
                      <a:pt x="3916" y="4979"/>
                    </a:lnTo>
                    <a:lnTo>
                      <a:pt x="3888" y="4995"/>
                    </a:lnTo>
                    <a:lnTo>
                      <a:pt x="3859" y="5009"/>
                    </a:lnTo>
                    <a:lnTo>
                      <a:pt x="3830" y="5022"/>
                    </a:lnTo>
                    <a:lnTo>
                      <a:pt x="3801" y="5033"/>
                    </a:lnTo>
                    <a:lnTo>
                      <a:pt x="3770" y="5043"/>
                    </a:lnTo>
                    <a:lnTo>
                      <a:pt x="3740" y="5050"/>
                    </a:lnTo>
                    <a:lnTo>
                      <a:pt x="3709" y="5058"/>
                    </a:lnTo>
                    <a:lnTo>
                      <a:pt x="3678" y="5062"/>
                    </a:lnTo>
                    <a:lnTo>
                      <a:pt x="3647" y="5067"/>
                    </a:lnTo>
                    <a:lnTo>
                      <a:pt x="3616" y="5069"/>
                    </a:lnTo>
                    <a:lnTo>
                      <a:pt x="3584" y="5070"/>
                    </a:lnTo>
                    <a:lnTo>
                      <a:pt x="3553" y="5069"/>
                    </a:lnTo>
                    <a:lnTo>
                      <a:pt x="3522" y="5067"/>
                    </a:lnTo>
                    <a:lnTo>
                      <a:pt x="3490" y="5062"/>
                    </a:lnTo>
                    <a:lnTo>
                      <a:pt x="3460" y="5058"/>
                    </a:lnTo>
                    <a:lnTo>
                      <a:pt x="3429" y="5050"/>
                    </a:lnTo>
                    <a:lnTo>
                      <a:pt x="3398" y="5043"/>
                    </a:lnTo>
                    <a:lnTo>
                      <a:pt x="3369" y="5033"/>
                    </a:lnTo>
                    <a:lnTo>
                      <a:pt x="3339" y="5022"/>
                    </a:lnTo>
                    <a:lnTo>
                      <a:pt x="3310" y="5009"/>
                    </a:lnTo>
                    <a:lnTo>
                      <a:pt x="3282" y="4995"/>
                    </a:lnTo>
                    <a:lnTo>
                      <a:pt x="3254" y="4979"/>
                    </a:lnTo>
                    <a:lnTo>
                      <a:pt x="3225" y="4963"/>
                    </a:lnTo>
                    <a:lnTo>
                      <a:pt x="3199" y="4943"/>
                    </a:lnTo>
                    <a:lnTo>
                      <a:pt x="3173" y="4924"/>
                    </a:lnTo>
                    <a:lnTo>
                      <a:pt x="3148" y="4902"/>
                    </a:lnTo>
                    <a:lnTo>
                      <a:pt x="3124" y="4879"/>
                    </a:lnTo>
                    <a:lnTo>
                      <a:pt x="190" y="1944"/>
                    </a:lnTo>
                    <a:lnTo>
                      <a:pt x="168" y="1919"/>
                    </a:lnTo>
                    <a:lnTo>
                      <a:pt x="146" y="1894"/>
                    </a:lnTo>
                    <a:lnTo>
                      <a:pt x="125" y="1868"/>
                    </a:lnTo>
                    <a:lnTo>
                      <a:pt x="107" y="1841"/>
                    </a:lnTo>
                    <a:lnTo>
                      <a:pt x="90" y="1814"/>
                    </a:lnTo>
                    <a:lnTo>
                      <a:pt x="75" y="1786"/>
                    </a:lnTo>
                    <a:lnTo>
                      <a:pt x="61" y="1757"/>
                    </a:lnTo>
                    <a:lnTo>
                      <a:pt x="48" y="1728"/>
                    </a:lnTo>
                    <a:lnTo>
                      <a:pt x="37" y="1699"/>
                    </a:lnTo>
                    <a:lnTo>
                      <a:pt x="27" y="1668"/>
                    </a:lnTo>
                    <a:lnTo>
                      <a:pt x="18" y="1638"/>
                    </a:lnTo>
                    <a:lnTo>
                      <a:pt x="12" y="1608"/>
                    </a:lnTo>
                    <a:lnTo>
                      <a:pt x="7" y="1576"/>
                    </a:lnTo>
                    <a:lnTo>
                      <a:pt x="3" y="1545"/>
                    </a:lnTo>
                    <a:lnTo>
                      <a:pt x="1" y="1514"/>
                    </a:lnTo>
                    <a:lnTo>
                      <a:pt x="0" y="1482"/>
                    </a:lnTo>
                    <a:lnTo>
                      <a:pt x="1" y="1451"/>
                    </a:lnTo>
                    <a:lnTo>
                      <a:pt x="3" y="1421"/>
                    </a:lnTo>
                    <a:lnTo>
                      <a:pt x="7" y="1389"/>
                    </a:lnTo>
                    <a:lnTo>
                      <a:pt x="12" y="1358"/>
                    </a:lnTo>
                    <a:lnTo>
                      <a:pt x="18" y="1328"/>
                    </a:lnTo>
                    <a:lnTo>
                      <a:pt x="27" y="1297"/>
                    </a:lnTo>
                    <a:lnTo>
                      <a:pt x="37" y="1267"/>
                    </a:lnTo>
                    <a:lnTo>
                      <a:pt x="48" y="1237"/>
                    </a:lnTo>
                    <a:lnTo>
                      <a:pt x="61" y="1207"/>
                    </a:lnTo>
                    <a:lnTo>
                      <a:pt x="75" y="1179"/>
                    </a:lnTo>
                    <a:lnTo>
                      <a:pt x="90" y="1151"/>
                    </a:lnTo>
                    <a:lnTo>
                      <a:pt x="107" y="1123"/>
                    </a:lnTo>
                    <a:lnTo>
                      <a:pt x="125" y="1097"/>
                    </a:lnTo>
                    <a:lnTo>
                      <a:pt x="146" y="1071"/>
                    </a:lnTo>
                    <a:lnTo>
                      <a:pt x="168" y="1046"/>
                    </a:lnTo>
                    <a:lnTo>
                      <a:pt x="190" y="1021"/>
                    </a:lnTo>
                  </a:path>
                </a:pathLst>
              </a:custGeom>
              <a:solidFill>
                <a:srgbClr val="283C50"/>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s-MX"/>
              </a:p>
            </p:txBody>
          </p:sp>
          <p:sp>
            <p:nvSpPr>
              <p:cNvPr id="80" name="Freeform 6">
                <a:extLst>
                  <a:ext uri="{FF2B5EF4-FFF2-40B4-BE49-F238E27FC236}">
                    <a16:creationId xmlns:a16="http://schemas.microsoft.com/office/drawing/2014/main" xmlns="" id="{729FAFCE-11F3-4BEF-84C0-3E3E1069CDB4}"/>
                  </a:ext>
                </a:extLst>
              </p:cNvPr>
              <p:cNvSpPr>
                <a:spLocks/>
              </p:cNvSpPr>
              <p:nvPr/>
            </p:nvSpPr>
            <p:spPr bwMode="auto">
              <a:xfrm>
                <a:off x="5391945" y="3823495"/>
                <a:ext cx="300038" cy="300037"/>
              </a:xfrm>
              <a:custGeom>
                <a:avLst/>
                <a:gdLst/>
                <a:ahLst/>
                <a:cxnLst>
                  <a:cxn ang="0">
                    <a:pos x="0" y="1753"/>
                  </a:cxn>
                  <a:cxn ang="0">
                    <a:pos x="1751" y="0"/>
                  </a:cxn>
                  <a:cxn ang="0">
                    <a:pos x="1888" y="136"/>
                  </a:cxn>
                  <a:cxn ang="0">
                    <a:pos x="136" y="1889"/>
                  </a:cxn>
                  <a:cxn ang="0">
                    <a:pos x="0" y="1753"/>
                  </a:cxn>
                </a:cxnLst>
                <a:rect l="0" t="0" r="r" b="b"/>
                <a:pathLst>
                  <a:path w="1888" h="1889">
                    <a:moveTo>
                      <a:pt x="0" y="1753"/>
                    </a:moveTo>
                    <a:lnTo>
                      <a:pt x="1751" y="0"/>
                    </a:lnTo>
                    <a:lnTo>
                      <a:pt x="1888" y="136"/>
                    </a:lnTo>
                    <a:lnTo>
                      <a:pt x="136" y="1889"/>
                    </a:lnTo>
                    <a:lnTo>
                      <a:pt x="0" y="1753"/>
                    </a:lnTo>
                    <a:close/>
                  </a:path>
                </a:pathLst>
              </a:custGeom>
              <a:solidFill>
                <a:schemeClr val="accent4"/>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s-MX"/>
              </a:p>
            </p:txBody>
          </p:sp>
          <p:sp>
            <p:nvSpPr>
              <p:cNvPr id="81" name="Freeform 7">
                <a:extLst>
                  <a:ext uri="{FF2B5EF4-FFF2-40B4-BE49-F238E27FC236}">
                    <a16:creationId xmlns:a16="http://schemas.microsoft.com/office/drawing/2014/main" xmlns="" id="{FAC2E158-4218-46D3-9524-581BEF30179F}"/>
                  </a:ext>
                </a:extLst>
              </p:cNvPr>
              <p:cNvSpPr>
                <a:spLocks/>
              </p:cNvSpPr>
              <p:nvPr/>
            </p:nvSpPr>
            <p:spPr bwMode="auto">
              <a:xfrm>
                <a:off x="5841207" y="4271170"/>
                <a:ext cx="298450" cy="300037"/>
              </a:xfrm>
              <a:custGeom>
                <a:avLst/>
                <a:gdLst/>
                <a:ahLst/>
                <a:cxnLst>
                  <a:cxn ang="0">
                    <a:pos x="0" y="1752"/>
                  </a:cxn>
                  <a:cxn ang="0">
                    <a:pos x="1752" y="0"/>
                  </a:cxn>
                  <a:cxn ang="0">
                    <a:pos x="1889" y="136"/>
                  </a:cxn>
                  <a:cxn ang="0">
                    <a:pos x="136" y="1890"/>
                  </a:cxn>
                  <a:cxn ang="0">
                    <a:pos x="0" y="1752"/>
                  </a:cxn>
                </a:cxnLst>
                <a:rect l="0" t="0" r="r" b="b"/>
                <a:pathLst>
                  <a:path w="1889" h="1890">
                    <a:moveTo>
                      <a:pt x="0" y="1752"/>
                    </a:moveTo>
                    <a:lnTo>
                      <a:pt x="1752" y="0"/>
                    </a:lnTo>
                    <a:lnTo>
                      <a:pt x="1889" y="136"/>
                    </a:lnTo>
                    <a:lnTo>
                      <a:pt x="136" y="1890"/>
                    </a:lnTo>
                    <a:lnTo>
                      <a:pt x="0" y="1752"/>
                    </a:lnTo>
                    <a:close/>
                  </a:path>
                </a:pathLst>
              </a:custGeom>
              <a:solidFill>
                <a:schemeClr val="accent4"/>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s-MX"/>
              </a:p>
            </p:txBody>
          </p:sp>
          <p:sp>
            <p:nvSpPr>
              <p:cNvPr id="82" name="Freeform 8">
                <a:extLst>
                  <a:ext uri="{FF2B5EF4-FFF2-40B4-BE49-F238E27FC236}">
                    <a16:creationId xmlns:a16="http://schemas.microsoft.com/office/drawing/2014/main" xmlns="" id="{F0B288F7-0D6E-4594-935F-5A5438F42065}"/>
                  </a:ext>
                </a:extLst>
              </p:cNvPr>
              <p:cNvSpPr>
                <a:spLocks/>
              </p:cNvSpPr>
              <p:nvPr/>
            </p:nvSpPr>
            <p:spPr bwMode="auto">
              <a:xfrm>
                <a:off x="5045870" y="3477420"/>
                <a:ext cx="481013" cy="481012"/>
              </a:xfrm>
              <a:custGeom>
                <a:avLst/>
                <a:gdLst/>
                <a:ahLst/>
                <a:cxnLst>
                  <a:cxn ang="0">
                    <a:pos x="2174" y="3030"/>
                  </a:cxn>
                  <a:cxn ang="0">
                    <a:pos x="3029" y="2176"/>
                  </a:cxn>
                  <a:cxn ang="0">
                    <a:pos x="854" y="0"/>
                  </a:cxn>
                  <a:cxn ang="0">
                    <a:pos x="0" y="855"/>
                  </a:cxn>
                  <a:cxn ang="0">
                    <a:pos x="2174" y="3030"/>
                  </a:cxn>
                </a:cxnLst>
                <a:rect l="0" t="0" r="r" b="b"/>
                <a:pathLst>
                  <a:path w="3029" h="3030">
                    <a:moveTo>
                      <a:pt x="2174" y="3030"/>
                    </a:moveTo>
                    <a:lnTo>
                      <a:pt x="3029" y="2176"/>
                    </a:lnTo>
                    <a:lnTo>
                      <a:pt x="854" y="0"/>
                    </a:lnTo>
                    <a:lnTo>
                      <a:pt x="0" y="855"/>
                    </a:lnTo>
                    <a:lnTo>
                      <a:pt x="2174" y="3030"/>
                    </a:lnTo>
                    <a:close/>
                  </a:path>
                </a:pathLst>
              </a:custGeom>
              <a:solidFill>
                <a:schemeClr val="tx2">
                  <a:lumMod val="60000"/>
                  <a:lumOff val="40000"/>
                </a:schemeClr>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s-MX"/>
              </a:p>
            </p:txBody>
          </p:sp>
          <p:sp>
            <p:nvSpPr>
              <p:cNvPr id="83" name="Freeform 9">
                <a:extLst>
                  <a:ext uri="{FF2B5EF4-FFF2-40B4-BE49-F238E27FC236}">
                    <a16:creationId xmlns:a16="http://schemas.microsoft.com/office/drawing/2014/main" xmlns="" id="{01D5E2A2-C820-4E9A-8B55-82E5922701C0}"/>
                  </a:ext>
                </a:extLst>
              </p:cNvPr>
              <p:cNvSpPr>
                <a:spLocks/>
              </p:cNvSpPr>
              <p:nvPr/>
            </p:nvSpPr>
            <p:spPr bwMode="auto">
              <a:xfrm>
                <a:off x="5018882" y="3451226"/>
                <a:ext cx="163513" cy="163512"/>
              </a:xfrm>
              <a:custGeom>
                <a:avLst/>
                <a:gdLst/>
                <a:ahLst/>
                <a:cxnLst>
                  <a:cxn ang="0">
                    <a:pos x="0" y="855"/>
                  </a:cxn>
                  <a:cxn ang="0">
                    <a:pos x="854" y="0"/>
                  </a:cxn>
                  <a:cxn ang="0">
                    <a:pos x="1032" y="179"/>
                  </a:cxn>
                  <a:cxn ang="0">
                    <a:pos x="178" y="1034"/>
                  </a:cxn>
                  <a:cxn ang="0">
                    <a:pos x="0" y="855"/>
                  </a:cxn>
                </a:cxnLst>
                <a:rect l="0" t="0" r="r" b="b"/>
                <a:pathLst>
                  <a:path w="1032" h="1034">
                    <a:moveTo>
                      <a:pt x="0" y="855"/>
                    </a:moveTo>
                    <a:lnTo>
                      <a:pt x="854" y="0"/>
                    </a:lnTo>
                    <a:lnTo>
                      <a:pt x="1032" y="179"/>
                    </a:lnTo>
                    <a:lnTo>
                      <a:pt x="178" y="1034"/>
                    </a:lnTo>
                    <a:lnTo>
                      <a:pt x="0" y="855"/>
                    </a:lnTo>
                    <a:close/>
                  </a:path>
                </a:pathLst>
              </a:custGeom>
              <a:solidFill>
                <a:schemeClr val="accent1"/>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s-MX"/>
              </a:p>
            </p:txBody>
          </p:sp>
          <p:sp>
            <p:nvSpPr>
              <p:cNvPr id="84" name="Freeform 10">
                <a:extLst>
                  <a:ext uri="{FF2B5EF4-FFF2-40B4-BE49-F238E27FC236}">
                    <a16:creationId xmlns:a16="http://schemas.microsoft.com/office/drawing/2014/main" xmlns="" id="{AE4BB2BD-7417-42E4-9AFE-77906CAD9BF5}"/>
                  </a:ext>
                </a:extLst>
              </p:cNvPr>
              <p:cNvSpPr>
                <a:spLocks/>
              </p:cNvSpPr>
              <p:nvPr/>
            </p:nvSpPr>
            <p:spPr bwMode="auto">
              <a:xfrm>
                <a:off x="3429000" y="1858963"/>
                <a:ext cx="1949450" cy="1949450"/>
              </a:xfrm>
              <a:custGeom>
                <a:avLst/>
                <a:gdLst/>
                <a:ahLst/>
                <a:cxnLst>
                  <a:cxn ang="0">
                    <a:pos x="10899" y="10020"/>
                  </a:cxn>
                  <a:cxn ang="0">
                    <a:pos x="11425" y="9264"/>
                  </a:cxn>
                  <a:cxn ang="0">
                    <a:pos x="11824" y="8454"/>
                  </a:cxn>
                  <a:cxn ang="0">
                    <a:pos x="12097" y="7604"/>
                  </a:cxn>
                  <a:cxn ang="0">
                    <a:pos x="12244" y="6730"/>
                  </a:cxn>
                  <a:cxn ang="0">
                    <a:pos x="12266" y="5845"/>
                  </a:cxn>
                  <a:cxn ang="0">
                    <a:pos x="12160" y="4965"/>
                  </a:cxn>
                  <a:cxn ang="0">
                    <a:pos x="11930" y="4105"/>
                  </a:cxn>
                  <a:cxn ang="0">
                    <a:pos x="11572" y="3281"/>
                  </a:cxn>
                  <a:cxn ang="0">
                    <a:pos x="11089" y="2505"/>
                  </a:cxn>
                  <a:cxn ang="0">
                    <a:pos x="10479" y="1795"/>
                  </a:cxn>
                  <a:cxn ang="0">
                    <a:pos x="9768" y="1185"/>
                  </a:cxn>
                  <a:cxn ang="0">
                    <a:pos x="8994" y="701"/>
                  </a:cxn>
                  <a:cxn ang="0">
                    <a:pos x="8169" y="343"/>
                  </a:cxn>
                  <a:cxn ang="0">
                    <a:pos x="7311" y="112"/>
                  </a:cxn>
                  <a:cxn ang="0">
                    <a:pos x="6432" y="7"/>
                  </a:cxn>
                  <a:cxn ang="0">
                    <a:pos x="5547" y="27"/>
                  </a:cxn>
                  <a:cxn ang="0">
                    <a:pos x="4672" y="176"/>
                  </a:cxn>
                  <a:cxn ang="0">
                    <a:pos x="3824" y="448"/>
                  </a:cxn>
                  <a:cxn ang="0">
                    <a:pos x="3014" y="849"/>
                  </a:cxn>
                  <a:cxn ang="0">
                    <a:pos x="2259" y="1374"/>
                  </a:cxn>
                  <a:cxn ang="0">
                    <a:pos x="1577" y="2023"/>
                  </a:cxn>
                  <a:cxn ang="0">
                    <a:pos x="1009" y="2757"/>
                  </a:cxn>
                  <a:cxn ang="0">
                    <a:pos x="567" y="3550"/>
                  </a:cxn>
                  <a:cxn ang="0">
                    <a:pos x="252" y="4388"/>
                  </a:cxn>
                  <a:cxn ang="0">
                    <a:pos x="63" y="5257"/>
                  </a:cxn>
                  <a:cxn ang="0">
                    <a:pos x="0" y="6140"/>
                  </a:cxn>
                  <a:cxn ang="0">
                    <a:pos x="63" y="7023"/>
                  </a:cxn>
                  <a:cxn ang="0">
                    <a:pos x="252" y="7890"/>
                  </a:cxn>
                  <a:cxn ang="0">
                    <a:pos x="567" y="8729"/>
                  </a:cxn>
                  <a:cxn ang="0">
                    <a:pos x="1009" y="9523"/>
                  </a:cxn>
                  <a:cxn ang="0">
                    <a:pos x="1577" y="10257"/>
                  </a:cxn>
                  <a:cxn ang="0">
                    <a:pos x="2259" y="10906"/>
                  </a:cxn>
                  <a:cxn ang="0">
                    <a:pos x="3014" y="11431"/>
                  </a:cxn>
                  <a:cxn ang="0">
                    <a:pos x="3824" y="11831"/>
                  </a:cxn>
                  <a:cxn ang="0">
                    <a:pos x="4672" y="12104"/>
                  </a:cxn>
                  <a:cxn ang="0">
                    <a:pos x="5547" y="12251"/>
                  </a:cxn>
                  <a:cxn ang="0">
                    <a:pos x="6432" y="12273"/>
                  </a:cxn>
                  <a:cxn ang="0">
                    <a:pos x="7311" y="12167"/>
                  </a:cxn>
                  <a:cxn ang="0">
                    <a:pos x="8169" y="11937"/>
                  </a:cxn>
                  <a:cxn ang="0">
                    <a:pos x="8994" y="11579"/>
                  </a:cxn>
                  <a:cxn ang="0">
                    <a:pos x="9768" y="11095"/>
                  </a:cxn>
                  <a:cxn ang="0">
                    <a:pos x="10479" y="10485"/>
                  </a:cxn>
                </a:cxnLst>
                <a:rect l="0" t="0" r="r" b="b"/>
                <a:pathLst>
                  <a:path w="12273" h="12280">
                    <a:moveTo>
                      <a:pt x="10479" y="10485"/>
                    </a:moveTo>
                    <a:lnTo>
                      <a:pt x="10696" y="10257"/>
                    </a:lnTo>
                    <a:lnTo>
                      <a:pt x="10899" y="10020"/>
                    </a:lnTo>
                    <a:lnTo>
                      <a:pt x="11089" y="9774"/>
                    </a:lnTo>
                    <a:lnTo>
                      <a:pt x="11264" y="9523"/>
                    </a:lnTo>
                    <a:lnTo>
                      <a:pt x="11425" y="9264"/>
                    </a:lnTo>
                    <a:lnTo>
                      <a:pt x="11572" y="8999"/>
                    </a:lnTo>
                    <a:lnTo>
                      <a:pt x="11705" y="8729"/>
                    </a:lnTo>
                    <a:lnTo>
                      <a:pt x="11824" y="8454"/>
                    </a:lnTo>
                    <a:lnTo>
                      <a:pt x="11930" y="8174"/>
                    </a:lnTo>
                    <a:lnTo>
                      <a:pt x="12021" y="7890"/>
                    </a:lnTo>
                    <a:lnTo>
                      <a:pt x="12097" y="7604"/>
                    </a:lnTo>
                    <a:lnTo>
                      <a:pt x="12160" y="7315"/>
                    </a:lnTo>
                    <a:lnTo>
                      <a:pt x="12210" y="7023"/>
                    </a:lnTo>
                    <a:lnTo>
                      <a:pt x="12244" y="6730"/>
                    </a:lnTo>
                    <a:lnTo>
                      <a:pt x="12266" y="6435"/>
                    </a:lnTo>
                    <a:lnTo>
                      <a:pt x="12273" y="6140"/>
                    </a:lnTo>
                    <a:lnTo>
                      <a:pt x="12266" y="5845"/>
                    </a:lnTo>
                    <a:lnTo>
                      <a:pt x="12244" y="5550"/>
                    </a:lnTo>
                    <a:lnTo>
                      <a:pt x="12210" y="5257"/>
                    </a:lnTo>
                    <a:lnTo>
                      <a:pt x="12160" y="4965"/>
                    </a:lnTo>
                    <a:lnTo>
                      <a:pt x="12097" y="4675"/>
                    </a:lnTo>
                    <a:lnTo>
                      <a:pt x="12021" y="4388"/>
                    </a:lnTo>
                    <a:lnTo>
                      <a:pt x="11930" y="4105"/>
                    </a:lnTo>
                    <a:lnTo>
                      <a:pt x="11824" y="3826"/>
                    </a:lnTo>
                    <a:lnTo>
                      <a:pt x="11705" y="3550"/>
                    </a:lnTo>
                    <a:lnTo>
                      <a:pt x="11572" y="3281"/>
                    </a:lnTo>
                    <a:lnTo>
                      <a:pt x="11425" y="3016"/>
                    </a:lnTo>
                    <a:lnTo>
                      <a:pt x="11264" y="2757"/>
                    </a:lnTo>
                    <a:lnTo>
                      <a:pt x="11089" y="2505"/>
                    </a:lnTo>
                    <a:lnTo>
                      <a:pt x="10899" y="2260"/>
                    </a:lnTo>
                    <a:lnTo>
                      <a:pt x="10696" y="2023"/>
                    </a:lnTo>
                    <a:lnTo>
                      <a:pt x="10479" y="1795"/>
                    </a:lnTo>
                    <a:lnTo>
                      <a:pt x="10251" y="1578"/>
                    </a:lnTo>
                    <a:lnTo>
                      <a:pt x="10014" y="1374"/>
                    </a:lnTo>
                    <a:lnTo>
                      <a:pt x="9768" y="1185"/>
                    </a:lnTo>
                    <a:lnTo>
                      <a:pt x="9517" y="1010"/>
                    </a:lnTo>
                    <a:lnTo>
                      <a:pt x="9259" y="849"/>
                    </a:lnTo>
                    <a:lnTo>
                      <a:pt x="8994" y="701"/>
                    </a:lnTo>
                    <a:lnTo>
                      <a:pt x="8724" y="567"/>
                    </a:lnTo>
                    <a:lnTo>
                      <a:pt x="8449" y="448"/>
                    </a:lnTo>
                    <a:lnTo>
                      <a:pt x="8169" y="343"/>
                    </a:lnTo>
                    <a:lnTo>
                      <a:pt x="7886" y="252"/>
                    </a:lnTo>
                    <a:lnTo>
                      <a:pt x="7599" y="176"/>
                    </a:lnTo>
                    <a:lnTo>
                      <a:pt x="7311" y="112"/>
                    </a:lnTo>
                    <a:lnTo>
                      <a:pt x="7019" y="63"/>
                    </a:lnTo>
                    <a:lnTo>
                      <a:pt x="6726" y="27"/>
                    </a:lnTo>
                    <a:lnTo>
                      <a:pt x="6432" y="7"/>
                    </a:lnTo>
                    <a:lnTo>
                      <a:pt x="6136" y="0"/>
                    </a:lnTo>
                    <a:lnTo>
                      <a:pt x="5841" y="7"/>
                    </a:lnTo>
                    <a:lnTo>
                      <a:pt x="5547" y="27"/>
                    </a:lnTo>
                    <a:lnTo>
                      <a:pt x="5254" y="63"/>
                    </a:lnTo>
                    <a:lnTo>
                      <a:pt x="4962" y="112"/>
                    </a:lnTo>
                    <a:lnTo>
                      <a:pt x="4672" y="176"/>
                    </a:lnTo>
                    <a:lnTo>
                      <a:pt x="4386" y="252"/>
                    </a:lnTo>
                    <a:lnTo>
                      <a:pt x="4103" y="343"/>
                    </a:lnTo>
                    <a:lnTo>
                      <a:pt x="3824" y="448"/>
                    </a:lnTo>
                    <a:lnTo>
                      <a:pt x="3548" y="567"/>
                    </a:lnTo>
                    <a:lnTo>
                      <a:pt x="3279" y="701"/>
                    </a:lnTo>
                    <a:lnTo>
                      <a:pt x="3014" y="849"/>
                    </a:lnTo>
                    <a:lnTo>
                      <a:pt x="2755" y="1010"/>
                    </a:lnTo>
                    <a:lnTo>
                      <a:pt x="2503" y="1185"/>
                    </a:lnTo>
                    <a:lnTo>
                      <a:pt x="2259" y="1374"/>
                    </a:lnTo>
                    <a:lnTo>
                      <a:pt x="2022" y="1578"/>
                    </a:lnTo>
                    <a:lnTo>
                      <a:pt x="1794" y="1795"/>
                    </a:lnTo>
                    <a:lnTo>
                      <a:pt x="1577" y="2023"/>
                    </a:lnTo>
                    <a:lnTo>
                      <a:pt x="1374" y="2260"/>
                    </a:lnTo>
                    <a:lnTo>
                      <a:pt x="1184" y="2505"/>
                    </a:lnTo>
                    <a:lnTo>
                      <a:pt x="1009" y="2757"/>
                    </a:lnTo>
                    <a:lnTo>
                      <a:pt x="848" y="3016"/>
                    </a:lnTo>
                    <a:lnTo>
                      <a:pt x="701" y="3281"/>
                    </a:lnTo>
                    <a:lnTo>
                      <a:pt x="567" y="3550"/>
                    </a:lnTo>
                    <a:lnTo>
                      <a:pt x="448" y="3826"/>
                    </a:lnTo>
                    <a:lnTo>
                      <a:pt x="343" y="4105"/>
                    </a:lnTo>
                    <a:lnTo>
                      <a:pt x="252" y="4388"/>
                    </a:lnTo>
                    <a:lnTo>
                      <a:pt x="175" y="4675"/>
                    </a:lnTo>
                    <a:lnTo>
                      <a:pt x="112" y="4965"/>
                    </a:lnTo>
                    <a:lnTo>
                      <a:pt x="63" y="5257"/>
                    </a:lnTo>
                    <a:lnTo>
                      <a:pt x="27" y="5550"/>
                    </a:lnTo>
                    <a:lnTo>
                      <a:pt x="7" y="5845"/>
                    </a:lnTo>
                    <a:lnTo>
                      <a:pt x="0" y="6140"/>
                    </a:lnTo>
                    <a:lnTo>
                      <a:pt x="7" y="6435"/>
                    </a:lnTo>
                    <a:lnTo>
                      <a:pt x="27" y="6730"/>
                    </a:lnTo>
                    <a:lnTo>
                      <a:pt x="63" y="7023"/>
                    </a:lnTo>
                    <a:lnTo>
                      <a:pt x="112" y="7315"/>
                    </a:lnTo>
                    <a:lnTo>
                      <a:pt x="175" y="7604"/>
                    </a:lnTo>
                    <a:lnTo>
                      <a:pt x="252" y="7890"/>
                    </a:lnTo>
                    <a:lnTo>
                      <a:pt x="343" y="8174"/>
                    </a:lnTo>
                    <a:lnTo>
                      <a:pt x="448" y="8454"/>
                    </a:lnTo>
                    <a:lnTo>
                      <a:pt x="567" y="8729"/>
                    </a:lnTo>
                    <a:lnTo>
                      <a:pt x="701" y="8999"/>
                    </a:lnTo>
                    <a:lnTo>
                      <a:pt x="848" y="9264"/>
                    </a:lnTo>
                    <a:lnTo>
                      <a:pt x="1009" y="9523"/>
                    </a:lnTo>
                    <a:lnTo>
                      <a:pt x="1184" y="9774"/>
                    </a:lnTo>
                    <a:lnTo>
                      <a:pt x="1374" y="10020"/>
                    </a:lnTo>
                    <a:lnTo>
                      <a:pt x="1577" y="10257"/>
                    </a:lnTo>
                    <a:lnTo>
                      <a:pt x="1794" y="10485"/>
                    </a:lnTo>
                    <a:lnTo>
                      <a:pt x="2022" y="10702"/>
                    </a:lnTo>
                    <a:lnTo>
                      <a:pt x="2259" y="10906"/>
                    </a:lnTo>
                    <a:lnTo>
                      <a:pt x="2503" y="11095"/>
                    </a:lnTo>
                    <a:lnTo>
                      <a:pt x="2755" y="11270"/>
                    </a:lnTo>
                    <a:lnTo>
                      <a:pt x="3014" y="11431"/>
                    </a:lnTo>
                    <a:lnTo>
                      <a:pt x="3279" y="11579"/>
                    </a:lnTo>
                    <a:lnTo>
                      <a:pt x="3548" y="11712"/>
                    </a:lnTo>
                    <a:lnTo>
                      <a:pt x="3824" y="11831"/>
                    </a:lnTo>
                    <a:lnTo>
                      <a:pt x="4103" y="11937"/>
                    </a:lnTo>
                    <a:lnTo>
                      <a:pt x="4386" y="12028"/>
                    </a:lnTo>
                    <a:lnTo>
                      <a:pt x="4672" y="12104"/>
                    </a:lnTo>
                    <a:lnTo>
                      <a:pt x="4962" y="12167"/>
                    </a:lnTo>
                    <a:lnTo>
                      <a:pt x="5254" y="12217"/>
                    </a:lnTo>
                    <a:lnTo>
                      <a:pt x="5547" y="12251"/>
                    </a:lnTo>
                    <a:lnTo>
                      <a:pt x="5841" y="12273"/>
                    </a:lnTo>
                    <a:lnTo>
                      <a:pt x="6136" y="12280"/>
                    </a:lnTo>
                    <a:lnTo>
                      <a:pt x="6432" y="12273"/>
                    </a:lnTo>
                    <a:lnTo>
                      <a:pt x="6726" y="12251"/>
                    </a:lnTo>
                    <a:lnTo>
                      <a:pt x="7019" y="12217"/>
                    </a:lnTo>
                    <a:lnTo>
                      <a:pt x="7311" y="12167"/>
                    </a:lnTo>
                    <a:lnTo>
                      <a:pt x="7599" y="12104"/>
                    </a:lnTo>
                    <a:lnTo>
                      <a:pt x="7886" y="12028"/>
                    </a:lnTo>
                    <a:lnTo>
                      <a:pt x="8169" y="11937"/>
                    </a:lnTo>
                    <a:lnTo>
                      <a:pt x="8449" y="11831"/>
                    </a:lnTo>
                    <a:lnTo>
                      <a:pt x="8724" y="11712"/>
                    </a:lnTo>
                    <a:lnTo>
                      <a:pt x="8994" y="11579"/>
                    </a:lnTo>
                    <a:lnTo>
                      <a:pt x="9259" y="11431"/>
                    </a:lnTo>
                    <a:lnTo>
                      <a:pt x="9517" y="11270"/>
                    </a:lnTo>
                    <a:lnTo>
                      <a:pt x="9768" y="11095"/>
                    </a:lnTo>
                    <a:lnTo>
                      <a:pt x="10014" y="10906"/>
                    </a:lnTo>
                    <a:lnTo>
                      <a:pt x="10251" y="10702"/>
                    </a:lnTo>
                    <a:lnTo>
                      <a:pt x="10479" y="10485"/>
                    </a:lnTo>
                  </a:path>
                </a:pathLst>
              </a:custGeom>
              <a:solidFill>
                <a:schemeClr val="accent1"/>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s-MX"/>
              </a:p>
            </p:txBody>
          </p:sp>
          <p:sp>
            <p:nvSpPr>
              <p:cNvPr id="85" name="Freeform 11">
                <a:extLst>
                  <a:ext uri="{FF2B5EF4-FFF2-40B4-BE49-F238E27FC236}">
                    <a16:creationId xmlns:a16="http://schemas.microsoft.com/office/drawing/2014/main" xmlns="" id="{7D023D30-EC6E-4943-972C-E7AE33A7CC46}"/>
                  </a:ext>
                </a:extLst>
              </p:cNvPr>
              <p:cNvSpPr>
                <a:spLocks/>
              </p:cNvSpPr>
              <p:nvPr/>
            </p:nvSpPr>
            <p:spPr bwMode="auto">
              <a:xfrm>
                <a:off x="3578225" y="2008188"/>
                <a:ext cx="1651000" cy="1652587"/>
              </a:xfrm>
              <a:custGeom>
                <a:avLst/>
                <a:gdLst/>
                <a:ahLst/>
                <a:cxnLst>
                  <a:cxn ang="0">
                    <a:pos x="9237" y="8491"/>
                  </a:cxn>
                  <a:cxn ang="0">
                    <a:pos x="9682" y="7851"/>
                  </a:cxn>
                  <a:cxn ang="0">
                    <a:pos x="10021" y="7164"/>
                  </a:cxn>
                  <a:cxn ang="0">
                    <a:pos x="10252" y="6445"/>
                  </a:cxn>
                  <a:cxn ang="0">
                    <a:pos x="10376" y="5704"/>
                  </a:cxn>
                  <a:cxn ang="0">
                    <a:pos x="10395" y="4954"/>
                  </a:cxn>
                  <a:cxn ang="0">
                    <a:pos x="10305" y="4209"/>
                  </a:cxn>
                  <a:cxn ang="0">
                    <a:pos x="10109" y="3479"/>
                  </a:cxn>
                  <a:cxn ang="0">
                    <a:pos x="9807" y="2781"/>
                  </a:cxn>
                  <a:cxn ang="0">
                    <a:pos x="9397" y="2124"/>
                  </a:cxn>
                  <a:cxn ang="0">
                    <a:pos x="8880" y="1521"/>
                  </a:cxn>
                  <a:cxn ang="0">
                    <a:pos x="8279" y="1005"/>
                  </a:cxn>
                  <a:cxn ang="0">
                    <a:pos x="7622" y="595"/>
                  </a:cxn>
                  <a:cxn ang="0">
                    <a:pos x="6923" y="292"/>
                  </a:cxn>
                  <a:cxn ang="0">
                    <a:pos x="6195" y="95"/>
                  </a:cxn>
                  <a:cxn ang="0">
                    <a:pos x="5450" y="7"/>
                  </a:cxn>
                  <a:cxn ang="0">
                    <a:pos x="4701" y="24"/>
                  </a:cxn>
                  <a:cxn ang="0">
                    <a:pos x="3960" y="149"/>
                  </a:cxn>
                  <a:cxn ang="0">
                    <a:pos x="3240" y="381"/>
                  </a:cxn>
                  <a:cxn ang="0">
                    <a:pos x="2555" y="720"/>
                  </a:cxn>
                  <a:cxn ang="0">
                    <a:pos x="1915" y="1165"/>
                  </a:cxn>
                  <a:cxn ang="0">
                    <a:pos x="1336" y="1716"/>
                  </a:cxn>
                  <a:cxn ang="0">
                    <a:pos x="855" y="2337"/>
                  </a:cxn>
                  <a:cxn ang="0">
                    <a:pos x="481" y="3010"/>
                  </a:cxn>
                  <a:cxn ang="0">
                    <a:pos x="214" y="3720"/>
                  </a:cxn>
                  <a:cxn ang="0">
                    <a:pos x="54" y="4455"/>
                  </a:cxn>
                  <a:cxn ang="0">
                    <a:pos x="0" y="5204"/>
                  </a:cxn>
                  <a:cxn ang="0">
                    <a:pos x="54" y="5952"/>
                  </a:cxn>
                  <a:cxn ang="0">
                    <a:pos x="214" y="6687"/>
                  </a:cxn>
                  <a:cxn ang="0">
                    <a:pos x="481" y="7398"/>
                  </a:cxn>
                  <a:cxn ang="0">
                    <a:pos x="855" y="8070"/>
                  </a:cxn>
                  <a:cxn ang="0">
                    <a:pos x="1336" y="8692"/>
                  </a:cxn>
                  <a:cxn ang="0">
                    <a:pos x="1915" y="9243"/>
                  </a:cxn>
                  <a:cxn ang="0">
                    <a:pos x="2555" y="9688"/>
                  </a:cxn>
                  <a:cxn ang="0">
                    <a:pos x="3240" y="10027"/>
                  </a:cxn>
                  <a:cxn ang="0">
                    <a:pos x="3960" y="10258"/>
                  </a:cxn>
                  <a:cxn ang="0">
                    <a:pos x="4701" y="10383"/>
                  </a:cxn>
                  <a:cxn ang="0">
                    <a:pos x="5450" y="10401"/>
                  </a:cxn>
                  <a:cxn ang="0">
                    <a:pos x="6195" y="10312"/>
                  </a:cxn>
                  <a:cxn ang="0">
                    <a:pos x="6923" y="10116"/>
                  </a:cxn>
                  <a:cxn ang="0">
                    <a:pos x="7622" y="9813"/>
                  </a:cxn>
                  <a:cxn ang="0">
                    <a:pos x="8279" y="9403"/>
                  </a:cxn>
                  <a:cxn ang="0">
                    <a:pos x="8880" y="8886"/>
                  </a:cxn>
                </a:cxnLst>
                <a:rect l="0" t="0" r="r" b="b"/>
                <a:pathLst>
                  <a:path w="10400" h="10407">
                    <a:moveTo>
                      <a:pt x="8880" y="8886"/>
                    </a:moveTo>
                    <a:lnTo>
                      <a:pt x="9064" y="8692"/>
                    </a:lnTo>
                    <a:lnTo>
                      <a:pt x="9237" y="8491"/>
                    </a:lnTo>
                    <a:lnTo>
                      <a:pt x="9397" y="8284"/>
                    </a:lnTo>
                    <a:lnTo>
                      <a:pt x="9545" y="8070"/>
                    </a:lnTo>
                    <a:lnTo>
                      <a:pt x="9682" y="7851"/>
                    </a:lnTo>
                    <a:lnTo>
                      <a:pt x="9807" y="7627"/>
                    </a:lnTo>
                    <a:lnTo>
                      <a:pt x="9919" y="7398"/>
                    </a:lnTo>
                    <a:lnTo>
                      <a:pt x="10021" y="7164"/>
                    </a:lnTo>
                    <a:lnTo>
                      <a:pt x="10109" y="6927"/>
                    </a:lnTo>
                    <a:lnTo>
                      <a:pt x="10186" y="6687"/>
                    </a:lnTo>
                    <a:lnTo>
                      <a:pt x="10252" y="6445"/>
                    </a:lnTo>
                    <a:lnTo>
                      <a:pt x="10305" y="6199"/>
                    </a:lnTo>
                    <a:lnTo>
                      <a:pt x="10347" y="5952"/>
                    </a:lnTo>
                    <a:lnTo>
                      <a:pt x="10376" y="5704"/>
                    </a:lnTo>
                    <a:lnTo>
                      <a:pt x="10395" y="5454"/>
                    </a:lnTo>
                    <a:lnTo>
                      <a:pt x="10400" y="5204"/>
                    </a:lnTo>
                    <a:lnTo>
                      <a:pt x="10395" y="4954"/>
                    </a:lnTo>
                    <a:lnTo>
                      <a:pt x="10376" y="4704"/>
                    </a:lnTo>
                    <a:lnTo>
                      <a:pt x="10347" y="4455"/>
                    </a:lnTo>
                    <a:lnTo>
                      <a:pt x="10305" y="4209"/>
                    </a:lnTo>
                    <a:lnTo>
                      <a:pt x="10252" y="3963"/>
                    </a:lnTo>
                    <a:lnTo>
                      <a:pt x="10186" y="3720"/>
                    </a:lnTo>
                    <a:lnTo>
                      <a:pt x="10109" y="3479"/>
                    </a:lnTo>
                    <a:lnTo>
                      <a:pt x="10021" y="3243"/>
                    </a:lnTo>
                    <a:lnTo>
                      <a:pt x="9919" y="3010"/>
                    </a:lnTo>
                    <a:lnTo>
                      <a:pt x="9807" y="2781"/>
                    </a:lnTo>
                    <a:lnTo>
                      <a:pt x="9682" y="2557"/>
                    </a:lnTo>
                    <a:lnTo>
                      <a:pt x="9545" y="2337"/>
                    </a:lnTo>
                    <a:lnTo>
                      <a:pt x="9397" y="2124"/>
                    </a:lnTo>
                    <a:lnTo>
                      <a:pt x="9237" y="1916"/>
                    </a:lnTo>
                    <a:lnTo>
                      <a:pt x="9064" y="1716"/>
                    </a:lnTo>
                    <a:lnTo>
                      <a:pt x="8880" y="1521"/>
                    </a:lnTo>
                    <a:lnTo>
                      <a:pt x="8686" y="1337"/>
                    </a:lnTo>
                    <a:lnTo>
                      <a:pt x="8485" y="1165"/>
                    </a:lnTo>
                    <a:lnTo>
                      <a:pt x="8279" y="1005"/>
                    </a:lnTo>
                    <a:lnTo>
                      <a:pt x="8065" y="856"/>
                    </a:lnTo>
                    <a:lnTo>
                      <a:pt x="7846" y="720"/>
                    </a:lnTo>
                    <a:lnTo>
                      <a:pt x="7622" y="595"/>
                    </a:lnTo>
                    <a:lnTo>
                      <a:pt x="7393" y="482"/>
                    </a:lnTo>
                    <a:lnTo>
                      <a:pt x="7160" y="381"/>
                    </a:lnTo>
                    <a:lnTo>
                      <a:pt x="6923" y="292"/>
                    </a:lnTo>
                    <a:lnTo>
                      <a:pt x="6683" y="214"/>
                    </a:lnTo>
                    <a:lnTo>
                      <a:pt x="6441" y="149"/>
                    </a:lnTo>
                    <a:lnTo>
                      <a:pt x="6195" y="95"/>
                    </a:lnTo>
                    <a:lnTo>
                      <a:pt x="5948" y="54"/>
                    </a:lnTo>
                    <a:lnTo>
                      <a:pt x="5700" y="24"/>
                    </a:lnTo>
                    <a:lnTo>
                      <a:pt x="5450" y="7"/>
                    </a:lnTo>
                    <a:lnTo>
                      <a:pt x="5200" y="0"/>
                    </a:lnTo>
                    <a:lnTo>
                      <a:pt x="4951" y="7"/>
                    </a:lnTo>
                    <a:lnTo>
                      <a:pt x="4701" y="24"/>
                    </a:lnTo>
                    <a:lnTo>
                      <a:pt x="4452" y="54"/>
                    </a:lnTo>
                    <a:lnTo>
                      <a:pt x="4206" y="95"/>
                    </a:lnTo>
                    <a:lnTo>
                      <a:pt x="3960" y="149"/>
                    </a:lnTo>
                    <a:lnTo>
                      <a:pt x="3717" y="214"/>
                    </a:lnTo>
                    <a:lnTo>
                      <a:pt x="3477" y="292"/>
                    </a:lnTo>
                    <a:lnTo>
                      <a:pt x="3240" y="381"/>
                    </a:lnTo>
                    <a:lnTo>
                      <a:pt x="3008" y="482"/>
                    </a:lnTo>
                    <a:lnTo>
                      <a:pt x="2778" y="595"/>
                    </a:lnTo>
                    <a:lnTo>
                      <a:pt x="2555" y="720"/>
                    </a:lnTo>
                    <a:lnTo>
                      <a:pt x="2335" y="856"/>
                    </a:lnTo>
                    <a:lnTo>
                      <a:pt x="2122" y="1005"/>
                    </a:lnTo>
                    <a:lnTo>
                      <a:pt x="1915" y="1165"/>
                    </a:lnTo>
                    <a:lnTo>
                      <a:pt x="1714" y="1337"/>
                    </a:lnTo>
                    <a:lnTo>
                      <a:pt x="1520" y="1521"/>
                    </a:lnTo>
                    <a:lnTo>
                      <a:pt x="1336" y="1716"/>
                    </a:lnTo>
                    <a:lnTo>
                      <a:pt x="1164" y="1916"/>
                    </a:lnTo>
                    <a:lnTo>
                      <a:pt x="1004" y="2124"/>
                    </a:lnTo>
                    <a:lnTo>
                      <a:pt x="855" y="2337"/>
                    </a:lnTo>
                    <a:lnTo>
                      <a:pt x="719" y="2557"/>
                    </a:lnTo>
                    <a:lnTo>
                      <a:pt x="594" y="2781"/>
                    </a:lnTo>
                    <a:lnTo>
                      <a:pt x="481" y="3010"/>
                    </a:lnTo>
                    <a:lnTo>
                      <a:pt x="380" y="3243"/>
                    </a:lnTo>
                    <a:lnTo>
                      <a:pt x="292" y="3479"/>
                    </a:lnTo>
                    <a:lnTo>
                      <a:pt x="214" y="3720"/>
                    </a:lnTo>
                    <a:lnTo>
                      <a:pt x="149" y="3963"/>
                    </a:lnTo>
                    <a:lnTo>
                      <a:pt x="95" y="4209"/>
                    </a:lnTo>
                    <a:lnTo>
                      <a:pt x="54" y="4455"/>
                    </a:lnTo>
                    <a:lnTo>
                      <a:pt x="23" y="4704"/>
                    </a:lnTo>
                    <a:lnTo>
                      <a:pt x="6" y="4954"/>
                    </a:lnTo>
                    <a:lnTo>
                      <a:pt x="0" y="5204"/>
                    </a:lnTo>
                    <a:lnTo>
                      <a:pt x="6" y="5454"/>
                    </a:lnTo>
                    <a:lnTo>
                      <a:pt x="23" y="5704"/>
                    </a:lnTo>
                    <a:lnTo>
                      <a:pt x="54" y="5952"/>
                    </a:lnTo>
                    <a:lnTo>
                      <a:pt x="95" y="6199"/>
                    </a:lnTo>
                    <a:lnTo>
                      <a:pt x="149" y="6445"/>
                    </a:lnTo>
                    <a:lnTo>
                      <a:pt x="214" y="6687"/>
                    </a:lnTo>
                    <a:lnTo>
                      <a:pt x="292" y="6927"/>
                    </a:lnTo>
                    <a:lnTo>
                      <a:pt x="380" y="7164"/>
                    </a:lnTo>
                    <a:lnTo>
                      <a:pt x="481" y="7398"/>
                    </a:lnTo>
                    <a:lnTo>
                      <a:pt x="594" y="7627"/>
                    </a:lnTo>
                    <a:lnTo>
                      <a:pt x="719" y="7851"/>
                    </a:lnTo>
                    <a:lnTo>
                      <a:pt x="855" y="8070"/>
                    </a:lnTo>
                    <a:lnTo>
                      <a:pt x="1004" y="8284"/>
                    </a:lnTo>
                    <a:lnTo>
                      <a:pt x="1164" y="8491"/>
                    </a:lnTo>
                    <a:lnTo>
                      <a:pt x="1336" y="8692"/>
                    </a:lnTo>
                    <a:lnTo>
                      <a:pt x="1520" y="8886"/>
                    </a:lnTo>
                    <a:lnTo>
                      <a:pt x="1714" y="9070"/>
                    </a:lnTo>
                    <a:lnTo>
                      <a:pt x="1915" y="9243"/>
                    </a:lnTo>
                    <a:lnTo>
                      <a:pt x="2122" y="9403"/>
                    </a:lnTo>
                    <a:lnTo>
                      <a:pt x="2335" y="9551"/>
                    </a:lnTo>
                    <a:lnTo>
                      <a:pt x="2555" y="9688"/>
                    </a:lnTo>
                    <a:lnTo>
                      <a:pt x="2778" y="9813"/>
                    </a:lnTo>
                    <a:lnTo>
                      <a:pt x="3008" y="9925"/>
                    </a:lnTo>
                    <a:lnTo>
                      <a:pt x="3240" y="10027"/>
                    </a:lnTo>
                    <a:lnTo>
                      <a:pt x="3477" y="10116"/>
                    </a:lnTo>
                    <a:lnTo>
                      <a:pt x="3717" y="10192"/>
                    </a:lnTo>
                    <a:lnTo>
                      <a:pt x="3960" y="10258"/>
                    </a:lnTo>
                    <a:lnTo>
                      <a:pt x="4206" y="10312"/>
                    </a:lnTo>
                    <a:lnTo>
                      <a:pt x="4452" y="10354"/>
                    </a:lnTo>
                    <a:lnTo>
                      <a:pt x="4701" y="10383"/>
                    </a:lnTo>
                    <a:lnTo>
                      <a:pt x="4951" y="10401"/>
                    </a:lnTo>
                    <a:lnTo>
                      <a:pt x="5200" y="10407"/>
                    </a:lnTo>
                    <a:lnTo>
                      <a:pt x="5450" y="10401"/>
                    </a:lnTo>
                    <a:lnTo>
                      <a:pt x="5700" y="10383"/>
                    </a:lnTo>
                    <a:lnTo>
                      <a:pt x="5948" y="10354"/>
                    </a:lnTo>
                    <a:lnTo>
                      <a:pt x="6195" y="10312"/>
                    </a:lnTo>
                    <a:lnTo>
                      <a:pt x="6441" y="10258"/>
                    </a:lnTo>
                    <a:lnTo>
                      <a:pt x="6683" y="10192"/>
                    </a:lnTo>
                    <a:lnTo>
                      <a:pt x="6923" y="10116"/>
                    </a:lnTo>
                    <a:lnTo>
                      <a:pt x="7160" y="10027"/>
                    </a:lnTo>
                    <a:lnTo>
                      <a:pt x="7393" y="9925"/>
                    </a:lnTo>
                    <a:lnTo>
                      <a:pt x="7622" y="9813"/>
                    </a:lnTo>
                    <a:lnTo>
                      <a:pt x="7846" y="9688"/>
                    </a:lnTo>
                    <a:lnTo>
                      <a:pt x="8065" y="9551"/>
                    </a:lnTo>
                    <a:lnTo>
                      <a:pt x="8279" y="9403"/>
                    </a:lnTo>
                    <a:lnTo>
                      <a:pt x="8485" y="9243"/>
                    </a:lnTo>
                    <a:lnTo>
                      <a:pt x="8686" y="9070"/>
                    </a:lnTo>
                    <a:lnTo>
                      <a:pt x="8880" y="8886"/>
                    </a:lnTo>
                  </a:path>
                </a:pathLst>
              </a:custGeom>
              <a:gradFill flip="none" rotWithShape="1">
                <a:gsLst>
                  <a:gs pos="0">
                    <a:schemeClr val="bg1"/>
                  </a:gs>
                  <a:gs pos="50000">
                    <a:schemeClr val="bg1"/>
                  </a:gs>
                  <a:gs pos="100000">
                    <a:schemeClr val="bg1">
                      <a:lumMod val="85000"/>
                    </a:schemeClr>
                  </a:gs>
                </a:gsLst>
                <a:path path="circle">
                  <a:fillToRect l="50000" t="50000" r="50000" b="50000"/>
                </a:path>
                <a:tileRect/>
              </a:gradFill>
              <a:ln w="1">
                <a:noFill/>
                <a:prstDash val="solid"/>
                <a:round/>
                <a:headEnd/>
                <a:tailEnd/>
              </a:ln>
            </p:spPr>
            <p:txBody>
              <a:bodyPr vert="horz" wrap="square" lIns="91440" tIns="45720" rIns="91440" bIns="45720" numCol="1" anchor="t" anchorCtr="0" compatLnSpc="1">
                <a:prstTxWarp prst="textNoShape">
                  <a:avLst/>
                </a:prstTxWarp>
              </a:bodyPr>
              <a:lstStyle/>
              <a:p>
                <a:endParaRPr lang="es-MX"/>
              </a:p>
            </p:txBody>
          </p:sp>
        </p:grpSp>
        <p:sp>
          <p:nvSpPr>
            <p:cNvPr id="69" name="TextBox 16">
              <a:extLst>
                <a:ext uri="{FF2B5EF4-FFF2-40B4-BE49-F238E27FC236}">
                  <a16:creationId xmlns:a16="http://schemas.microsoft.com/office/drawing/2014/main" xmlns="" id="{54CDEC47-276F-4340-A436-C31576BD9D75}"/>
                </a:ext>
              </a:extLst>
            </p:cNvPr>
            <p:cNvSpPr txBox="1"/>
            <p:nvPr/>
          </p:nvSpPr>
          <p:spPr>
            <a:xfrm>
              <a:off x="8214124" y="1931409"/>
              <a:ext cx="252044" cy="327657"/>
            </a:xfrm>
            <a:prstGeom prst="rect">
              <a:avLst/>
            </a:prstGeom>
            <a:noFill/>
          </p:spPr>
          <p:txBody>
            <a:bodyPr wrap="square" lIns="0" tIns="0" rIns="0" bIns="0" rtlCol="1" anchor="t" anchorCtr="0">
              <a:noAutofit/>
            </a:bodyPr>
            <a:lstStyle/>
            <a:p>
              <a:pPr algn="ctr" rtl="0"/>
              <a:r>
                <a:rPr lang="es-MX" sz="2000">
                  <a:solidFill>
                    <a:schemeClr val="bg1"/>
                  </a:solidFill>
                  <a:latin typeface="Lato Black" pitchFamily="34" charset="0"/>
                  <a:ea typeface="Open Sans" pitchFamily="34" charset="0"/>
                  <a:cs typeface="Open Sans" pitchFamily="34" charset="0"/>
                </a:rPr>
                <a:t>1</a:t>
              </a:r>
              <a:endParaRPr lang="es-MX" sz="2000">
                <a:solidFill>
                  <a:schemeClr val="bg1"/>
                </a:solidFill>
                <a:latin typeface="Lato Black" pitchFamily="34" charset="0"/>
                <a:ea typeface="Open Sans" pitchFamily="34" charset="0"/>
              </a:endParaRPr>
            </a:p>
          </p:txBody>
        </p:sp>
        <p:sp>
          <p:nvSpPr>
            <p:cNvPr id="70" name="TextBox 17">
              <a:extLst>
                <a:ext uri="{FF2B5EF4-FFF2-40B4-BE49-F238E27FC236}">
                  <a16:creationId xmlns:a16="http://schemas.microsoft.com/office/drawing/2014/main" xmlns="" id="{0AF7F931-F83A-4DCE-89CB-0FDFC490C97E}"/>
                </a:ext>
              </a:extLst>
            </p:cNvPr>
            <p:cNvSpPr txBox="1"/>
            <p:nvPr/>
          </p:nvSpPr>
          <p:spPr>
            <a:xfrm>
              <a:off x="7985396" y="2326697"/>
              <a:ext cx="252044" cy="327657"/>
            </a:xfrm>
            <a:prstGeom prst="rect">
              <a:avLst/>
            </a:prstGeom>
            <a:noFill/>
          </p:spPr>
          <p:txBody>
            <a:bodyPr wrap="square" lIns="0" tIns="0" rIns="0" bIns="0" rtlCol="1" anchor="t" anchorCtr="0">
              <a:noAutofit/>
            </a:bodyPr>
            <a:lstStyle/>
            <a:p>
              <a:pPr algn="ctr" rtl="0"/>
              <a:r>
                <a:rPr lang="es-MX" sz="2000">
                  <a:solidFill>
                    <a:schemeClr val="bg1"/>
                  </a:solidFill>
                  <a:latin typeface="Lato Black" pitchFamily="34" charset="0"/>
                  <a:ea typeface="Open Sans" pitchFamily="34" charset="0"/>
                  <a:cs typeface="Open Sans" pitchFamily="34" charset="0"/>
                </a:rPr>
                <a:t>2</a:t>
              </a:r>
              <a:endParaRPr lang="es-MX" sz="2000">
                <a:solidFill>
                  <a:schemeClr val="bg1"/>
                </a:solidFill>
                <a:latin typeface="Lato Black" pitchFamily="34" charset="0"/>
                <a:ea typeface="Open Sans" pitchFamily="34" charset="0"/>
              </a:endParaRPr>
            </a:p>
          </p:txBody>
        </p:sp>
        <p:sp>
          <p:nvSpPr>
            <p:cNvPr id="71" name="TextBox 18">
              <a:extLst>
                <a:ext uri="{FF2B5EF4-FFF2-40B4-BE49-F238E27FC236}">
                  <a16:creationId xmlns:a16="http://schemas.microsoft.com/office/drawing/2014/main" xmlns="" id="{75F88F34-7093-4FDA-87C9-904DEEEE6613}"/>
                </a:ext>
              </a:extLst>
            </p:cNvPr>
            <p:cNvSpPr txBox="1"/>
            <p:nvPr/>
          </p:nvSpPr>
          <p:spPr>
            <a:xfrm>
              <a:off x="7680436" y="2710872"/>
              <a:ext cx="252044" cy="327657"/>
            </a:xfrm>
            <a:prstGeom prst="rect">
              <a:avLst/>
            </a:prstGeom>
            <a:noFill/>
          </p:spPr>
          <p:txBody>
            <a:bodyPr wrap="square" lIns="0" tIns="0" rIns="0" bIns="0" rtlCol="1" anchor="t" anchorCtr="0">
              <a:noAutofit/>
            </a:bodyPr>
            <a:lstStyle/>
            <a:p>
              <a:pPr algn="ctr" rtl="0"/>
              <a:r>
                <a:rPr lang="es-MX" sz="2000">
                  <a:solidFill>
                    <a:schemeClr val="bg1"/>
                  </a:solidFill>
                  <a:latin typeface="Lato Black" pitchFamily="34" charset="0"/>
                  <a:ea typeface="Open Sans" pitchFamily="34" charset="0"/>
                  <a:cs typeface="Open Sans" pitchFamily="34" charset="0"/>
                </a:rPr>
                <a:t>3</a:t>
              </a:r>
              <a:endParaRPr lang="es-MX" sz="2000">
                <a:solidFill>
                  <a:schemeClr val="bg1"/>
                </a:solidFill>
                <a:latin typeface="Lato Black" pitchFamily="34" charset="0"/>
                <a:ea typeface="Open Sans" pitchFamily="34" charset="0"/>
              </a:endParaRPr>
            </a:p>
          </p:txBody>
        </p:sp>
        <p:sp>
          <p:nvSpPr>
            <p:cNvPr id="72" name="TextBox 19">
              <a:extLst>
                <a:ext uri="{FF2B5EF4-FFF2-40B4-BE49-F238E27FC236}">
                  <a16:creationId xmlns:a16="http://schemas.microsoft.com/office/drawing/2014/main" xmlns="" id="{270893DC-7061-48A8-8B12-254C5EC94CC8}"/>
                </a:ext>
              </a:extLst>
            </p:cNvPr>
            <p:cNvSpPr txBox="1"/>
            <p:nvPr/>
          </p:nvSpPr>
          <p:spPr>
            <a:xfrm>
              <a:off x="7335947" y="3101397"/>
              <a:ext cx="252044" cy="327657"/>
            </a:xfrm>
            <a:prstGeom prst="rect">
              <a:avLst/>
            </a:prstGeom>
            <a:noFill/>
          </p:spPr>
          <p:txBody>
            <a:bodyPr wrap="square" lIns="0" tIns="0" rIns="0" bIns="0" rtlCol="1" anchor="t" anchorCtr="0">
              <a:noAutofit/>
            </a:bodyPr>
            <a:lstStyle/>
            <a:p>
              <a:pPr algn="ctr" rtl="0"/>
              <a:r>
                <a:rPr lang="es-MX" sz="2000">
                  <a:solidFill>
                    <a:schemeClr val="bg1"/>
                  </a:solidFill>
                  <a:latin typeface="Lato Black" pitchFamily="34" charset="0"/>
                  <a:ea typeface="Open Sans" pitchFamily="34" charset="0"/>
                  <a:cs typeface="Open Sans" pitchFamily="34" charset="0"/>
                </a:rPr>
                <a:t>4</a:t>
              </a:r>
              <a:endParaRPr lang="es-MX" sz="2000">
                <a:solidFill>
                  <a:schemeClr val="bg1"/>
                </a:solidFill>
                <a:latin typeface="Lato Black" pitchFamily="34" charset="0"/>
                <a:ea typeface="Open Sans" pitchFamily="34" charset="0"/>
              </a:endParaRPr>
            </a:p>
          </p:txBody>
        </p:sp>
        <p:sp>
          <p:nvSpPr>
            <p:cNvPr id="73" name="TextBox 20">
              <a:extLst>
                <a:ext uri="{FF2B5EF4-FFF2-40B4-BE49-F238E27FC236}">
                  <a16:creationId xmlns:a16="http://schemas.microsoft.com/office/drawing/2014/main" xmlns="" id="{50406CFA-FE21-44D3-91EE-21A4464283D3}"/>
                </a:ext>
              </a:extLst>
            </p:cNvPr>
            <p:cNvSpPr txBox="1"/>
            <p:nvPr/>
          </p:nvSpPr>
          <p:spPr>
            <a:xfrm>
              <a:off x="5443362" y="2014884"/>
              <a:ext cx="2628900" cy="128240"/>
            </a:xfrm>
            <a:prstGeom prst="rect">
              <a:avLst/>
            </a:prstGeom>
            <a:noFill/>
          </p:spPr>
          <p:txBody>
            <a:bodyPr wrap="square" lIns="0" tIns="0" rIns="0" bIns="0" rtlCol="1">
              <a:spAutoFit/>
            </a:bodyPr>
            <a:lstStyle/>
            <a:p>
              <a:pPr algn="l" rtl="0">
                <a:lnSpc>
                  <a:spcPts val="1000"/>
                </a:lnSpc>
                <a:spcAft>
                  <a:spcPts val="300"/>
                </a:spcAft>
              </a:pPr>
              <a:r>
                <a:rPr lang="es-MX" sz="1100" dirty="0">
                  <a:solidFill>
                    <a:schemeClr val="bg1"/>
                  </a:solidFill>
                  <a:latin typeface="Lato" pitchFamily="34" charset="0"/>
                  <a:ea typeface="Open Sans" pitchFamily="34" charset="0"/>
                  <a:cs typeface="Open Sans" pitchFamily="34" charset="0"/>
                </a:rPr>
                <a:t>Busca el producto por su nombre</a:t>
              </a:r>
            </a:p>
          </p:txBody>
        </p:sp>
        <p:sp>
          <p:nvSpPr>
            <p:cNvPr id="74" name="TextBox 21">
              <a:extLst>
                <a:ext uri="{FF2B5EF4-FFF2-40B4-BE49-F238E27FC236}">
                  <a16:creationId xmlns:a16="http://schemas.microsoft.com/office/drawing/2014/main" xmlns="" id="{BE760E31-3E6B-4DD2-A521-852335C329FB}"/>
                </a:ext>
              </a:extLst>
            </p:cNvPr>
            <p:cNvSpPr txBox="1"/>
            <p:nvPr/>
          </p:nvSpPr>
          <p:spPr>
            <a:xfrm>
              <a:off x="3700293" y="2431473"/>
              <a:ext cx="1371600" cy="216477"/>
            </a:xfrm>
            <a:prstGeom prst="rect">
              <a:avLst/>
            </a:prstGeom>
            <a:noFill/>
          </p:spPr>
          <p:txBody>
            <a:bodyPr wrap="square" lIns="0" tIns="0" rIns="0" bIns="0" rtlCol="1" anchor="t" anchorCtr="0">
              <a:noAutofit/>
            </a:bodyPr>
            <a:lstStyle/>
            <a:p>
              <a:pPr algn="ctr" rtl="0"/>
              <a:r>
                <a:rPr lang="es-MX" sz="1100">
                  <a:solidFill>
                    <a:schemeClr val="tx2"/>
                  </a:solidFill>
                  <a:latin typeface="Lato Black" pitchFamily="34" charset="0"/>
                  <a:ea typeface="Open Sans" pitchFamily="34" charset="0"/>
                  <a:cs typeface="Open Sans" pitchFamily="34" charset="0"/>
                </a:rPr>
                <a:t>Localizar tus claves de Productos y Servicios</a:t>
              </a:r>
              <a:endParaRPr lang="es-MX" sz="1100">
                <a:solidFill>
                  <a:schemeClr val="tx2"/>
                </a:solidFill>
                <a:latin typeface="Lato Black" pitchFamily="34" charset="0"/>
                <a:ea typeface="Open Sans" pitchFamily="34" charset="0"/>
              </a:endParaRPr>
            </a:p>
          </p:txBody>
        </p:sp>
        <p:sp>
          <p:nvSpPr>
            <p:cNvPr id="75" name="TextBox 22">
              <a:extLst>
                <a:ext uri="{FF2B5EF4-FFF2-40B4-BE49-F238E27FC236}">
                  <a16:creationId xmlns:a16="http://schemas.microsoft.com/office/drawing/2014/main" xmlns="" id="{1FAEBB42-2144-416D-A15B-DEBAB8CAE2A2}"/>
                </a:ext>
              </a:extLst>
            </p:cNvPr>
            <p:cNvSpPr txBox="1"/>
            <p:nvPr/>
          </p:nvSpPr>
          <p:spPr>
            <a:xfrm>
              <a:off x="3684211" y="2842000"/>
              <a:ext cx="1456986" cy="666849"/>
            </a:xfrm>
            <a:prstGeom prst="rect">
              <a:avLst/>
            </a:prstGeom>
            <a:noFill/>
          </p:spPr>
          <p:txBody>
            <a:bodyPr wrap="square" lIns="0" tIns="0" rIns="0" bIns="0" rtlCol="1">
              <a:spAutoFit/>
            </a:bodyPr>
            <a:lstStyle/>
            <a:p>
              <a:pPr algn="ctr" rtl="0">
                <a:lnSpc>
                  <a:spcPts val="1300"/>
                </a:lnSpc>
                <a:spcAft>
                  <a:spcPts val="600"/>
                </a:spcAft>
              </a:pPr>
              <a:r>
                <a:rPr lang="es-MX" sz="900" dirty="0">
                  <a:solidFill>
                    <a:schemeClr val="tx1">
                      <a:lumMod val="50000"/>
                      <a:lumOff val="50000"/>
                    </a:schemeClr>
                  </a:solidFill>
                  <a:latin typeface="Lato" pitchFamily="34" charset="0"/>
                  <a:ea typeface="Open Sans" pitchFamily="34" charset="0"/>
                  <a:cs typeface="Open Sans" pitchFamily="34" charset="0"/>
                </a:rPr>
                <a:t>Es una tarea que debe ser tomada con seriedad e involucrar al experto en el negocio o dueño</a:t>
              </a:r>
            </a:p>
          </p:txBody>
        </p:sp>
        <p:sp>
          <p:nvSpPr>
            <p:cNvPr id="76" name="TextBox 23">
              <a:extLst>
                <a:ext uri="{FF2B5EF4-FFF2-40B4-BE49-F238E27FC236}">
                  <a16:creationId xmlns:a16="http://schemas.microsoft.com/office/drawing/2014/main" xmlns="" id="{71D3B102-9CA5-49EB-9535-EC1E5CD6DC2A}"/>
                </a:ext>
              </a:extLst>
            </p:cNvPr>
            <p:cNvSpPr txBox="1"/>
            <p:nvPr/>
          </p:nvSpPr>
          <p:spPr>
            <a:xfrm>
              <a:off x="5443362" y="2419350"/>
              <a:ext cx="2391987" cy="128240"/>
            </a:xfrm>
            <a:prstGeom prst="rect">
              <a:avLst/>
            </a:prstGeom>
            <a:noFill/>
          </p:spPr>
          <p:txBody>
            <a:bodyPr wrap="square" lIns="0" tIns="0" rIns="0" bIns="0" rtlCol="1">
              <a:spAutoFit/>
            </a:bodyPr>
            <a:lstStyle/>
            <a:p>
              <a:pPr algn="l" rtl="0">
                <a:lnSpc>
                  <a:spcPts val="1000"/>
                </a:lnSpc>
                <a:spcAft>
                  <a:spcPts val="300"/>
                </a:spcAft>
              </a:pPr>
              <a:r>
                <a:rPr lang="es-MX" sz="1100" dirty="0">
                  <a:solidFill>
                    <a:schemeClr val="bg1"/>
                  </a:solidFill>
                  <a:latin typeface="Lato" pitchFamily="34" charset="0"/>
                  <a:ea typeface="Open Sans" pitchFamily="34" charset="0"/>
                  <a:cs typeface="Open Sans" pitchFamily="34" charset="0"/>
                </a:rPr>
                <a:t>Utiliza sinónimos (apóyate de internet)</a:t>
              </a:r>
            </a:p>
          </p:txBody>
        </p:sp>
        <p:sp>
          <p:nvSpPr>
            <p:cNvPr id="77" name="TextBox 24">
              <a:extLst>
                <a:ext uri="{FF2B5EF4-FFF2-40B4-BE49-F238E27FC236}">
                  <a16:creationId xmlns:a16="http://schemas.microsoft.com/office/drawing/2014/main" xmlns="" id="{5CB26F30-D749-4BBB-9149-90FE55D6F494}"/>
                </a:ext>
              </a:extLst>
            </p:cNvPr>
            <p:cNvSpPr txBox="1"/>
            <p:nvPr/>
          </p:nvSpPr>
          <p:spPr>
            <a:xfrm>
              <a:off x="5443362" y="2789585"/>
              <a:ext cx="2087187" cy="128240"/>
            </a:xfrm>
            <a:prstGeom prst="rect">
              <a:avLst/>
            </a:prstGeom>
            <a:noFill/>
          </p:spPr>
          <p:txBody>
            <a:bodyPr wrap="square" lIns="0" tIns="0" rIns="0" bIns="0" rtlCol="1">
              <a:spAutoFit/>
            </a:bodyPr>
            <a:lstStyle/>
            <a:p>
              <a:pPr algn="l" rtl="0">
                <a:lnSpc>
                  <a:spcPts val="1000"/>
                </a:lnSpc>
                <a:spcAft>
                  <a:spcPts val="300"/>
                </a:spcAft>
              </a:pPr>
              <a:r>
                <a:rPr lang="es-MX" sz="1100" dirty="0">
                  <a:solidFill>
                    <a:schemeClr val="bg1"/>
                  </a:solidFill>
                  <a:latin typeface="Lato" pitchFamily="34" charset="0"/>
                  <a:ea typeface="Open Sans" pitchFamily="34" charset="0"/>
                  <a:cs typeface="Open Sans" pitchFamily="34" charset="0"/>
                </a:rPr>
                <a:t>Consulta al experto del negocio</a:t>
              </a:r>
            </a:p>
          </p:txBody>
        </p:sp>
        <p:sp>
          <p:nvSpPr>
            <p:cNvPr id="78" name="TextBox 25">
              <a:extLst>
                <a:ext uri="{FF2B5EF4-FFF2-40B4-BE49-F238E27FC236}">
                  <a16:creationId xmlns:a16="http://schemas.microsoft.com/office/drawing/2014/main" xmlns="" id="{CB1633C4-8BF5-4D64-8042-8DDC94F8A7C9}"/>
                </a:ext>
              </a:extLst>
            </p:cNvPr>
            <p:cNvSpPr txBox="1"/>
            <p:nvPr/>
          </p:nvSpPr>
          <p:spPr>
            <a:xfrm>
              <a:off x="5443362" y="3181350"/>
              <a:ext cx="1744287" cy="128240"/>
            </a:xfrm>
            <a:prstGeom prst="rect">
              <a:avLst/>
            </a:prstGeom>
            <a:noFill/>
          </p:spPr>
          <p:txBody>
            <a:bodyPr wrap="square" lIns="0" tIns="0" rIns="0" bIns="0" rtlCol="1">
              <a:spAutoFit/>
            </a:bodyPr>
            <a:lstStyle/>
            <a:p>
              <a:pPr algn="l" rtl="0">
                <a:lnSpc>
                  <a:spcPts val="1000"/>
                </a:lnSpc>
                <a:spcAft>
                  <a:spcPts val="300"/>
                </a:spcAft>
              </a:pPr>
              <a:r>
                <a:rPr lang="es-MX" sz="1100" dirty="0">
                  <a:solidFill>
                    <a:schemeClr val="bg1"/>
                  </a:solidFill>
                  <a:latin typeface="Lato" pitchFamily="34" charset="0"/>
                  <a:ea typeface="Open Sans" pitchFamily="34" charset="0"/>
                  <a:cs typeface="Open Sans" pitchFamily="34" charset="0"/>
                </a:rPr>
                <a:t>Consulta al SAT</a:t>
              </a:r>
            </a:p>
          </p:txBody>
        </p:sp>
      </p:grpSp>
      <p:sp>
        <p:nvSpPr>
          <p:cNvPr id="86" name="Text Placeholder 2">
            <a:extLst>
              <a:ext uri="{FF2B5EF4-FFF2-40B4-BE49-F238E27FC236}">
                <a16:creationId xmlns:a16="http://schemas.microsoft.com/office/drawing/2014/main" xmlns="" id="{103F8590-410E-4EC6-AE99-B35BD62064EE}"/>
              </a:ext>
            </a:extLst>
          </p:cNvPr>
          <p:cNvSpPr txBox="1">
            <a:spLocks/>
          </p:cNvSpPr>
          <p:nvPr/>
        </p:nvSpPr>
        <p:spPr>
          <a:xfrm>
            <a:off x="5083878" y="1279107"/>
            <a:ext cx="3462884" cy="228600"/>
          </a:xfrm>
          <a:prstGeom prst="rect">
            <a:avLst/>
          </a:prstGeom>
        </p:spPr>
        <p:txBody>
          <a:bodyPr lIns="0" tIns="0" rIns="0" bIns="0" anchor="ctr" anchorCtr="0">
            <a:noAutofit/>
          </a:bodyPr>
          <a:lstStyle>
            <a:lvl1pPr marL="0" indent="0" algn="ctr" defTabSz="685800" rtl="0" eaLnBrk="1" latinLnBrk="0" hangingPunct="1">
              <a:lnSpc>
                <a:spcPct val="90000"/>
              </a:lnSpc>
              <a:spcBef>
                <a:spcPts val="0"/>
              </a:spcBef>
              <a:buFont typeface="Arial" panose="020B0604020202020204" pitchFamily="34" charset="0"/>
              <a:buNone/>
              <a:defRPr sz="900" kern="1200">
                <a:solidFill>
                  <a:schemeClr val="tx1">
                    <a:lumMod val="65000"/>
                    <a:lumOff val="35000"/>
                  </a:schemeClr>
                </a:solidFill>
                <a:latin typeface="Lato" pitchFamily="34" charset="0"/>
                <a:ea typeface="+mn-ea"/>
                <a:cs typeface="+mn-cs"/>
              </a:defRPr>
            </a:lvl1pPr>
            <a:lvl2pPr marL="514350" indent="-171450" algn="ctr"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ctr"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ctr"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ctr"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MX" sz="1800" b="1" dirty="0">
                <a:solidFill>
                  <a:srgbClr val="971608"/>
                </a:solidFill>
              </a:rPr>
              <a:t>¿Cómo lo hago?</a:t>
            </a:r>
          </a:p>
        </p:txBody>
      </p:sp>
      <p:pic>
        <p:nvPicPr>
          <p:cNvPr id="90" name="Imagen 89">
            <a:extLst>
              <a:ext uri="{FF2B5EF4-FFF2-40B4-BE49-F238E27FC236}">
                <a16:creationId xmlns:a16="http://schemas.microsoft.com/office/drawing/2014/main" xmlns="" id="{07036CBD-A9D3-46DB-BA3A-78CBA04896AA}"/>
              </a:ext>
            </a:extLst>
          </p:cNvPr>
          <p:cNvPicPr>
            <a:picLocks noChangeAspect="1"/>
          </p:cNvPicPr>
          <p:nvPr/>
        </p:nvPicPr>
        <p:blipFill>
          <a:blip r:embed="rId2">
            <a:duotone>
              <a:schemeClr val="accent5">
                <a:shade val="45000"/>
                <a:satMod val="135000"/>
              </a:schemeClr>
              <a:prstClr val="white"/>
            </a:duotone>
          </a:blip>
          <a:stretch>
            <a:fillRect/>
          </a:stretch>
        </p:blipFill>
        <p:spPr>
          <a:xfrm rot="16200000">
            <a:off x="6518255" y="427239"/>
            <a:ext cx="695422" cy="2838846"/>
          </a:xfrm>
          <a:prstGeom prst="rect">
            <a:avLst/>
          </a:prstGeom>
        </p:spPr>
      </p:pic>
    </p:spTree>
    <p:extLst>
      <p:ext uri="{BB962C8B-B14F-4D97-AF65-F5344CB8AC3E}">
        <p14:creationId xmlns:p14="http://schemas.microsoft.com/office/powerpoint/2010/main" val="13583193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750" fill="hold"/>
                                        <p:tgtEl>
                                          <p:spTgt spid="56"/>
                                        </p:tgtEl>
                                        <p:attrNameLst>
                                          <p:attrName>ppt_x</p:attrName>
                                        </p:attrNameLst>
                                      </p:cBhvr>
                                      <p:tavLst>
                                        <p:tav tm="0">
                                          <p:val>
                                            <p:strVal val="0-#ppt_w/2"/>
                                          </p:val>
                                        </p:tav>
                                        <p:tav tm="100000">
                                          <p:val>
                                            <p:strVal val="#ppt_x"/>
                                          </p:val>
                                        </p:tav>
                                      </p:tavLst>
                                    </p:anim>
                                    <p:anim calcmode="lin" valueType="num">
                                      <p:cBhvr additive="base">
                                        <p:cTn id="8" dur="75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750" fill="hold"/>
                                        <p:tgtEl>
                                          <p:spTgt spid="59"/>
                                        </p:tgtEl>
                                        <p:attrNameLst>
                                          <p:attrName>ppt_x</p:attrName>
                                        </p:attrNameLst>
                                      </p:cBhvr>
                                      <p:tavLst>
                                        <p:tav tm="0">
                                          <p:val>
                                            <p:strVal val="1+#ppt_w/2"/>
                                          </p:val>
                                        </p:tav>
                                        <p:tav tm="100000">
                                          <p:val>
                                            <p:strVal val="#ppt_x"/>
                                          </p:val>
                                        </p:tav>
                                      </p:tavLst>
                                    </p:anim>
                                    <p:anim calcmode="lin" valueType="num">
                                      <p:cBhvr additive="base">
                                        <p:cTn id="13" dur="750" fill="hold"/>
                                        <p:tgtEl>
                                          <p:spTgt spid="59"/>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barn(inVertical)">
                                      <p:cBhvr>
                                        <p:cTn id="17" dur="500"/>
                                        <p:tgtEl>
                                          <p:spTgt spid="86"/>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barn(inVertical)">
                                      <p:cBhvr>
                                        <p:cTn id="21"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dirty="0"/>
              <a:t>Clave Productos y Servicios en la práctica</a:t>
            </a:r>
          </a:p>
        </p:txBody>
      </p:sp>
      <p:sp>
        <p:nvSpPr>
          <p:cNvPr id="3" name="Text Placeholder 2"/>
          <p:cNvSpPr>
            <a:spLocks noGrp="1"/>
          </p:cNvSpPr>
          <p:nvPr>
            <p:ph type="body" sz="quarter" idx="11"/>
          </p:nvPr>
        </p:nvSpPr>
        <p:spPr>
          <a:xfrm>
            <a:off x="593387" y="582907"/>
            <a:ext cx="7953375" cy="228600"/>
          </a:xfrm>
        </p:spPr>
        <p:txBody>
          <a:bodyPr/>
          <a:lstStyle/>
          <a:p>
            <a:r>
              <a:rPr lang="es-MX" sz="1100" dirty="0"/>
              <a:t>Cómo buscar tus claves</a:t>
            </a:r>
          </a:p>
        </p:txBody>
      </p:sp>
      <p:grpSp>
        <p:nvGrpSpPr>
          <p:cNvPr id="100" name="Group 17">
            <a:extLst>
              <a:ext uri="{FF2B5EF4-FFF2-40B4-BE49-F238E27FC236}">
                <a16:creationId xmlns:a16="http://schemas.microsoft.com/office/drawing/2014/main" xmlns="" id="{A98D3B96-942B-4559-9C80-C45723E34BFB}"/>
              </a:ext>
            </a:extLst>
          </p:cNvPr>
          <p:cNvGrpSpPr/>
          <p:nvPr/>
        </p:nvGrpSpPr>
        <p:grpSpPr>
          <a:xfrm>
            <a:off x="3853399" y="2066310"/>
            <a:ext cx="1573719" cy="1014171"/>
            <a:chOff x="809070" y="2906986"/>
            <a:chExt cx="1573719" cy="600799"/>
          </a:xfrm>
        </p:grpSpPr>
        <p:sp>
          <p:nvSpPr>
            <p:cNvPr id="101" name="TextBox 10">
              <a:extLst>
                <a:ext uri="{FF2B5EF4-FFF2-40B4-BE49-F238E27FC236}">
                  <a16:creationId xmlns:a16="http://schemas.microsoft.com/office/drawing/2014/main" xmlns="" id="{46F1B340-2590-422A-8DEC-75C1B85CA0F0}"/>
                </a:ext>
              </a:extLst>
            </p:cNvPr>
            <p:cNvSpPr txBox="1"/>
            <p:nvPr/>
          </p:nvSpPr>
          <p:spPr>
            <a:xfrm>
              <a:off x="979506" y="3211502"/>
              <a:ext cx="1403283" cy="296283"/>
            </a:xfrm>
            <a:prstGeom prst="rect">
              <a:avLst/>
            </a:prstGeom>
            <a:noFill/>
          </p:spPr>
          <p:txBody>
            <a:bodyPr wrap="square" lIns="0" tIns="0" rIns="0" bIns="0" rtlCol="1">
              <a:spAutoFit/>
            </a:bodyPr>
            <a:lstStyle/>
            <a:p>
              <a:pPr algn="r" rtl="0">
                <a:lnSpc>
                  <a:spcPts val="1300"/>
                </a:lnSpc>
                <a:spcAft>
                  <a:spcPts val="1200"/>
                </a:spcAft>
              </a:pPr>
              <a:r>
                <a:rPr lang="es-MX" sz="1100" dirty="0">
                  <a:solidFill>
                    <a:schemeClr val="tx1">
                      <a:lumMod val="50000"/>
                      <a:lumOff val="50000"/>
                    </a:schemeClr>
                  </a:solidFill>
                  <a:latin typeface="Lato" pitchFamily="34" charset="0"/>
                  <a:ea typeface="Open Sans" pitchFamily="34" charset="0"/>
                  <a:cs typeface="Open Sans" pitchFamily="34" charset="0"/>
                </a:rPr>
                <a:t>Puedes usar a clave que asignó tu proveedor</a:t>
              </a:r>
            </a:p>
          </p:txBody>
        </p:sp>
        <p:sp>
          <p:nvSpPr>
            <p:cNvPr id="102" name="TextBox 11">
              <a:extLst>
                <a:ext uri="{FF2B5EF4-FFF2-40B4-BE49-F238E27FC236}">
                  <a16:creationId xmlns:a16="http://schemas.microsoft.com/office/drawing/2014/main" xmlns="" id="{74355879-DC93-4B60-B359-80D185D10434}"/>
                </a:ext>
              </a:extLst>
            </p:cNvPr>
            <p:cNvSpPr txBox="1"/>
            <p:nvPr/>
          </p:nvSpPr>
          <p:spPr>
            <a:xfrm>
              <a:off x="809070" y="2906986"/>
              <a:ext cx="1553130" cy="291725"/>
            </a:xfrm>
            <a:prstGeom prst="rect">
              <a:avLst/>
            </a:prstGeom>
            <a:noFill/>
          </p:spPr>
          <p:txBody>
            <a:bodyPr wrap="square" lIns="0" tIns="0" rIns="0" bIns="0" rtlCol="1">
              <a:spAutoFit/>
            </a:bodyPr>
            <a:lstStyle/>
            <a:p>
              <a:pPr algn="r">
                <a:spcAft>
                  <a:spcPts val="1200"/>
                </a:spcAft>
              </a:pPr>
              <a:r>
                <a:rPr lang="es-MX" sz="1600" dirty="0">
                  <a:solidFill>
                    <a:srgbClr val="237DB9"/>
                  </a:solidFill>
                  <a:latin typeface="Lato Black" pitchFamily="34" charset="0"/>
                  <a:ea typeface="Open Sans" pitchFamily="34" charset="0"/>
                  <a:cs typeface="Open Sans" pitchFamily="34" charset="0"/>
                </a:rPr>
                <a:t>Si revendes mercancía</a:t>
              </a:r>
            </a:p>
          </p:txBody>
        </p:sp>
      </p:grpSp>
      <p:grpSp>
        <p:nvGrpSpPr>
          <p:cNvPr id="106" name="Group 19">
            <a:extLst>
              <a:ext uri="{FF2B5EF4-FFF2-40B4-BE49-F238E27FC236}">
                <a16:creationId xmlns:a16="http://schemas.microsoft.com/office/drawing/2014/main" xmlns="" id="{77793288-AD65-406D-8337-D914CC50437D}"/>
              </a:ext>
            </a:extLst>
          </p:cNvPr>
          <p:cNvGrpSpPr/>
          <p:nvPr/>
        </p:nvGrpSpPr>
        <p:grpSpPr>
          <a:xfrm>
            <a:off x="7621554" y="2624504"/>
            <a:ext cx="1476816" cy="1189110"/>
            <a:chOff x="6784802" y="3986642"/>
            <a:chExt cx="1763711" cy="361328"/>
          </a:xfrm>
        </p:grpSpPr>
        <p:sp>
          <p:nvSpPr>
            <p:cNvPr id="107" name="TextBox 14">
              <a:extLst>
                <a:ext uri="{FF2B5EF4-FFF2-40B4-BE49-F238E27FC236}">
                  <a16:creationId xmlns:a16="http://schemas.microsoft.com/office/drawing/2014/main" xmlns="" id="{515F46CE-EEC4-400F-A73D-B1086B1C8EFA}"/>
                </a:ext>
              </a:extLst>
            </p:cNvPr>
            <p:cNvSpPr txBox="1"/>
            <p:nvPr/>
          </p:nvSpPr>
          <p:spPr>
            <a:xfrm>
              <a:off x="6784802" y="4145338"/>
              <a:ext cx="1763711" cy="202632"/>
            </a:xfrm>
            <a:prstGeom prst="rect">
              <a:avLst/>
            </a:prstGeom>
            <a:noFill/>
          </p:spPr>
          <p:txBody>
            <a:bodyPr wrap="square" lIns="0" tIns="0" rIns="0" bIns="0" rtlCol="1">
              <a:spAutoFit/>
            </a:bodyPr>
            <a:lstStyle/>
            <a:p>
              <a:pPr algn="l" rtl="0">
                <a:lnSpc>
                  <a:spcPts val="1300"/>
                </a:lnSpc>
                <a:spcAft>
                  <a:spcPts val="1200"/>
                </a:spcAft>
              </a:pPr>
              <a:r>
                <a:rPr lang="es-MX" sz="1100" dirty="0">
                  <a:solidFill>
                    <a:schemeClr val="tx1">
                      <a:lumMod val="50000"/>
                      <a:lumOff val="50000"/>
                    </a:schemeClr>
                  </a:solidFill>
                  <a:latin typeface="Lato" pitchFamily="34" charset="0"/>
                  <a:ea typeface="Open Sans" pitchFamily="34" charset="0"/>
                  <a:cs typeface="Open Sans" pitchFamily="34" charset="0"/>
                </a:rPr>
                <a:t>Debes localizar la clave que más se asemeje dentro del catálogo del SAT</a:t>
              </a:r>
            </a:p>
          </p:txBody>
        </p:sp>
        <p:sp>
          <p:nvSpPr>
            <p:cNvPr id="108" name="TextBox 15">
              <a:extLst>
                <a:ext uri="{FF2B5EF4-FFF2-40B4-BE49-F238E27FC236}">
                  <a16:creationId xmlns:a16="http://schemas.microsoft.com/office/drawing/2014/main" xmlns="" id="{C2305CEC-AE09-4BD6-8F04-43B8A866B48D}"/>
                </a:ext>
              </a:extLst>
            </p:cNvPr>
            <p:cNvSpPr txBox="1"/>
            <p:nvPr/>
          </p:nvSpPr>
          <p:spPr>
            <a:xfrm>
              <a:off x="6784802" y="3986642"/>
              <a:ext cx="1763711" cy="149636"/>
            </a:xfrm>
            <a:prstGeom prst="rect">
              <a:avLst/>
            </a:prstGeom>
            <a:noFill/>
          </p:spPr>
          <p:txBody>
            <a:bodyPr wrap="square" lIns="0" tIns="0" rIns="0" bIns="0" rtlCol="1">
              <a:spAutoFit/>
            </a:bodyPr>
            <a:lstStyle/>
            <a:p>
              <a:pPr algn="l" rtl="0">
                <a:spcAft>
                  <a:spcPts val="1200"/>
                </a:spcAft>
              </a:pPr>
              <a:r>
                <a:rPr lang="es-MX" sz="1600" dirty="0">
                  <a:solidFill>
                    <a:srgbClr val="F09B14"/>
                  </a:solidFill>
                  <a:latin typeface="Lato Black" pitchFamily="34" charset="0"/>
                  <a:ea typeface="Open Sans" pitchFamily="34" charset="0"/>
                  <a:cs typeface="Open Sans" pitchFamily="34" charset="0"/>
                </a:rPr>
                <a:t>Si fabricas o produces</a:t>
              </a:r>
            </a:p>
          </p:txBody>
        </p:sp>
      </p:grpSp>
      <p:grpSp>
        <p:nvGrpSpPr>
          <p:cNvPr id="112" name="Group 4">
            <a:extLst>
              <a:ext uri="{FF2B5EF4-FFF2-40B4-BE49-F238E27FC236}">
                <a16:creationId xmlns:a16="http://schemas.microsoft.com/office/drawing/2014/main" xmlns="" id="{4CC4C33A-273F-40CC-B687-E680CDB6E9E0}"/>
              </a:ext>
            </a:extLst>
          </p:cNvPr>
          <p:cNvGrpSpPr/>
          <p:nvPr/>
        </p:nvGrpSpPr>
        <p:grpSpPr>
          <a:xfrm>
            <a:off x="5403672" y="2258817"/>
            <a:ext cx="612647" cy="64008"/>
            <a:chOff x="2624998" y="2990850"/>
            <a:chExt cx="612647" cy="64008"/>
          </a:xfrm>
        </p:grpSpPr>
        <p:cxnSp>
          <p:nvCxnSpPr>
            <p:cNvPr id="113" name="Straight Connector 28">
              <a:extLst>
                <a:ext uri="{FF2B5EF4-FFF2-40B4-BE49-F238E27FC236}">
                  <a16:creationId xmlns:a16="http://schemas.microsoft.com/office/drawing/2014/main" xmlns="" id="{62B187A1-9CFC-4BD4-8860-ED429CDE7FD6}"/>
                </a:ext>
              </a:extLst>
            </p:cNvPr>
            <p:cNvCxnSpPr/>
            <p:nvPr/>
          </p:nvCxnSpPr>
          <p:spPr>
            <a:xfrm>
              <a:off x="2689005" y="3022060"/>
              <a:ext cx="54864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4" name="Oval 29">
              <a:extLst>
                <a:ext uri="{FF2B5EF4-FFF2-40B4-BE49-F238E27FC236}">
                  <a16:creationId xmlns:a16="http://schemas.microsoft.com/office/drawing/2014/main" xmlns="" id="{6DAA9739-2962-42EB-A29E-F8230657359B}"/>
                </a:ext>
              </a:extLst>
            </p:cNvPr>
            <p:cNvSpPr/>
            <p:nvPr/>
          </p:nvSpPr>
          <p:spPr>
            <a:xfrm>
              <a:off x="2624998" y="2990850"/>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grpSp>
      <p:grpSp>
        <p:nvGrpSpPr>
          <p:cNvPr id="121" name="Group 7">
            <a:extLst>
              <a:ext uri="{FF2B5EF4-FFF2-40B4-BE49-F238E27FC236}">
                <a16:creationId xmlns:a16="http://schemas.microsoft.com/office/drawing/2014/main" xmlns="" id="{24365CED-2DDC-4FCD-BC64-50E70A6070FC}"/>
              </a:ext>
            </a:extLst>
          </p:cNvPr>
          <p:cNvGrpSpPr/>
          <p:nvPr/>
        </p:nvGrpSpPr>
        <p:grpSpPr>
          <a:xfrm>
            <a:off x="5522021" y="1146491"/>
            <a:ext cx="1915383" cy="1915372"/>
            <a:chOff x="3296656" y="2379877"/>
            <a:chExt cx="1915383" cy="1915372"/>
          </a:xfrm>
        </p:grpSpPr>
        <p:sp>
          <p:nvSpPr>
            <p:cNvPr id="123" name="Shape 2297">
              <a:extLst>
                <a:ext uri="{FF2B5EF4-FFF2-40B4-BE49-F238E27FC236}">
                  <a16:creationId xmlns:a16="http://schemas.microsoft.com/office/drawing/2014/main" xmlns="" id="{3B65FC6D-3D3B-4CAE-BE74-0053A103BAD9}"/>
                </a:ext>
              </a:extLst>
            </p:cNvPr>
            <p:cNvSpPr/>
            <p:nvPr/>
          </p:nvSpPr>
          <p:spPr>
            <a:xfrm>
              <a:off x="3936745" y="3019965"/>
              <a:ext cx="1275294" cy="1275284"/>
            </a:xfrm>
            <a:custGeom>
              <a:avLst/>
              <a:gdLst/>
              <a:ahLst/>
              <a:cxnLst>
                <a:cxn ang="0">
                  <a:pos x="wd2" y="hd2"/>
                </a:cxn>
                <a:cxn ang="5400000">
                  <a:pos x="wd2" y="hd2"/>
                </a:cxn>
                <a:cxn ang="10800000">
                  <a:pos x="wd2" y="hd2"/>
                </a:cxn>
                <a:cxn ang="16200000">
                  <a:pos x="wd2" y="hd2"/>
                </a:cxn>
              </a:cxnLst>
              <a:rect l="0" t="0" r="r" b="b"/>
              <a:pathLst>
                <a:path w="21600" h="21600" extrusionOk="0">
                  <a:moveTo>
                    <a:pt x="17712" y="6912"/>
                  </a:moveTo>
                  <a:cubicBezTo>
                    <a:pt x="19231" y="6867"/>
                    <a:pt x="20448" y="5623"/>
                    <a:pt x="20448" y="4094"/>
                  </a:cubicBezTo>
                  <a:cubicBezTo>
                    <a:pt x="20448" y="2536"/>
                    <a:pt x="19185" y="1273"/>
                    <a:pt x="17627" y="1273"/>
                  </a:cubicBezTo>
                  <a:cubicBezTo>
                    <a:pt x="16098" y="1273"/>
                    <a:pt x="14854" y="2490"/>
                    <a:pt x="14809" y="4009"/>
                  </a:cubicBezTo>
                  <a:lnTo>
                    <a:pt x="10800" y="0"/>
                  </a:lnTo>
                  <a:lnTo>
                    <a:pt x="6994" y="3806"/>
                  </a:lnTo>
                  <a:cubicBezTo>
                    <a:pt x="6761" y="2483"/>
                    <a:pt x="5607" y="1477"/>
                    <a:pt x="4216" y="1477"/>
                  </a:cubicBezTo>
                  <a:cubicBezTo>
                    <a:pt x="2659" y="1477"/>
                    <a:pt x="1396" y="2739"/>
                    <a:pt x="1396" y="4297"/>
                  </a:cubicBezTo>
                  <a:cubicBezTo>
                    <a:pt x="1396" y="5688"/>
                    <a:pt x="2402" y="6842"/>
                    <a:pt x="3725" y="7075"/>
                  </a:cubicBezTo>
                  <a:lnTo>
                    <a:pt x="0" y="10800"/>
                  </a:lnTo>
                  <a:lnTo>
                    <a:pt x="10800" y="21600"/>
                  </a:lnTo>
                  <a:lnTo>
                    <a:pt x="14467" y="17933"/>
                  </a:lnTo>
                  <a:cubicBezTo>
                    <a:pt x="13330" y="17569"/>
                    <a:pt x="12507" y="16504"/>
                    <a:pt x="12507" y="15247"/>
                  </a:cubicBezTo>
                  <a:cubicBezTo>
                    <a:pt x="12507" y="13689"/>
                    <a:pt x="13770" y="12426"/>
                    <a:pt x="15327" y="12426"/>
                  </a:cubicBezTo>
                  <a:cubicBezTo>
                    <a:pt x="16585" y="12426"/>
                    <a:pt x="17650" y="13249"/>
                    <a:pt x="18014" y="14386"/>
                  </a:cubicBezTo>
                  <a:lnTo>
                    <a:pt x="21600" y="10800"/>
                  </a:lnTo>
                  <a:cubicBezTo>
                    <a:pt x="21600" y="10800"/>
                    <a:pt x="17712" y="6912"/>
                    <a:pt x="17712" y="6912"/>
                  </a:cubicBezTo>
                  <a:close/>
                </a:path>
              </a:pathLst>
            </a:custGeom>
            <a:solidFill>
              <a:schemeClr val="accent4"/>
            </a:solidFill>
            <a:ln w="12700" cap="flat">
              <a:solidFill>
                <a:schemeClr val="bg1"/>
              </a:solidFill>
              <a:prstDash val="solid"/>
              <a:miter lim="400000"/>
            </a:ln>
            <a:effectLst/>
          </p:spPr>
          <p:txBody>
            <a:bodyPr wrap="square" lIns="38100" tIns="38100" rIns="38100" bIns="38100" numCol="1" anchor="ctr">
              <a:noAutofit/>
            </a:bodyPr>
            <a:lstStyle/>
            <a:p>
              <a:pPr lvl="0">
                <a:defRPr sz="3200"/>
              </a:pPr>
              <a:endParaRPr lang="es-MX"/>
            </a:p>
          </p:txBody>
        </p:sp>
        <p:sp>
          <p:nvSpPr>
            <p:cNvPr id="125" name="Shape 2299">
              <a:extLst>
                <a:ext uri="{FF2B5EF4-FFF2-40B4-BE49-F238E27FC236}">
                  <a16:creationId xmlns:a16="http://schemas.microsoft.com/office/drawing/2014/main" xmlns="" id="{1B89861B-C57B-49DF-A575-2A750063E234}"/>
                </a:ext>
              </a:extLst>
            </p:cNvPr>
            <p:cNvSpPr/>
            <p:nvPr/>
          </p:nvSpPr>
          <p:spPr>
            <a:xfrm>
              <a:off x="3296656" y="2379877"/>
              <a:ext cx="1275298" cy="1275289"/>
            </a:xfrm>
            <a:custGeom>
              <a:avLst/>
              <a:gdLst/>
              <a:ahLst/>
              <a:cxnLst>
                <a:cxn ang="0">
                  <a:pos x="wd2" y="hd2"/>
                </a:cxn>
                <a:cxn ang="5400000">
                  <a:pos x="wd2" y="hd2"/>
                </a:cxn>
                <a:cxn ang="10800000">
                  <a:pos x="wd2" y="hd2"/>
                </a:cxn>
                <a:cxn ang="16200000">
                  <a:pos x="wd2" y="hd2"/>
                </a:cxn>
              </a:cxnLst>
              <a:rect l="0" t="0" r="r" b="b"/>
              <a:pathLst>
                <a:path w="21600" h="21600" extrusionOk="0">
                  <a:moveTo>
                    <a:pt x="12196" y="15097"/>
                  </a:moveTo>
                  <a:cubicBezTo>
                    <a:pt x="12196" y="13540"/>
                    <a:pt x="13459" y="12277"/>
                    <a:pt x="15016" y="12277"/>
                  </a:cubicBezTo>
                  <a:cubicBezTo>
                    <a:pt x="16407" y="12277"/>
                    <a:pt x="17561" y="13283"/>
                    <a:pt x="17794" y="14606"/>
                  </a:cubicBezTo>
                  <a:lnTo>
                    <a:pt x="21600" y="10800"/>
                  </a:lnTo>
                  <a:lnTo>
                    <a:pt x="17690" y="6890"/>
                  </a:lnTo>
                  <a:cubicBezTo>
                    <a:pt x="19214" y="6851"/>
                    <a:pt x="20438" y="5605"/>
                    <a:pt x="20438" y="4071"/>
                  </a:cubicBezTo>
                  <a:cubicBezTo>
                    <a:pt x="20438" y="2513"/>
                    <a:pt x="19175" y="1250"/>
                    <a:pt x="17617" y="1250"/>
                  </a:cubicBezTo>
                  <a:cubicBezTo>
                    <a:pt x="16084" y="1250"/>
                    <a:pt x="14837" y="2474"/>
                    <a:pt x="14798" y="3998"/>
                  </a:cubicBezTo>
                  <a:lnTo>
                    <a:pt x="10800" y="0"/>
                  </a:lnTo>
                  <a:lnTo>
                    <a:pt x="0" y="10800"/>
                  </a:lnTo>
                  <a:lnTo>
                    <a:pt x="10800" y="21600"/>
                  </a:lnTo>
                  <a:lnTo>
                    <a:pt x="14525" y="17875"/>
                  </a:lnTo>
                  <a:cubicBezTo>
                    <a:pt x="13202" y="17642"/>
                    <a:pt x="12196" y="16488"/>
                    <a:pt x="12196" y="15097"/>
                  </a:cubicBezTo>
                  <a:close/>
                </a:path>
              </a:pathLst>
            </a:custGeom>
            <a:solidFill>
              <a:schemeClr val="accent1"/>
            </a:solidFill>
            <a:ln w="12700" cap="flat">
              <a:solidFill>
                <a:schemeClr val="bg1"/>
              </a:solidFill>
              <a:prstDash val="solid"/>
              <a:miter lim="400000"/>
            </a:ln>
            <a:effectLst/>
          </p:spPr>
          <p:txBody>
            <a:bodyPr wrap="square" lIns="38100" tIns="38100" rIns="38100" bIns="38100" numCol="1" anchor="ctr">
              <a:noAutofit/>
            </a:bodyPr>
            <a:lstStyle/>
            <a:p>
              <a:pPr lvl="0">
                <a:defRPr sz="3200"/>
              </a:pPr>
              <a:endParaRPr lang="es-MX"/>
            </a:p>
          </p:txBody>
        </p:sp>
      </p:grpSp>
      <p:grpSp>
        <p:nvGrpSpPr>
          <p:cNvPr id="130" name="Group 3">
            <a:extLst>
              <a:ext uri="{FF2B5EF4-FFF2-40B4-BE49-F238E27FC236}">
                <a16:creationId xmlns:a16="http://schemas.microsoft.com/office/drawing/2014/main" xmlns="" id="{5CCFB064-91E9-48FE-A15A-0A50426AD2D8}"/>
              </a:ext>
            </a:extLst>
          </p:cNvPr>
          <p:cNvGrpSpPr/>
          <p:nvPr/>
        </p:nvGrpSpPr>
        <p:grpSpPr>
          <a:xfrm>
            <a:off x="85153" y="1146492"/>
            <a:ext cx="4034914" cy="3923762"/>
            <a:chOff x="577999" y="1847850"/>
            <a:chExt cx="2220912" cy="853555"/>
          </a:xfrm>
          <a:solidFill>
            <a:schemeClr val="tx2">
              <a:lumMod val="40000"/>
              <a:lumOff val="60000"/>
              <a:alpha val="24000"/>
            </a:schemeClr>
          </a:solidFill>
        </p:grpSpPr>
        <p:sp>
          <p:nvSpPr>
            <p:cNvPr id="131" name="TextBox 4">
              <a:extLst>
                <a:ext uri="{FF2B5EF4-FFF2-40B4-BE49-F238E27FC236}">
                  <a16:creationId xmlns:a16="http://schemas.microsoft.com/office/drawing/2014/main" xmlns="" id="{DD58D4C2-4A0B-4EBF-9E5D-A188FB92089A}"/>
                </a:ext>
              </a:extLst>
            </p:cNvPr>
            <p:cNvSpPr txBox="1"/>
            <p:nvPr/>
          </p:nvSpPr>
          <p:spPr>
            <a:xfrm>
              <a:off x="577999" y="1978428"/>
              <a:ext cx="2220912" cy="722977"/>
            </a:xfrm>
            <a:prstGeom prst="rect">
              <a:avLst/>
            </a:prstGeom>
            <a:grpFill/>
          </p:spPr>
          <p:txBody>
            <a:bodyPr wrap="square" lIns="0" tIns="0" rIns="0" bIns="0" rtlCol="1">
              <a:spAutoFit/>
            </a:bodyPr>
            <a:lstStyle/>
            <a:p>
              <a:pPr algn="just" rtl="0">
                <a:lnSpc>
                  <a:spcPts val="1300"/>
                </a:lnSpc>
                <a:spcAft>
                  <a:spcPts val="600"/>
                </a:spcAft>
              </a:pPr>
              <a:r>
                <a:rPr lang="es-MX" sz="1100" dirty="0">
                  <a:solidFill>
                    <a:schemeClr val="accent2">
                      <a:lumMod val="50000"/>
                    </a:schemeClr>
                  </a:solidFill>
                  <a:latin typeface="Lato" pitchFamily="34" charset="0"/>
                  <a:ea typeface="Open Sans" pitchFamily="34" charset="0"/>
                  <a:cs typeface="Open Sans" pitchFamily="34" charset="0"/>
                </a:rPr>
                <a:t>El SAT nos dice:</a:t>
              </a:r>
            </a:p>
            <a:p>
              <a:r>
                <a:rPr lang="es-MX" sz="1100" dirty="0">
                  <a:solidFill>
                    <a:schemeClr val="accent2">
                      <a:lumMod val="50000"/>
                    </a:schemeClr>
                  </a:solidFill>
                  <a:latin typeface="Lato" pitchFamily="34" charset="0"/>
                </a:rPr>
                <a:t>La identificación de la clave en el catálogo </a:t>
              </a:r>
              <a:r>
                <a:rPr lang="es-MX" sz="1100" dirty="0" err="1">
                  <a:solidFill>
                    <a:schemeClr val="accent2">
                      <a:lumMod val="50000"/>
                    </a:schemeClr>
                  </a:solidFill>
                  <a:latin typeface="Lato" pitchFamily="34" charset="0"/>
                </a:rPr>
                <a:t>c_ClaveProdServ</a:t>
              </a:r>
              <a:r>
                <a:rPr lang="es-MX" sz="1100" dirty="0">
                  <a:solidFill>
                    <a:schemeClr val="accent2">
                      <a:lumMod val="50000"/>
                    </a:schemeClr>
                  </a:solidFill>
                  <a:latin typeface="Lato" pitchFamily="34" charset="0"/>
                </a:rPr>
                <a:t>, es responsabilidad del emisor del comprobante, en razón de ser quien lo elabora y lo emite además de ser quien conoce las características y la naturaleza del producto o servicio que amparará el mismo.</a:t>
              </a:r>
              <a:br>
                <a:rPr lang="es-MX" sz="1100" dirty="0">
                  <a:solidFill>
                    <a:schemeClr val="accent2">
                      <a:lumMod val="50000"/>
                    </a:schemeClr>
                  </a:solidFill>
                  <a:latin typeface="Lato" pitchFamily="34" charset="0"/>
                </a:rPr>
              </a:br>
              <a:endParaRPr lang="es-MX" sz="1100" dirty="0">
                <a:solidFill>
                  <a:schemeClr val="accent2">
                    <a:lumMod val="50000"/>
                  </a:schemeClr>
                </a:solidFill>
                <a:latin typeface="Lato" pitchFamily="34" charset="0"/>
              </a:endParaRPr>
            </a:p>
            <a:p>
              <a:r>
                <a:rPr lang="es-MX" sz="1100" dirty="0">
                  <a:solidFill>
                    <a:schemeClr val="accent2">
                      <a:lumMod val="50000"/>
                    </a:schemeClr>
                  </a:solidFill>
                  <a:latin typeface="Lato" pitchFamily="34" charset="0"/>
                </a:rPr>
                <a:t>1. En el caso de que los productos que vas a vender no hayan sido objeto de transformación o industrialización es decir los compras y luego los vendes sin modificarlos, podrás utilizar en las facturas que emitas, la clave del producto que registró tu proveedor en el comprobante que te expidió por la compra.</a:t>
              </a:r>
            </a:p>
            <a:p>
              <a:r>
                <a:rPr lang="es-MX" sz="1100" dirty="0">
                  <a:solidFill>
                    <a:schemeClr val="accent2">
                      <a:lumMod val="50000"/>
                    </a:schemeClr>
                  </a:solidFill>
                  <a:latin typeface="Lato" pitchFamily="34" charset="0"/>
                </a:rPr>
                <a:t> </a:t>
              </a:r>
            </a:p>
            <a:p>
              <a:r>
                <a:rPr lang="es-MX" sz="1100" dirty="0">
                  <a:solidFill>
                    <a:schemeClr val="accent2">
                      <a:lumMod val="50000"/>
                    </a:schemeClr>
                  </a:solidFill>
                  <a:latin typeface="Lato" pitchFamily="34" charset="0"/>
                </a:rPr>
                <a:t>2. Si no estás en el supuesto anterior, entonces identifica la clave especifica de tu producto, ayudándote del buscador en línea ubicado en éste portal, para ello utiliza la opción de búsqueda por palabra, ingresando una palabra que ayude a identificar tu producto o servicio.</a:t>
              </a:r>
            </a:p>
            <a:p>
              <a:pPr algn="just" rtl="0">
                <a:lnSpc>
                  <a:spcPts val="1300"/>
                </a:lnSpc>
                <a:spcAft>
                  <a:spcPts val="600"/>
                </a:spcAft>
              </a:pPr>
              <a:r>
                <a:rPr lang="es-MX" sz="1100" dirty="0">
                  <a:solidFill>
                    <a:schemeClr val="accent2">
                      <a:lumMod val="50000"/>
                    </a:schemeClr>
                  </a:solidFill>
                  <a:latin typeface="Lato" pitchFamily="34" charset="0"/>
                </a:rPr>
                <a:t> </a:t>
              </a:r>
            </a:p>
          </p:txBody>
        </p:sp>
        <p:sp>
          <p:nvSpPr>
            <p:cNvPr id="132" name="TextBox 5">
              <a:extLst>
                <a:ext uri="{FF2B5EF4-FFF2-40B4-BE49-F238E27FC236}">
                  <a16:creationId xmlns:a16="http://schemas.microsoft.com/office/drawing/2014/main" xmlns="" id="{6FF1846A-28EB-4B94-9609-342F37545F6F}"/>
                </a:ext>
              </a:extLst>
            </p:cNvPr>
            <p:cNvSpPr txBox="1"/>
            <p:nvPr/>
          </p:nvSpPr>
          <p:spPr>
            <a:xfrm>
              <a:off x="577999" y="1847850"/>
              <a:ext cx="2220912" cy="133274"/>
            </a:xfrm>
            <a:prstGeom prst="rect">
              <a:avLst/>
            </a:prstGeom>
            <a:grpFill/>
          </p:spPr>
          <p:txBody>
            <a:bodyPr wrap="square" lIns="0" tIns="0" rIns="0" bIns="0" rtlCol="1" anchor="t" anchorCtr="0">
              <a:noAutofit/>
            </a:bodyPr>
            <a:lstStyle/>
            <a:p>
              <a:pPr algn="just"/>
              <a:r>
                <a:rPr lang="es-MX" sz="1200" dirty="0">
                  <a:solidFill>
                    <a:schemeClr val="accent2">
                      <a:lumMod val="50000"/>
                    </a:schemeClr>
                  </a:solidFill>
                  <a:latin typeface="Lato Black" pitchFamily="34" charset="0"/>
                </a:rPr>
                <a:t>Criterios generales a considerar para una mejor identificación de tus productos y servicios en el catálogo de productos y servicios del anexo 20</a:t>
              </a:r>
            </a:p>
          </p:txBody>
        </p:sp>
      </p:grpSp>
      <p:grpSp>
        <p:nvGrpSpPr>
          <p:cNvPr id="145" name="Group 4">
            <a:extLst>
              <a:ext uri="{FF2B5EF4-FFF2-40B4-BE49-F238E27FC236}">
                <a16:creationId xmlns:a16="http://schemas.microsoft.com/office/drawing/2014/main" xmlns="" id="{5B0DB9EC-0AD8-4038-8416-905E3719801B}"/>
              </a:ext>
            </a:extLst>
          </p:cNvPr>
          <p:cNvGrpSpPr/>
          <p:nvPr/>
        </p:nvGrpSpPr>
        <p:grpSpPr>
          <a:xfrm rot="10800000">
            <a:off x="6970548" y="2758097"/>
            <a:ext cx="612647" cy="64008"/>
            <a:chOff x="2624998" y="2990850"/>
            <a:chExt cx="612647" cy="64008"/>
          </a:xfrm>
        </p:grpSpPr>
        <p:cxnSp>
          <p:nvCxnSpPr>
            <p:cNvPr id="146" name="Straight Connector 28">
              <a:extLst>
                <a:ext uri="{FF2B5EF4-FFF2-40B4-BE49-F238E27FC236}">
                  <a16:creationId xmlns:a16="http://schemas.microsoft.com/office/drawing/2014/main" xmlns="" id="{B8815763-636D-4474-8649-6BD74B386EC6}"/>
                </a:ext>
              </a:extLst>
            </p:cNvPr>
            <p:cNvCxnSpPr/>
            <p:nvPr/>
          </p:nvCxnSpPr>
          <p:spPr>
            <a:xfrm>
              <a:off x="2689005" y="3022060"/>
              <a:ext cx="54864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7" name="Oval 29">
              <a:extLst>
                <a:ext uri="{FF2B5EF4-FFF2-40B4-BE49-F238E27FC236}">
                  <a16:creationId xmlns:a16="http://schemas.microsoft.com/office/drawing/2014/main" xmlns="" id="{16801DC7-DCEC-492B-B9A1-7FA8B87446CD}"/>
                </a:ext>
              </a:extLst>
            </p:cNvPr>
            <p:cNvSpPr/>
            <p:nvPr/>
          </p:nvSpPr>
          <p:spPr>
            <a:xfrm>
              <a:off x="2624998" y="2990850"/>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grpSp>
      <p:graphicFrame>
        <p:nvGraphicFramePr>
          <p:cNvPr id="148" name="Diagrama 147">
            <a:extLst>
              <a:ext uri="{FF2B5EF4-FFF2-40B4-BE49-F238E27FC236}">
                <a16:creationId xmlns:a16="http://schemas.microsoft.com/office/drawing/2014/main" xmlns="" id="{FECAABEE-D357-45C2-B655-75C04D4350B2}"/>
              </a:ext>
            </a:extLst>
          </p:cNvPr>
          <p:cNvGraphicFramePr/>
          <p:nvPr>
            <p:extLst>
              <p:ext uri="{D42A27DB-BD31-4B8C-83A1-F6EECF244321}">
                <p14:modId xmlns:p14="http://schemas.microsoft.com/office/powerpoint/2010/main" val="3564808846"/>
              </p:ext>
            </p:extLst>
          </p:nvPr>
        </p:nvGraphicFramePr>
        <p:xfrm>
          <a:off x="3919509" y="3712716"/>
          <a:ext cx="4048682" cy="13873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159336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p:cTn id="7" dur="750" fill="hold"/>
                                        <p:tgtEl>
                                          <p:spTgt spid="121"/>
                                        </p:tgtEl>
                                        <p:attrNameLst>
                                          <p:attrName>ppt_w</p:attrName>
                                        </p:attrNameLst>
                                      </p:cBhvr>
                                      <p:tavLst>
                                        <p:tav tm="0">
                                          <p:val>
                                            <p:fltVal val="0"/>
                                          </p:val>
                                        </p:tav>
                                        <p:tav tm="100000">
                                          <p:val>
                                            <p:strVal val="#ppt_w"/>
                                          </p:val>
                                        </p:tav>
                                      </p:tavLst>
                                    </p:anim>
                                    <p:anim calcmode="lin" valueType="num">
                                      <p:cBhvr>
                                        <p:cTn id="8" dur="750" fill="hold"/>
                                        <p:tgtEl>
                                          <p:spTgt spid="121"/>
                                        </p:tgtEl>
                                        <p:attrNameLst>
                                          <p:attrName>ppt_h</p:attrName>
                                        </p:attrNameLst>
                                      </p:cBhvr>
                                      <p:tavLst>
                                        <p:tav tm="0">
                                          <p:val>
                                            <p:fltVal val="0"/>
                                          </p:val>
                                        </p:tav>
                                        <p:tav tm="100000">
                                          <p:val>
                                            <p:strVal val="#ppt_h"/>
                                          </p:val>
                                        </p:tav>
                                      </p:tavLst>
                                    </p:anim>
                                    <p:animEffect transition="in" filter="fade">
                                      <p:cBhvr>
                                        <p:cTn id="9" dur="750"/>
                                        <p:tgtEl>
                                          <p:spTgt spid="121"/>
                                        </p:tgtEl>
                                      </p:cBhvr>
                                    </p:animEffect>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112"/>
                                        </p:tgtEl>
                                        <p:attrNameLst>
                                          <p:attrName>style.visibility</p:attrName>
                                        </p:attrNameLst>
                                      </p:cBhvr>
                                      <p:to>
                                        <p:strVal val="visible"/>
                                      </p:to>
                                    </p:set>
                                    <p:animEffect transition="in" filter="fade">
                                      <p:cBhvr>
                                        <p:cTn id="13" dur="500"/>
                                        <p:tgtEl>
                                          <p:spTgt spid="112"/>
                                        </p:tgtEl>
                                      </p:cBhvr>
                                    </p:animEffect>
                                  </p:childTnLst>
                                </p:cTn>
                              </p:par>
                            </p:childTnLst>
                          </p:cTn>
                        </p:par>
                        <p:par>
                          <p:cTn id="14" fill="hold">
                            <p:stCondLst>
                              <p:cond delay="1250"/>
                            </p:stCondLst>
                            <p:childTnLst>
                              <p:par>
                                <p:cTn id="15" presetID="10" presetClass="entr" presetSubtype="0" fill="hold" nodeType="after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fade">
                                      <p:cBhvr>
                                        <p:cTn id="17" dur="500"/>
                                        <p:tgtEl>
                                          <p:spTgt spid="100"/>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500"/>
                                        <p:tgtEl>
                                          <p:spTgt spid="145"/>
                                        </p:tgtEl>
                                      </p:cBhvr>
                                    </p:animEffect>
                                  </p:childTnLst>
                                </p:cTn>
                              </p:par>
                            </p:childTnLst>
                          </p:cTn>
                        </p:par>
                        <p:par>
                          <p:cTn id="22" fill="hold">
                            <p:stCondLst>
                              <p:cond delay="2250"/>
                            </p:stCondLst>
                            <p:childTnLst>
                              <p:par>
                                <p:cTn id="23" presetID="10" presetClass="entr" presetSubtype="0" fill="hold" nodeType="afterEffect">
                                  <p:stCondLst>
                                    <p:cond delay="0"/>
                                  </p:stCondLst>
                                  <p:childTnLst>
                                    <p:set>
                                      <p:cBhvr>
                                        <p:cTn id="24" dur="1" fill="hold">
                                          <p:stCondLst>
                                            <p:cond delay="0"/>
                                          </p:stCondLst>
                                        </p:cTn>
                                        <p:tgtEl>
                                          <p:spTgt spid="106"/>
                                        </p:tgtEl>
                                        <p:attrNameLst>
                                          <p:attrName>style.visibility</p:attrName>
                                        </p:attrNameLst>
                                      </p:cBhvr>
                                      <p:to>
                                        <p:strVal val="visible"/>
                                      </p:to>
                                    </p:set>
                                    <p:animEffect transition="in" filter="fade">
                                      <p:cBhvr>
                                        <p:cTn id="25" dur="500"/>
                                        <p:tgtEl>
                                          <p:spTgt spid="106"/>
                                        </p:tgtEl>
                                      </p:cBhvr>
                                    </p:animEffect>
                                  </p:childTnLst>
                                </p:cTn>
                              </p:par>
                            </p:childTnLst>
                          </p:cTn>
                        </p:par>
                        <p:par>
                          <p:cTn id="26" fill="hold">
                            <p:stCondLst>
                              <p:cond delay="2750"/>
                            </p:stCondLst>
                            <p:childTnLst>
                              <p:par>
                                <p:cTn id="27" presetID="2" presetClass="entr" presetSubtype="8" fill="hold" nodeType="afterEffect">
                                  <p:stCondLst>
                                    <p:cond delay="0"/>
                                  </p:stCondLst>
                                  <p:childTnLst>
                                    <p:set>
                                      <p:cBhvr>
                                        <p:cTn id="28" dur="1" fill="hold">
                                          <p:stCondLst>
                                            <p:cond delay="0"/>
                                          </p:stCondLst>
                                        </p:cTn>
                                        <p:tgtEl>
                                          <p:spTgt spid="130"/>
                                        </p:tgtEl>
                                        <p:attrNameLst>
                                          <p:attrName>style.visibility</p:attrName>
                                        </p:attrNameLst>
                                      </p:cBhvr>
                                      <p:to>
                                        <p:strVal val="visible"/>
                                      </p:to>
                                    </p:set>
                                    <p:anim calcmode="lin" valueType="num">
                                      <p:cBhvr additive="base">
                                        <p:cTn id="29" dur="750" fill="hold"/>
                                        <p:tgtEl>
                                          <p:spTgt spid="130"/>
                                        </p:tgtEl>
                                        <p:attrNameLst>
                                          <p:attrName>ppt_x</p:attrName>
                                        </p:attrNameLst>
                                      </p:cBhvr>
                                      <p:tavLst>
                                        <p:tav tm="0">
                                          <p:val>
                                            <p:strVal val="0-#ppt_w/2"/>
                                          </p:val>
                                        </p:tav>
                                        <p:tav tm="100000">
                                          <p:val>
                                            <p:strVal val="#ppt_x"/>
                                          </p:val>
                                        </p:tav>
                                      </p:tavLst>
                                    </p:anim>
                                    <p:anim calcmode="lin" valueType="num">
                                      <p:cBhvr additive="base">
                                        <p:cTn id="30" dur="750" fill="hold"/>
                                        <p:tgtEl>
                                          <p:spTgt spid="130"/>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16" presetClass="entr" presetSubtype="37" fill="hold" grpId="0" nodeType="afterEffect">
                                  <p:stCondLst>
                                    <p:cond delay="0"/>
                                  </p:stCondLst>
                                  <p:childTnLst>
                                    <p:set>
                                      <p:cBhvr>
                                        <p:cTn id="33" dur="1" fill="hold">
                                          <p:stCondLst>
                                            <p:cond delay="0"/>
                                          </p:stCondLst>
                                        </p:cTn>
                                        <p:tgtEl>
                                          <p:spTgt spid="148">
                                            <p:graphicEl>
                                              <a:dgm id="{0FC48C10-86EF-4468-9117-FC4863E3D58E}"/>
                                            </p:graphicEl>
                                          </p:spTgt>
                                        </p:tgtEl>
                                        <p:attrNameLst>
                                          <p:attrName>style.visibility</p:attrName>
                                        </p:attrNameLst>
                                      </p:cBhvr>
                                      <p:to>
                                        <p:strVal val="visible"/>
                                      </p:to>
                                    </p:set>
                                    <p:animEffect transition="in" filter="barn(outVertical)">
                                      <p:cBhvr>
                                        <p:cTn id="34" dur="500"/>
                                        <p:tgtEl>
                                          <p:spTgt spid="148">
                                            <p:graphicEl>
                                              <a:dgm id="{0FC48C10-86EF-4468-9117-FC4863E3D58E}"/>
                                            </p:graphicEl>
                                          </p:spTgt>
                                        </p:tgtEl>
                                      </p:cBhvr>
                                    </p:animEffect>
                                  </p:childTnLst>
                                </p:cTn>
                              </p:par>
                            </p:childTnLst>
                          </p:cTn>
                        </p:par>
                        <p:par>
                          <p:cTn id="35" fill="hold">
                            <p:stCondLst>
                              <p:cond delay="4000"/>
                            </p:stCondLst>
                            <p:childTnLst>
                              <p:par>
                                <p:cTn id="36" presetID="16" presetClass="entr" presetSubtype="37" fill="hold" grpId="0" nodeType="afterEffect">
                                  <p:stCondLst>
                                    <p:cond delay="0"/>
                                  </p:stCondLst>
                                  <p:childTnLst>
                                    <p:set>
                                      <p:cBhvr>
                                        <p:cTn id="37" dur="1" fill="hold">
                                          <p:stCondLst>
                                            <p:cond delay="0"/>
                                          </p:stCondLst>
                                        </p:cTn>
                                        <p:tgtEl>
                                          <p:spTgt spid="148">
                                            <p:graphicEl>
                                              <a:dgm id="{276A41D5-554C-4ED7-B43E-D34FC271B188}"/>
                                            </p:graphicEl>
                                          </p:spTgt>
                                        </p:tgtEl>
                                        <p:attrNameLst>
                                          <p:attrName>style.visibility</p:attrName>
                                        </p:attrNameLst>
                                      </p:cBhvr>
                                      <p:to>
                                        <p:strVal val="visible"/>
                                      </p:to>
                                    </p:set>
                                    <p:animEffect transition="in" filter="barn(outVertical)">
                                      <p:cBhvr>
                                        <p:cTn id="38" dur="500"/>
                                        <p:tgtEl>
                                          <p:spTgt spid="148">
                                            <p:graphicEl>
                                              <a:dgm id="{276A41D5-554C-4ED7-B43E-D34FC271B188}"/>
                                            </p:graphicEl>
                                          </p:spTgt>
                                        </p:tgtEl>
                                      </p:cBhvr>
                                    </p:animEffect>
                                  </p:childTnLst>
                                </p:cTn>
                              </p:par>
                            </p:childTnLst>
                          </p:cTn>
                        </p:par>
                        <p:par>
                          <p:cTn id="39" fill="hold">
                            <p:stCondLst>
                              <p:cond delay="4500"/>
                            </p:stCondLst>
                            <p:childTnLst>
                              <p:par>
                                <p:cTn id="40" presetID="16" presetClass="entr" presetSubtype="37" fill="hold" grpId="0" nodeType="afterEffect">
                                  <p:stCondLst>
                                    <p:cond delay="0"/>
                                  </p:stCondLst>
                                  <p:childTnLst>
                                    <p:set>
                                      <p:cBhvr>
                                        <p:cTn id="41" dur="1" fill="hold">
                                          <p:stCondLst>
                                            <p:cond delay="0"/>
                                          </p:stCondLst>
                                        </p:cTn>
                                        <p:tgtEl>
                                          <p:spTgt spid="148">
                                            <p:graphicEl>
                                              <a:dgm id="{6F1C93F9-1E56-470A-9283-131E0E9F9FFA}"/>
                                            </p:graphicEl>
                                          </p:spTgt>
                                        </p:tgtEl>
                                        <p:attrNameLst>
                                          <p:attrName>style.visibility</p:attrName>
                                        </p:attrNameLst>
                                      </p:cBhvr>
                                      <p:to>
                                        <p:strVal val="visible"/>
                                      </p:to>
                                    </p:set>
                                    <p:animEffect transition="in" filter="barn(outVertical)">
                                      <p:cBhvr>
                                        <p:cTn id="42" dur="500"/>
                                        <p:tgtEl>
                                          <p:spTgt spid="148">
                                            <p:graphicEl>
                                              <a:dgm id="{6F1C93F9-1E56-470A-9283-131E0E9F9FF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8" grpId="0">
        <p:bldSub>
          <a:bldDgm/>
        </p:bldSub>
      </p:bldGraphic>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dirty="0"/>
              <a:t>Requisitos del nuevo CFDI</a:t>
            </a:r>
          </a:p>
        </p:txBody>
      </p:sp>
      <p:sp>
        <p:nvSpPr>
          <p:cNvPr id="3" name="Text Placeholder 2"/>
          <p:cNvSpPr>
            <a:spLocks noGrp="1"/>
          </p:cNvSpPr>
          <p:nvPr>
            <p:ph type="body" sz="quarter" idx="11"/>
          </p:nvPr>
        </p:nvSpPr>
        <p:spPr/>
        <p:txBody>
          <a:bodyPr/>
          <a:lstStyle/>
          <a:p>
            <a:r>
              <a:rPr lang="es-MX" dirty="0"/>
              <a:t>Resumen </a:t>
            </a:r>
          </a:p>
        </p:txBody>
      </p:sp>
      <p:grpSp>
        <p:nvGrpSpPr>
          <p:cNvPr id="43" name="Group 42"/>
          <p:cNvGrpSpPr/>
          <p:nvPr/>
        </p:nvGrpSpPr>
        <p:grpSpPr>
          <a:xfrm>
            <a:off x="4454363" y="4659515"/>
            <a:ext cx="235274" cy="235276"/>
            <a:chOff x="4454363" y="4659515"/>
            <a:chExt cx="235274" cy="235276"/>
          </a:xfrm>
        </p:grpSpPr>
        <p:sp>
          <p:nvSpPr>
            <p:cNvPr id="7" name="Shape 15">
              <a:hlinkClick r:id="" action="ppaction://hlinkshowjump?jump=nextslide"/>
            </p:cNvPr>
            <p:cNvSpPr/>
            <p:nvPr/>
          </p:nvSpPr>
          <p:spPr>
            <a:xfrm rot="16200000">
              <a:off x="4539930" y="4730623"/>
              <a:ext cx="64141" cy="109986"/>
            </a:xfrm>
            <a:custGeom>
              <a:avLst/>
              <a:gdLst/>
              <a:ahLst/>
              <a:cxnLst>
                <a:cxn ang="0">
                  <a:pos x="wd2" y="hd2"/>
                </a:cxn>
                <a:cxn ang="5400000">
                  <a:pos x="wd2" y="hd2"/>
                </a:cxn>
                <a:cxn ang="10800000">
                  <a:pos x="wd2" y="hd2"/>
                </a:cxn>
                <a:cxn ang="16200000">
                  <a:pos x="wd2" y="hd2"/>
                </a:cxn>
              </a:cxnLst>
              <a:rect l="0" t="0" r="r" b="b"/>
              <a:pathLst>
                <a:path w="21600" h="21600" extrusionOk="0">
                  <a:moveTo>
                    <a:pt x="21600" y="1796"/>
                  </a:moveTo>
                  <a:cubicBezTo>
                    <a:pt x="21600" y="1984"/>
                    <a:pt x="21476" y="2150"/>
                    <a:pt x="21229" y="2294"/>
                  </a:cubicBezTo>
                  <a:lnTo>
                    <a:pt x="6643" y="10800"/>
                  </a:lnTo>
                  <a:lnTo>
                    <a:pt x="21229" y="19306"/>
                  </a:lnTo>
                  <a:cubicBezTo>
                    <a:pt x="21476" y="19450"/>
                    <a:pt x="21600" y="19616"/>
                    <a:pt x="21600" y="19804"/>
                  </a:cubicBezTo>
                  <a:cubicBezTo>
                    <a:pt x="21600" y="19991"/>
                    <a:pt x="21476" y="20157"/>
                    <a:pt x="21229" y="20301"/>
                  </a:cubicBezTo>
                  <a:lnTo>
                    <a:pt x="19373" y="21384"/>
                  </a:lnTo>
                  <a:cubicBezTo>
                    <a:pt x="19126" y="21528"/>
                    <a:pt x="18841" y="21600"/>
                    <a:pt x="18520" y="21600"/>
                  </a:cubicBezTo>
                  <a:cubicBezTo>
                    <a:pt x="18198" y="21600"/>
                    <a:pt x="17913" y="21528"/>
                    <a:pt x="17666" y="21384"/>
                  </a:cubicBezTo>
                  <a:lnTo>
                    <a:pt x="371" y="11298"/>
                  </a:lnTo>
                  <a:cubicBezTo>
                    <a:pt x="124" y="11154"/>
                    <a:pt x="0" y="10988"/>
                    <a:pt x="0" y="10800"/>
                  </a:cubicBezTo>
                  <a:cubicBezTo>
                    <a:pt x="0" y="10612"/>
                    <a:pt x="124" y="10446"/>
                    <a:pt x="371" y="10302"/>
                  </a:cubicBezTo>
                  <a:lnTo>
                    <a:pt x="17666" y="216"/>
                  </a:lnTo>
                  <a:cubicBezTo>
                    <a:pt x="17913" y="72"/>
                    <a:pt x="18198" y="0"/>
                    <a:pt x="18520" y="0"/>
                  </a:cubicBezTo>
                  <a:cubicBezTo>
                    <a:pt x="18841" y="0"/>
                    <a:pt x="19126" y="72"/>
                    <a:pt x="19373" y="216"/>
                  </a:cubicBezTo>
                  <a:lnTo>
                    <a:pt x="21229" y="1299"/>
                  </a:lnTo>
                  <a:cubicBezTo>
                    <a:pt x="21476" y="1443"/>
                    <a:pt x="21600" y="1609"/>
                    <a:pt x="21600" y="1796"/>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pPr>
              <a:endParaRPr lang="es-MX"/>
            </a:p>
          </p:txBody>
        </p:sp>
        <p:sp>
          <p:nvSpPr>
            <p:cNvPr id="8" name="Shape 16">
              <a:hlinkClick r:id="" action="ppaction://hlinkshowjump?jump=nextslide"/>
            </p:cNvPr>
            <p:cNvSpPr/>
            <p:nvPr/>
          </p:nvSpPr>
          <p:spPr>
            <a:xfrm rot="5400000">
              <a:off x="4454362" y="4659516"/>
              <a:ext cx="235276" cy="2352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cap="flat">
              <a:solidFill>
                <a:schemeClr val="bg1"/>
              </a:solidFill>
              <a:prstDash val="solid"/>
              <a:miter lim="400000"/>
            </a:ln>
            <a:effectLst/>
          </p:spPr>
          <p:txBody>
            <a:bodyPr wrap="square" lIns="0" tIns="0" rIns="0" bIns="0" numCol="1" anchor="ctr">
              <a:noAutofit/>
            </a:bodyPr>
            <a:lstStyle/>
            <a:p>
              <a:pPr lvl="0">
                <a:defRPr sz="3200"/>
              </a:pPr>
              <a:endParaRPr lang="es-MX"/>
            </a:p>
          </p:txBody>
        </p:sp>
      </p:grpSp>
      <p:sp>
        <p:nvSpPr>
          <p:cNvPr id="10" name="Shape 2326"/>
          <p:cNvSpPr/>
          <p:nvPr/>
        </p:nvSpPr>
        <p:spPr>
          <a:xfrm>
            <a:off x="2418538" y="2990494"/>
            <a:ext cx="4306925" cy="4306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a:solidFill>
              <a:schemeClr val="bg1"/>
            </a:solidFill>
            <a:miter lim="400000"/>
          </a:ln>
        </p:spPr>
        <p:txBody>
          <a:bodyPr lIns="0" tIns="0" rIns="0" bIns="0" anchor="ct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a:p>
        </p:txBody>
      </p:sp>
      <p:grpSp>
        <p:nvGrpSpPr>
          <p:cNvPr id="5" name="Group 4"/>
          <p:cNvGrpSpPr/>
          <p:nvPr/>
        </p:nvGrpSpPr>
        <p:grpSpPr>
          <a:xfrm>
            <a:off x="2892602" y="3082969"/>
            <a:ext cx="618689" cy="618689"/>
            <a:chOff x="2892602" y="3082969"/>
            <a:chExt cx="618689" cy="618689"/>
          </a:xfrm>
        </p:grpSpPr>
        <p:sp>
          <p:nvSpPr>
            <p:cNvPr id="20" name="Shape 2336"/>
            <p:cNvSpPr/>
            <p:nvPr/>
          </p:nvSpPr>
          <p:spPr>
            <a:xfrm>
              <a:off x="2892602" y="3082969"/>
              <a:ext cx="618689" cy="6186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solidFill>
                <a:schemeClr val="bg1"/>
              </a:solidFill>
              <a:prstDash val="solid"/>
              <a:miter lim="400000"/>
            </a:ln>
            <a:effectLst/>
          </p:spPr>
          <p:txBody>
            <a:bodyPr wrap="square" lIns="50800" tIns="50800" rIns="50800" bIns="508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lang="es-MX"/>
            </a:p>
          </p:txBody>
        </p:sp>
        <p:sp>
          <p:nvSpPr>
            <p:cNvPr id="21" name="Shape 2337"/>
            <p:cNvSpPr/>
            <p:nvPr/>
          </p:nvSpPr>
          <p:spPr>
            <a:xfrm>
              <a:off x="3053579" y="3243883"/>
              <a:ext cx="296735" cy="296861"/>
            </a:xfrm>
            <a:custGeom>
              <a:avLst/>
              <a:gdLst/>
              <a:ahLst/>
              <a:cxnLst>
                <a:cxn ang="0">
                  <a:pos x="wd2" y="hd2"/>
                </a:cxn>
                <a:cxn ang="5400000">
                  <a:pos x="wd2" y="hd2"/>
                </a:cxn>
                <a:cxn ang="10800000">
                  <a:pos x="wd2" y="hd2"/>
                </a:cxn>
                <a:cxn ang="16200000">
                  <a:pos x="wd2" y="hd2"/>
                </a:cxn>
              </a:cxnLst>
              <a:rect l="0" t="0" r="r" b="b"/>
              <a:pathLst>
                <a:path w="21600" h="21600" extrusionOk="0">
                  <a:moveTo>
                    <a:pt x="13495" y="0"/>
                  </a:moveTo>
                  <a:cubicBezTo>
                    <a:pt x="9021" y="0"/>
                    <a:pt x="5400" y="3627"/>
                    <a:pt x="5400" y="8101"/>
                  </a:cubicBezTo>
                  <a:cubicBezTo>
                    <a:pt x="5400" y="9469"/>
                    <a:pt x="5742" y="10754"/>
                    <a:pt x="6342" y="11884"/>
                  </a:cubicBezTo>
                  <a:lnTo>
                    <a:pt x="711" y="17522"/>
                  </a:lnTo>
                  <a:cubicBezTo>
                    <a:pt x="271" y="17955"/>
                    <a:pt x="0" y="18553"/>
                    <a:pt x="0" y="19219"/>
                  </a:cubicBezTo>
                  <a:cubicBezTo>
                    <a:pt x="0" y="20535"/>
                    <a:pt x="1065" y="21600"/>
                    <a:pt x="2382" y="21600"/>
                  </a:cubicBezTo>
                  <a:cubicBezTo>
                    <a:pt x="3047" y="21600"/>
                    <a:pt x="3647" y="21330"/>
                    <a:pt x="4080" y="20890"/>
                  </a:cubicBezTo>
                  <a:lnTo>
                    <a:pt x="9711" y="15261"/>
                  </a:lnTo>
                  <a:cubicBezTo>
                    <a:pt x="10842" y="15862"/>
                    <a:pt x="12124" y="16202"/>
                    <a:pt x="13495" y="16202"/>
                  </a:cubicBezTo>
                  <a:cubicBezTo>
                    <a:pt x="17970" y="16202"/>
                    <a:pt x="21600" y="12576"/>
                    <a:pt x="21600" y="8101"/>
                  </a:cubicBezTo>
                  <a:cubicBezTo>
                    <a:pt x="21600" y="3627"/>
                    <a:pt x="17970" y="0"/>
                    <a:pt x="13495" y="0"/>
                  </a:cubicBezTo>
                  <a:close/>
                  <a:moveTo>
                    <a:pt x="13495" y="1347"/>
                  </a:moveTo>
                  <a:cubicBezTo>
                    <a:pt x="17224" y="1347"/>
                    <a:pt x="20252" y="4373"/>
                    <a:pt x="20252" y="8101"/>
                  </a:cubicBezTo>
                  <a:cubicBezTo>
                    <a:pt x="20252" y="11829"/>
                    <a:pt x="17224" y="14855"/>
                    <a:pt x="13495" y="14855"/>
                  </a:cubicBezTo>
                  <a:cubicBezTo>
                    <a:pt x="9767" y="14855"/>
                    <a:pt x="6748" y="11829"/>
                    <a:pt x="6748" y="8101"/>
                  </a:cubicBezTo>
                  <a:cubicBezTo>
                    <a:pt x="6748" y="4373"/>
                    <a:pt x="9767" y="1347"/>
                    <a:pt x="13495" y="1347"/>
                  </a:cubicBezTo>
                  <a:close/>
                  <a:moveTo>
                    <a:pt x="13495" y="3377"/>
                  </a:moveTo>
                  <a:cubicBezTo>
                    <a:pt x="10885" y="3377"/>
                    <a:pt x="8769" y="5491"/>
                    <a:pt x="8769" y="8101"/>
                  </a:cubicBezTo>
                  <a:cubicBezTo>
                    <a:pt x="8769" y="8287"/>
                    <a:pt x="8924" y="8433"/>
                    <a:pt x="9111" y="8433"/>
                  </a:cubicBezTo>
                  <a:cubicBezTo>
                    <a:pt x="9297" y="8433"/>
                    <a:pt x="9452" y="8287"/>
                    <a:pt x="9452" y="8101"/>
                  </a:cubicBezTo>
                  <a:cubicBezTo>
                    <a:pt x="9452" y="5864"/>
                    <a:pt x="11258" y="4051"/>
                    <a:pt x="13495" y="4051"/>
                  </a:cubicBezTo>
                  <a:cubicBezTo>
                    <a:pt x="13682" y="4051"/>
                    <a:pt x="13837" y="3895"/>
                    <a:pt x="13837" y="3709"/>
                  </a:cubicBezTo>
                  <a:cubicBezTo>
                    <a:pt x="13837" y="3523"/>
                    <a:pt x="13682" y="3377"/>
                    <a:pt x="13495" y="3377"/>
                  </a:cubicBezTo>
                  <a:close/>
                  <a:moveTo>
                    <a:pt x="6997" y="12918"/>
                  </a:moveTo>
                  <a:cubicBezTo>
                    <a:pt x="7473" y="13560"/>
                    <a:pt x="8036" y="14119"/>
                    <a:pt x="8677" y="14597"/>
                  </a:cubicBezTo>
                  <a:cubicBezTo>
                    <a:pt x="8677" y="14597"/>
                    <a:pt x="3231" y="20041"/>
                    <a:pt x="3231" y="20041"/>
                  </a:cubicBezTo>
                  <a:cubicBezTo>
                    <a:pt x="3013" y="20265"/>
                    <a:pt x="2718" y="20410"/>
                    <a:pt x="2382" y="20410"/>
                  </a:cubicBezTo>
                  <a:cubicBezTo>
                    <a:pt x="1723" y="20410"/>
                    <a:pt x="1191" y="19877"/>
                    <a:pt x="1191" y="19219"/>
                  </a:cubicBezTo>
                  <a:cubicBezTo>
                    <a:pt x="1191" y="18883"/>
                    <a:pt x="1326" y="18579"/>
                    <a:pt x="1551" y="18361"/>
                  </a:cubicBezTo>
                  <a:lnTo>
                    <a:pt x="6997" y="12918"/>
                  </a:lnTo>
                  <a:close/>
                </a:path>
              </a:pathLst>
            </a:custGeom>
            <a:solidFill>
              <a:srgbClr val="FFFFFF"/>
            </a:solidFill>
            <a:ln w="12700" cap="flat">
              <a:noFill/>
              <a:miter lim="400000"/>
            </a:ln>
            <a:effectLst/>
          </p:spPr>
          <p:txBody>
            <a:bodyPr wrap="square" lIns="38100" tIns="38100" rIns="38100" bIns="381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grpSp>
      <p:grpSp>
        <p:nvGrpSpPr>
          <p:cNvPr id="4" name="Group 3"/>
          <p:cNvGrpSpPr/>
          <p:nvPr/>
        </p:nvGrpSpPr>
        <p:grpSpPr>
          <a:xfrm>
            <a:off x="2188516" y="4002650"/>
            <a:ext cx="618689" cy="618689"/>
            <a:chOff x="2188516" y="4002650"/>
            <a:chExt cx="618689" cy="618689"/>
          </a:xfrm>
        </p:grpSpPr>
        <p:sp>
          <p:nvSpPr>
            <p:cNvPr id="18" name="Shape 2339"/>
            <p:cNvSpPr/>
            <p:nvPr/>
          </p:nvSpPr>
          <p:spPr>
            <a:xfrm>
              <a:off x="2188516" y="4002650"/>
              <a:ext cx="618689" cy="6186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solidFill>
                <a:schemeClr val="bg1"/>
              </a:solidFill>
              <a:prstDash val="solid"/>
              <a:miter lim="400000"/>
            </a:ln>
            <a:effectLst/>
          </p:spPr>
          <p:txBody>
            <a:bodyPr wrap="square" lIns="50800" tIns="50800" rIns="50800" bIns="508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lang="es-MX"/>
            </a:p>
          </p:txBody>
        </p:sp>
        <p:sp>
          <p:nvSpPr>
            <p:cNvPr id="19" name="Shape 2340"/>
            <p:cNvSpPr/>
            <p:nvPr/>
          </p:nvSpPr>
          <p:spPr>
            <a:xfrm>
              <a:off x="2349444" y="4163525"/>
              <a:ext cx="296834" cy="296940"/>
            </a:xfrm>
            <a:custGeom>
              <a:avLst/>
              <a:gdLst/>
              <a:ahLst/>
              <a:cxnLst>
                <a:cxn ang="0">
                  <a:pos x="wd2" y="hd2"/>
                </a:cxn>
                <a:cxn ang="5400000">
                  <a:pos x="wd2" y="hd2"/>
                </a:cxn>
                <a:cxn ang="10800000">
                  <a:pos x="wd2" y="hd2"/>
                </a:cxn>
                <a:cxn ang="16200000">
                  <a:pos x="wd2" y="hd2"/>
                </a:cxn>
              </a:cxnLst>
              <a:rect l="0" t="0" r="r" b="b"/>
              <a:pathLst>
                <a:path w="21373" h="21600" extrusionOk="0">
                  <a:moveTo>
                    <a:pt x="1336" y="20250"/>
                  </a:moveTo>
                  <a:cubicBezTo>
                    <a:pt x="1429" y="20188"/>
                    <a:pt x="3691" y="18689"/>
                    <a:pt x="7071" y="17950"/>
                  </a:cubicBezTo>
                  <a:lnTo>
                    <a:pt x="8730" y="17587"/>
                  </a:lnTo>
                  <a:cubicBezTo>
                    <a:pt x="9322" y="17981"/>
                    <a:pt x="9972" y="18225"/>
                    <a:pt x="10687" y="18225"/>
                  </a:cubicBezTo>
                  <a:cubicBezTo>
                    <a:pt x="11402" y="18225"/>
                    <a:pt x="12052" y="17981"/>
                    <a:pt x="12644" y="17587"/>
                  </a:cubicBezTo>
                  <a:lnTo>
                    <a:pt x="14303" y="17950"/>
                  </a:lnTo>
                  <a:cubicBezTo>
                    <a:pt x="17657" y="18683"/>
                    <a:pt x="19911" y="20166"/>
                    <a:pt x="20038" y="20250"/>
                  </a:cubicBezTo>
                  <a:cubicBezTo>
                    <a:pt x="20038" y="20250"/>
                    <a:pt x="1336" y="20250"/>
                    <a:pt x="1336" y="20250"/>
                  </a:cubicBezTo>
                  <a:close/>
                  <a:moveTo>
                    <a:pt x="13537" y="15794"/>
                  </a:moveTo>
                  <a:lnTo>
                    <a:pt x="13318" y="16074"/>
                  </a:lnTo>
                  <a:cubicBezTo>
                    <a:pt x="11726" y="17923"/>
                    <a:pt x="9648" y="17923"/>
                    <a:pt x="8056" y="16074"/>
                  </a:cubicBezTo>
                  <a:lnTo>
                    <a:pt x="7837" y="15794"/>
                  </a:lnTo>
                  <a:cubicBezTo>
                    <a:pt x="5977" y="13412"/>
                    <a:pt x="5054" y="10261"/>
                    <a:pt x="5451" y="7256"/>
                  </a:cubicBezTo>
                  <a:cubicBezTo>
                    <a:pt x="5816" y="4367"/>
                    <a:pt x="7454" y="1350"/>
                    <a:pt x="10687" y="1350"/>
                  </a:cubicBezTo>
                  <a:cubicBezTo>
                    <a:pt x="13920" y="1350"/>
                    <a:pt x="15558" y="4367"/>
                    <a:pt x="15923" y="7256"/>
                  </a:cubicBezTo>
                  <a:cubicBezTo>
                    <a:pt x="16318" y="10263"/>
                    <a:pt x="15399" y="13411"/>
                    <a:pt x="13537" y="15794"/>
                  </a:cubicBezTo>
                  <a:moveTo>
                    <a:pt x="20778" y="19127"/>
                  </a:moveTo>
                  <a:cubicBezTo>
                    <a:pt x="20645" y="19037"/>
                    <a:pt x="18209" y="17422"/>
                    <a:pt x="14586" y="16631"/>
                  </a:cubicBezTo>
                  <a:cubicBezTo>
                    <a:pt x="15915" y="14928"/>
                    <a:pt x="16768" y="12639"/>
                    <a:pt x="17130" y="11116"/>
                  </a:cubicBezTo>
                  <a:cubicBezTo>
                    <a:pt x="17633" y="9004"/>
                    <a:pt x="17438" y="4874"/>
                    <a:pt x="15432" y="2299"/>
                  </a:cubicBezTo>
                  <a:cubicBezTo>
                    <a:pt x="14260" y="795"/>
                    <a:pt x="12619" y="0"/>
                    <a:pt x="10687" y="0"/>
                  </a:cubicBezTo>
                  <a:cubicBezTo>
                    <a:pt x="8755" y="0"/>
                    <a:pt x="7114" y="795"/>
                    <a:pt x="5942" y="2299"/>
                  </a:cubicBezTo>
                  <a:cubicBezTo>
                    <a:pt x="3936" y="4874"/>
                    <a:pt x="3741" y="9004"/>
                    <a:pt x="4244" y="11116"/>
                  </a:cubicBezTo>
                  <a:cubicBezTo>
                    <a:pt x="4606" y="12639"/>
                    <a:pt x="5459" y="14928"/>
                    <a:pt x="6788" y="16631"/>
                  </a:cubicBezTo>
                  <a:cubicBezTo>
                    <a:pt x="3165" y="17422"/>
                    <a:pt x="729" y="19037"/>
                    <a:pt x="596" y="19127"/>
                  </a:cubicBezTo>
                  <a:cubicBezTo>
                    <a:pt x="106" y="19457"/>
                    <a:pt x="-113" y="20072"/>
                    <a:pt x="58" y="20641"/>
                  </a:cubicBezTo>
                  <a:cubicBezTo>
                    <a:pt x="228" y="21210"/>
                    <a:pt x="748" y="21600"/>
                    <a:pt x="1336" y="21600"/>
                  </a:cubicBezTo>
                  <a:lnTo>
                    <a:pt x="20038" y="21600"/>
                  </a:lnTo>
                  <a:cubicBezTo>
                    <a:pt x="20626" y="21600"/>
                    <a:pt x="21146" y="21210"/>
                    <a:pt x="21316" y="20641"/>
                  </a:cubicBezTo>
                  <a:cubicBezTo>
                    <a:pt x="21487" y="20072"/>
                    <a:pt x="21268" y="19457"/>
                    <a:pt x="20778" y="19127"/>
                  </a:cubicBezTo>
                </a:path>
              </a:pathLst>
            </a:custGeom>
            <a:solidFill>
              <a:srgbClr val="FFFFFF"/>
            </a:solidFill>
            <a:ln w="12700" cap="flat">
              <a:noFill/>
              <a:miter lim="400000"/>
            </a:ln>
            <a:effectLst/>
          </p:spPr>
          <p:txBody>
            <a:bodyPr wrap="square" lIns="38100" tIns="38100" rIns="38100" bIns="381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grpSp>
      <p:grpSp>
        <p:nvGrpSpPr>
          <p:cNvPr id="26" name="Group 25"/>
          <p:cNvGrpSpPr/>
          <p:nvPr/>
        </p:nvGrpSpPr>
        <p:grpSpPr>
          <a:xfrm>
            <a:off x="3793490" y="1899786"/>
            <a:ext cx="1557020" cy="825568"/>
            <a:chOff x="1095375" y="3153049"/>
            <a:chExt cx="1557020" cy="825568"/>
          </a:xfrm>
        </p:grpSpPr>
        <p:sp>
          <p:nvSpPr>
            <p:cNvPr id="27" name="TextBox 26"/>
            <p:cNvSpPr txBox="1"/>
            <p:nvPr/>
          </p:nvSpPr>
          <p:spPr>
            <a:xfrm>
              <a:off x="1095375" y="3375375"/>
              <a:ext cx="1557020" cy="603242"/>
            </a:xfrm>
            <a:prstGeom prst="rect">
              <a:avLst/>
            </a:prstGeom>
            <a:noFill/>
          </p:spPr>
          <p:txBody>
            <a:bodyPr wrap="square" lIns="0" tIns="0" rIns="0" bIns="0" rtlCol="1">
              <a:spAutoFit/>
            </a:bodyPr>
            <a:lstStyle/>
            <a:p>
              <a:pPr algn="ctr">
                <a:lnSpc>
                  <a:spcPts val="1200"/>
                </a:lnSpc>
                <a:spcAft>
                  <a:spcPts val="1200"/>
                </a:spcAft>
              </a:pPr>
              <a:r>
                <a:rPr lang="es-MX" sz="900" dirty="0">
                  <a:solidFill>
                    <a:schemeClr val="bg1"/>
                  </a:solidFill>
                  <a:latin typeface="Lato" pitchFamily="34" charset="0"/>
                </a:rPr>
                <a:t>Sello digital del contribuyente que lo expide.</a:t>
              </a:r>
            </a:p>
            <a:p>
              <a:pPr algn="ctr" rtl="0">
                <a:lnSpc>
                  <a:spcPts val="1200"/>
                </a:lnSpc>
                <a:spcAft>
                  <a:spcPts val="1200"/>
                </a:spcAft>
              </a:pPr>
              <a:endParaRPr lang="es-MX" sz="900" dirty="0">
                <a:solidFill>
                  <a:schemeClr val="bg1"/>
                </a:solidFill>
                <a:latin typeface="Lato" pitchFamily="34" charset="0"/>
                <a:ea typeface="Open Sans" pitchFamily="34" charset="0"/>
                <a:cs typeface="Open Sans" pitchFamily="34" charset="0"/>
              </a:endParaRPr>
            </a:p>
          </p:txBody>
        </p:sp>
        <p:sp>
          <p:nvSpPr>
            <p:cNvPr id="28" name="TextBox 27"/>
            <p:cNvSpPr txBox="1"/>
            <p:nvPr/>
          </p:nvSpPr>
          <p:spPr>
            <a:xfrm>
              <a:off x="1095375" y="3153049"/>
              <a:ext cx="1557020" cy="169277"/>
            </a:xfrm>
            <a:prstGeom prst="rect">
              <a:avLst/>
            </a:prstGeom>
            <a:noFill/>
          </p:spPr>
          <p:txBody>
            <a:bodyPr wrap="square" lIns="0" tIns="0" rIns="0" bIns="0" rtlCol="1">
              <a:spAutoFit/>
            </a:bodyPr>
            <a:lstStyle/>
            <a:p>
              <a:pPr algn="ctr" rtl="0">
                <a:spcAft>
                  <a:spcPts val="1200"/>
                </a:spcAft>
              </a:pPr>
              <a:r>
                <a:rPr lang="es-MX" sz="1100" dirty="0">
                  <a:solidFill>
                    <a:schemeClr val="bg1"/>
                  </a:solidFill>
                  <a:latin typeface="Lato Black" pitchFamily="34" charset="0"/>
                  <a:ea typeface="Open Sans" pitchFamily="34" charset="0"/>
                  <a:cs typeface="Open Sans" pitchFamily="34" charset="0"/>
                </a:rPr>
                <a:t>3. Sello</a:t>
              </a:r>
            </a:p>
          </p:txBody>
        </p:sp>
      </p:grpSp>
      <p:grpSp>
        <p:nvGrpSpPr>
          <p:cNvPr id="29" name="Group 28"/>
          <p:cNvGrpSpPr/>
          <p:nvPr/>
        </p:nvGrpSpPr>
        <p:grpSpPr>
          <a:xfrm>
            <a:off x="1178477" y="2732107"/>
            <a:ext cx="1557020" cy="979456"/>
            <a:chOff x="1095375" y="3153049"/>
            <a:chExt cx="1557020" cy="979456"/>
          </a:xfrm>
        </p:grpSpPr>
        <p:sp>
          <p:nvSpPr>
            <p:cNvPr id="30" name="TextBox 29"/>
            <p:cNvSpPr txBox="1"/>
            <p:nvPr/>
          </p:nvSpPr>
          <p:spPr>
            <a:xfrm>
              <a:off x="1095375" y="3375375"/>
              <a:ext cx="1557020" cy="757130"/>
            </a:xfrm>
            <a:prstGeom prst="rect">
              <a:avLst/>
            </a:prstGeom>
            <a:noFill/>
          </p:spPr>
          <p:txBody>
            <a:bodyPr wrap="square" lIns="0" tIns="0" rIns="0" bIns="0" rtlCol="1">
              <a:spAutoFit/>
            </a:bodyPr>
            <a:lstStyle/>
            <a:p>
              <a:pPr algn="r">
                <a:lnSpc>
                  <a:spcPts val="1200"/>
                </a:lnSpc>
                <a:spcAft>
                  <a:spcPts val="1200"/>
                </a:spcAft>
              </a:pPr>
              <a:r>
                <a:rPr lang="es-MX" sz="900" dirty="0">
                  <a:solidFill>
                    <a:schemeClr val="bg1"/>
                  </a:solidFill>
                  <a:latin typeface="Lato" pitchFamily="34" charset="0"/>
                </a:rPr>
                <a:t>Contener el número de folio asignado por el SAT y el sello digital del SAT</a:t>
              </a:r>
              <a:r>
                <a:rPr lang="es-MX" sz="900" dirty="0">
                  <a:solidFill>
                    <a:srgbClr val="2F2F2F"/>
                  </a:solidFill>
                  <a:latin typeface="Arial" panose="020B0604020202020204" pitchFamily="34" charset="0"/>
                </a:rPr>
                <a:t>.</a:t>
              </a:r>
            </a:p>
            <a:p>
              <a:pPr algn="r" rtl="0">
                <a:lnSpc>
                  <a:spcPts val="1200"/>
                </a:lnSpc>
                <a:spcAft>
                  <a:spcPts val="1200"/>
                </a:spcAft>
              </a:pPr>
              <a:endParaRPr lang="es-MX" sz="900" dirty="0">
                <a:solidFill>
                  <a:schemeClr val="bg1"/>
                </a:solidFill>
                <a:latin typeface="Lato" pitchFamily="34" charset="0"/>
                <a:ea typeface="Open Sans" pitchFamily="34" charset="0"/>
                <a:cs typeface="Open Sans" pitchFamily="34" charset="0"/>
              </a:endParaRPr>
            </a:p>
          </p:txBody>
        </p:sp>
        <p:sp>
          <p:nvSpPr>
            <p:cNvPr id="31" name="TextBox 30"/>
            <p:cNvSpPr txBox="1"/>
            <p:nvPr/>
          </p:nvSpPr>
          <p:spPr>
            <a:xfrm>
              <a:off x="1095375" y="3153049"/>
              <a:ext cx="1557020" cy="169277"/>
            </a:xfrm>
            <a:prstGeom prst="rect">
              <a:avLst/>
            </a:prstGeom>
            <a:noFill/>
          </p:spPr>
          <p:txBody>
            <a:bodyPr wrap="square" lIns="0" tIns="0" rIns="0" bIns="0" rtlCol="1">
              <a:spAutoFit/>
            </a:bodyPr>
            <a:lstStyle/>
            <a:p>
              <a:pPr algn="r" rtl="0">
                <a:spcAft>
                  <a:spcPts val="1200"/>
                </a:spcAft>
              </a:pPr>
              <a:r>
                <a:rPr lang="es-MX" sz="1100" dirty="0">
                  <a:solidFill>
                    <a:schemeClr val="bg1"/>
                  </a:solidFill>
                  <a:latin typeface="Lato Black" pitchFamily="34" charset="0"/>
                  <a:ea typeface="Open Sans" pitchFamily="34" charset="0"/>
                  <a:cs typeface="Open Sans" pitchFamily="34" charset="0"/>
                </a:rPr>
                <a:t>2. Folio Fiscal</a:t>
              </a:r>
            </a:p>
          </p:txBody>
        </p:sp>
      </p:grpSp>
      <p:grpSp>
        <p:nvGrpSpPr>
          <p:cNvPr id="32" name="Group 31"/>
          <p:cNvGrpSpPr/>
          <p:nvPr/>
        </p:nvGrpSpPr>
        <p:grpSpPr>
          <a:xfrm>
            <a:off x="6332160" y="2665394"/>
            <a:ext cx="1557020" cy="837879"/>
            <a:chOff x="1095375" y="3153049"/>
            <a:chExt cx="1557020" cy="837879"/>
          </a:xfrm>
        </p:grpSpPr>
        <p:sp>
          <p:nvSpPr>
            <p:cNvPr id="33" name="TextBox 32"/>
            <p:cNvSpPr txBox="1"/>
            <p:nvPr/>
          </p:nvSpPr>
          <p:spPr>
            <a:xfrm>
              <a:off x="1095375" y="3375375"/>
              <a:ext cx="1557020" cy="615553"/>
            </a:xfrm>
            <a:prstGeom prst="rect">
              <a:avLst/>
            </a:prstGeom>
            <a:noFill/>
          </p:spPr>
          <p:txBody>
            <a:bodyPr wrap="square" lIns="0" tIns="0" rIns="0" bIns="0" rtlCol="1">
              <a:spAutoFit/>
            </a:bodyPr>
            <a:lstStyle/>
            <a:p>
              <a:pPr>
                <a:lnSpc>
                  <a:spcPts val="1200"/>
                </a:lnSpc>
                <a:spcAft>
                  <a:spcPts val="1200"/>
                </a:spcAft>
              </a:pPr>
              <a:r>
                <a:rPr lang="es-MX" sz="900" dirty="0">
                  <a:solidFill>
                    <a:schemeClr val="bg1"/>
                  </a:solidFill>
                  <a:latin typeface="Lato" pitchFamily="34" charset="0"/>
                </a:rPr>
                <a:t>Lugar y fecha de expedición del CFDI.</a:t>
              </a:r>
            </a:p>
            <a:p>
              <a:pPr rtl="0">
                <a:lnSpc>
                  <a:spcPts val="1200"/>
                </a:lnSpc>
                <a:spcAft>
                  <a:spcPts val="1200"/>
                </a:spcAft>
              </a:pPr>
              <a:endParaRPr lang="es-MX" sz="900" dirty="0">
                <a:solidFill>
                  <a:schemeClr val="bg1"/>
                </a:solidFill>
                <a:latin typeface="Lato" pitchFamily="34" charset="0"/>
                <a:ea typeface="Open Sans" pitchFamily="34" charset="0"/>
                <a:cs typeface="Open Sans" pitchFamily="34" charset="0"/>
              </a:endParaRPr>
            </a:p>
          </p:txBody>
        </p:sp>
        <p:sp>
          <p:nvSpPr>
            <p:cNvPr id="34" name="TextBox 33"/>
            <p:cNvSpPr txBox="1"/>
            <p:nvPr/>
          </p:nvSpPr>
          <p:spPr>
            <a:xfrm>
              <a:off x="1095375" y="3153049"/>
              <a:ext cx="1557020" cy="169277"/>
            </a:xfrm>
            <a:prstGeom prst="rect">
              <a:avLst/>
            </a:prstGeom>
            <a:noFill/>
          </p:spPr>
          <p:txBody>
            <a:bodyPr wrap="square" lIns="0" tIns="0" rIns="0" bIns="0" rtlCol="1">
              <a:spAutoFit/>
            </a:bodyPr>
            <a:lstStyle/>
            <a:p>
              <a:pPr rtl="0">
                <a:spcAft>
                  <a:spcPts val="1200"/>
                </a:spcAft>
              </a:pPr>
              <a:r>
                <a:rPr lang="es-MX" sz="1100" dirty="0">
                  <a:solidFill>
                    <a:schemeClr val="bg1"/>
                  </a:solidFill>
                  <a:latin typeface="Lato Black" pitchFamily="34" charset="0"/>
                  <a:ea typeface="Open Sans" pitchFamily="34" charset="0"/>
                  <a:cs typeface="Open Sans" pitchFamily="34" charset="0"/>
                </a:rPr>
                <a:t>4. Lugar y fecha</a:t>
              </a:r>
            </a:p>
          </p:txBody>
        </p:sp>
      </p:grpSp>
      <p:grpSp>
        <p:nvGrpSpPr>
          <p:cNvPr id="35" name="Group 34"/>
          <p:cNvGrpSpPr/>
          <p:nvPr/>
        </p:nvGrpSpPr>
        <p:grpSpPr>
          <a:xfrm>
            <a:off x="385769" y="4094779"/>
            <a:ext cx="1557020" cy="979456"/>
            <a:chOff x="1095375" y="3153049"/>
            <a:chExt cx="1557020" cy="979456"/>
          </a:xfrm>
        </p:grpSpPr>
        <p:sp>
          <p:nvSpPr>
            <p:cNvPr id="36" name="TextBox 35"/>
            <p:cNvSpPr txBox="1"/>
            <p:nvPr/>
          </p:nvSpPr>
          <p:spPr>
            <a:xfrm>
              <a:off x="1095375" y="3375375"/>
              <a:ext cx="1557020" cy="757130"/>
            </a:xfrm>
            <a:prstGeom prst="rect">
              <a:avLst/>
            </a:prstGeom>
            <a:noFill/>
          </p:spPr>
          <p:txBody>
            <a:bodyPr wrap="square" lIns="0" tIns="0" rIns="0" bIns="0" rtlCol="1">
              <a:spAutoFit/>
            </a:bodyPr>
            <a:lstStyle/>
            <a:p>
              <a:pPr algn="r">
                <a:lnSpc>
                  <a:spcPts val="1200"/>
                </a:lnSpc>
                <a:spcAft>
                  <a:spcPts val="1200"/>
                </a:spcAft>
              </a:pPr>
              <a:r>
                <a:rPr lang="es-MX" sz="900" dirty="0">
                  <a:solidFill>
                    <a:schemeClr val="bg1"/>
                  </a:solidFill>
                  <a:latin typeface="Lato" pitchFamily="34" charset="0"/>
                </a:rPr>
                <a:t>Clave del Registro Federal de Contribuyentes de quien los expida y Régimen Fiscal en que tributen conforme a la Ley del ISR</a:t>
              </a:r>
              <a:endParaRPr lang="es-MX" sz="900" dirty="0">
                <a:solidFill>
                  <a:schemeClr val="bg1"/>
                </a:solidFill>
                <a:latin typeface="Lato" pitchFamily="34" charset="0"/>
                <a:ea typeface="Open Sans" pitchFamily="34" charset="0"/>
                <a:cs typeface="Open Sans" pitchFamily="34" charset="0"/>
              </a:endParaRPr>
            </a:p>
          </p:txBody>
        </p:sp>
        <p:sp>
          <p:nvSpPr>
            <p:cNvPr id="37" name="TextBox 36"/>
            <p:cNvSpPr txBox="1"/>
            <p:nvPr/>
          </p:nvSpPr>
          <p:spPr>
            <a:xfrm>
              <a:off x="1095375" y="3153049"/>
              <a:ext cx="1557020" cy="169277"/>
            </a:xfrm>
            <a:prstGeom prst="rect">
              <a:avLst/>
            </a:prstGeom>
            <a:noFill/>
          </p:spPr>
          <p:txBody>
            <a:bodyPr wrap="square" lIns="0" tIns="0" rIns="0" bIns="0" rtlCol="1">
              <a:spAutoFit/>
            </a:bodyPr>
            <a:lstStyle/>
            <a:p>
              <a:pPr algn="r" rtl="0">
                <a:spcAft>
                  <a:spcPts val="1200"/>
                </a:spcAft>
              </a:pPr>
              <a:r>
                <a:rPr lang="es-MX" sz="1100" dirty="0">
                  <a:solidFill>
                    <a:schemeClr val="bg1"/>
                  </a:solidFill>
                  <a:latin typeface="Lato Black" pitchFamily="34" charset="0"/>
                  <a:ea typeface="Open Sans" pitchFamily="34" charset="0"/>
                  <a:cs typeface="Open Sans" pitchFamily="34" charset="0"/>
                </a:rPr>
                <a:t>1. RFC emisor y Régimen</a:t>
              </a:r>
            </a:p>
          </p:txBody>
        </p:sp>
      </p:grpSp>
      <p:grpSp>
        <p:nvGrpSpPr>
          <p:cNvPr id="38" name="Group 37"/>
          <p:cNvGrpSpPr/>
          <p:nvPr/>
        </p:nvGrpSpPr>
        <p:grpSpPr>
          <a:xfrm>
            <a:off x="7201212" y="4094779"/>
            <a:ext cx="1557020" cy="991767"/>
            <a:chOff x="1095375" y="3153049"/>
            <a:chExt cx="1557020" cy="991767"/>
          </a:xfrm>
        </p:grpSpPr>
        <p:sp>
          <p:nvSpPr>
            <p:cNvPr id="39" name="TextBox 38"/>
            <p:cNvSpPr txBox="1"/>
            <p:nvPr/>
          </p:nvSpPr>
          <p:spPr>
            <a:xfrm>
              <a:off x="1095375" y="3375375"/>
              <a:ext cx="1557020" cy="769441"/>
            </a:xfrm>
            <a:prstGeom prst="rect">
              <a:avLst/>
            </a:prstGeom>
            <a:noFill/>
          </p:spPr>
          <p:txBody>
            <a:bodyPr wrap="square" lIns="0" tIns="0" rIns="0" bIns="0" rtlCol="1">
              <a:spAutoFit/>
            </a:bodyPr>
            <a:lstStyle/>
            <a:p>
              <a:pPr>
                <a:lnSpc>
                  <a:spcPts val="1200"/>
                </a:lnSpc>
                <a:spcAft>
                  <a:spcPts val="1200"/>
                </a:spcAft>
              </a:pPr>
              <a:r>
                <a:rPr lang="es-MX" sz="900" dirty="0">
                  <a:solidFill>
                    <a:schemeClr val="bg1"/>
                  </a:solidFill>
                  <a:latin typeface="Lato" pitchFamily="34" charset="0"/>
                </a:rPr>
                <a:t>Clave del Registro Federal de Contribuyentes de la persona a favor de quien se expida.</a:t>
              </a:r>
            </a:p>
            <a:p>
              <a:pPr rtl="0">
                <a:lnSpc>
                  <a:spcPts val="1200"/>
                </a:lnSpc>
                <a:spcAft>
                  <a:spcPts val="1200"/>
                </a:spcAft>
              </a:pPr>
              <a:endParaRPr lang="es-MX" sz="900" dirty="0">
                <a:solidFill>
                  <a:schemeClr val="bg1"/>
                </a:solidFill>
                <a:latin typeface="Lato" pitchFamily="34" charset="0"/>
                <a:ea typeface="Open Sans" pitchFamily="34" charset="0"/>
                <a:cs typeface="Open Sans" pitchFamily="34" charset="0"/>
              </a:endParaRPr>
            </a:p>
          </p:txBody>
        </p:sp>
        <p:sp>
          <p:nvSpPr>
            <p:cNvPr id="40" name="TextBox 39"/>
            <p:cNvSpPr txBox="1"/>
            <p:nvPr/>
          </p:nvSpPr>
          <p:spPr>
            <a:xfrm>
              <a:off x="1095375" y="3153049"/>
              <a:ext cx="1557020" cy="169277"/>
            </a:xfrm>
            <a:prstGeom prst="rect">
              <a:avLst/>
            </a:prstGeom>
            <a:noFill/>
          </p:spPr>
          <p:txBody>
            <a:bodyPr wrap="square" lIns="0" tIns="0" rIns="0" bIns="0" rtlCol="1">
              <a:spAutoFit/>
            </a:bodyPr>
            <a:lstStyle/>
            <a:p>
              <a:pPr rtl="0">
                <a:spcAft>
                  <a:spcPts val="1200"/>
                </a:spcAft>
              </a:pPr>
              <a:r>
                <a:rPr lang="es-MX" sz="1100" dirty="0">
                  <a:solidFill>
                    <a:schemeClr val="bg1"/>
                  </a:solidFill>
                  <a:latin typeface="Lato Black" pitchFamily="34" charset="0"/>
                  <a:ea typeface="Open Sans" pitchFamily="34" charset="0"/>
                  <a:cs typeface="Open Sans" pitchFamily="34" charset="0"/>
                </a:rPr>
                <a:t>5. RFC Receptor</a:t>
              </a:r>
            </a:p>
          </p:txBody>
        </p:sp>
      </p:grpSp>
      <p:sp>
        <p:nvSpPr>
          <p:cNvPr id="41" name="TextBox 40"/>
          <p:cNvSpPr txBox="1"/>
          <p:nvPr/>
        </p:nvSpPr>
        <p:spPr>
          <a:xfrm>
            <a:off x="3591243" y="3879335"/>
            <a:ext cx="1961515" cy="215444"/>
          </a:xfrm>
          <a:prstGeom prst="rect">
            <a:avLst/>
          </a:prstGeom>
          <a:noFill/>
        </p:spPr>
        <p:txBody>
          <a:bodyPr wrap="square" lIns="0" tIns="0" rIns="0" bIns="0" rtlCol="1">
            <a:spAutoFit/>
          </a:bodyPr>
          <a:lstStyle/>
          <a:p>
            <a:pPr algn="ctr" rtl="0">
              <a:spcAft>
                <a:spcPts val="1200"/>
              </a:spcAft>
            </a:pPr>
            <a:r>
              <a:rPr lang="es-MX" sz="1400" dirty="0">
                <a:solidFill>
                  <a:schemeClr val="bg1"/>
                </a:solidFill>
                <a:latin typeface="Lato Black" pitchFamily="34" charset="0"/>
                <a:ea typeface="Open Sans" pitchFamily="34" charset="0"/>
                <a:cs typeface="Open Sans" pitchFamily="34" charset="0"/>
              </a:rPr>
              <a:t>El CFDI 3.3</a:t>
            </a:r>
          </a:p>
        </p:txBody>
      </p:sp>
      <p:grpSp>
        <p:nvGrpSpPr>
          <p:cNvPr id="13" name="Grupo 12">
            <a:extLst>
              <a:ext uri="{FF2B5EF4-FFF2-40B4-BE49-F238E27FC236}">
                <a16:creationId xmlns:a16="http://schemas.microsoft.com/office/drawing/2014/main" xmlns="" id="{E861EAB3-93FF-4F9A-9A5A-8A30A6A82A36}"/>
              </a:ext>
            </a:extLst>
          </p:cNvPr>
          <p:cNvGrpSpPr/>
          <p:nvPr/>
        </p:nvGrpSpPr>
        <p:grpSpPr>
          <a:xfrm>
            <a:off x="5632709" y="3082969"/>
            <a:ext cx="618689" cy="618689"/>
            <a:chOff x="5632709" y="3082969"/>
            <a:chExt cx="618689" cy="618689"/>
          </a:xfrm>
        </p:grpSpPr>
        <p:sp>
          <p:nvSpPr>
            <p:cNvPr id="22" name="Shape 2333"/>
            <p:cNvSpPr/>
            <p:nvPr/>
          </p:nvSpPr>
          <p:spPr>
            <a:xfrm>
              <a:off x="5632709" y="3082969"/>
              <a:ext cx="618689" cy="6186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solidFill>
                <a:schemeClr val="bg1"/>
              </a:solidFill>
              <a:prstDash val="solid"/>
              <a:miter lim="400000"/>
            </a:ln>
            <a:effectLst/>
          </p:spPr>
          <p:txBody>
            <a:bodyPr wrap="square" lIns="50800" tIns="50800" rIns="50800" bIns="508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lang="es-MX"/>
            </a:p>
          </p:txBody>
        </p:sp>
        <p:sp>
          <p:nvSpPr>
            <p:cNvPr id="42" name="Shape 2382">
              <a:extLst>
                <a:ext uri="{FF2B5EF4-FFF2-40B4-BE49-F238E27FC236}">
                  <a16:creationId xmlns:a16="http://schemas.microsoft.com/office/drawing/2014/main" xmlns="" id="{E39753C1-FFF3-41BF-92F5-7D74C7FA51D5}"/>
                </a:ext>
              </a:extLst>
            </p:cNvPr>
            <p:cNvSpPr/>
            <p:nvPr/>
          </p:nvSpPr>
          <p:spPr>
            <a:xfrm>
              <a:off x="5793638" y="3226905"/>
              <a:ext cx="296829" cy="296940"/>
            </a:xfrm>
            <a:custGeom>
              <a:avLst/>
              <a:gdLst/>
              <a:ahLst/>
              <a:cxnLst>
                <a:cxn ang="0">
                  <a:pos x="wd2" y="hd2"/>
                </a:cxn>
                <a:cxn ang="5400000">
                  <a:pos x="wd2" y="hd2"/>
                </a:cxn>
                <a:cxn ang="10800000">
                  <a:pos x="wd2" y="hd2"/>
                </a:cxn>
                <a:cxn ang="16200000">
                  <a:pos x="wd2" y="hd2"/>
                </a:cxn>
              </a:cxnLst>
              <a:rect l="0" t="0" r="r" b="b"/>
              <a:pathLst>
                <a:path w="21600" h="21600" extrusionOk="0">
                  <a:moveTo>
                    <a:pt x="20250" y="9450"/>
                  </a:moveTo>
                  <a:cubicBezTo>
                    <a:pt x="20250" y="9823"/>
                    <a:pt x="19947" y="10125"/>
                    <a:pt x="19575" y="10125"/>
                  </a:cubicBezTo>
                  <a:lnTo>
                    <a:pt x="18324" y="10125"/>
                  </a:lnTo>
                  <a:lnTo>
                    <a:pt x="15624" y="5400"/>
                  </a:lnTo>
                  <a:lnTo>
                    <a:pt x="17550" y="5400"/>
                  </a:lnTo>
                  <a:cubicBezTo>
                    <a:pt x="17763" y="5400"/>
                    <a:pt x="17962" y="5500"/>
                    <a:pt x="18090" y="5670"/>
                  </a:cubicBezTo>
                  <a:lnTo>
                    <a:pt x="20115" y="8370"/>
                  </a:lnTo>
                  <a:cubicBezTo>
                    <a:pt x="20203" y="8487"/>
                    <a:pt x="20250" y="8629"/>
                    <a:pt x="20250" y="8775"/>
                  </a:cubicBezTo>
                  <a:cubicBezTo>
                    <a:pt x="20250" y="8775"/>
                    <a:pt x="20250" y="9450"/>
                    <a:pt x="20250" y="9450"/>
                  </a:cubicBezTo>
                  <a:close/>
                  <a:moveTo>
                    <a:pt x="18225" y="20250"/>
                  </a:moveTo>
                  <a:lnTo>
                    <a:pt x="14175" y="20250"/>
                  </a:lnTo>
                  <a:lnTo>
                    <a:pt x="14175" y="13500"/>
                  </a:lnTo>
                  <a:cubicBezTo>
                    <a:pt x="14175" y="13127"/>
                    <a:pt x="13872" y="12825"/>
                    <a:pt x="13500" y="12825"/>
                  </a:cubicBezTo>
                  <a:lnTo>
                    <a:pt x="8437" y="12825"/>
                  </a:lnTo>
                  <a:cubicBezTo>
                    <a:pt x="8064" y="12825"/>
                    <a:pt x="7762" y="13127"/>
                    <a:pt x="7762" y="13500"/>
                  </a:cubicBezTo>
                  <a:lnTo>
                    <a:pt x="7762" y="20250"/>
                  </a:lnTo>
                  <a:lnTo>
                    <a:pt x="3375" y="20250"/>
                  </a:lnTo>
                  <a:lnTo>
                    <a:pt x="3375" y="11475"/>
                  </a:lnTo>
                  <a:lnTo>
                    <a:pt x="18225" y="11475"/>
                  </a:lnTo>
                  <a:cubicBezTo>
                    <a:pt x="18225" y="11475"/>
                    <a:pt x="18225" y="20250"/>
                    <a:pt x="18225" y="20250"/>
                  </a:cubicBezTo>
                  <a:close/>
                  <a:moveTo>
                    <a:pt x="13500" y="20250"/>
                  </a:moveTo>
                  <a:lnTo>
                    <a:pt x="8437" y="20250"/>
                  </a:lnTo>
                  <a:lnTo>
                    <a:pt x="8437" y="13500"/>
                  </a:lnTo>
                  <a:lnTo>
                    <a:pt x="13500" y="13500"/>
                  </a:lnTo>
                  <a:cubicBezTo>
                    <a:pt x="13500" y="13500"/>
                    <a:pt x="13500" y="20250"/>
                    <a:pt x="13500" y="20250"/>
                  </a:cubicBezTo>
                  <a:close/>
                  <a:moveTo>
                    <a:pt x="1350" y="9450"/>
                  </a:moveTo>
                  <a:lnTo>
                    <a:pt x="1350" y="8775"/>
                  </a:lnTo>
                  <a:cubicBezTo>
                    <a:pt x="1350" y="8629"/>
                    <a:pt x="1397" y="8487"/>
                    <a:pt x="1485" y="8370"/>
                  </a:cubicBezTo>
                  <a:lnTo>
                    <a:pt x="3510" y="5670"/>
                  </a:lnTo>
                  <a:cubicBezTo>
                    <a:pt x="3638" y="5500"/>
                    <a:pt x="3837" y="5400"/>
                    <a:pt x="4050" y="5400"/>
                  </a:cubicBezTo>
                  <a:lnTo>
                    <a:pt x="5975" y="5400"/>
                  </a:lnTo>
                  <a:lnTo>
                    <a:pt x="3276" y="10125"/>
                  </a:lnTo>
                  <a:lnTo>
                    <a:pt x="2025" y="10125"/>
                  </a:lnTo>
                  <a:cubicBezTo>
                    <a:pt x="1653" y="10125"/>
                    <a:pt x="1350" y="9823"/>
                    <a:pt x="1350" y="9450"/>
                  </a:cubicBezTo>
                  <a:moveTo>
                    <a:pt x="13369" y="5400"/>
                  </a:moveTo>
                  <a:lnTo>
                    <a:pt x="14847" y="5400"/>
                  </a:lnTo>
                  <a:lnTo>
                    <a:pt x="17547" y="10125"/>
                  </a:lnTo>
                  <a:lnTo>
                    <a:pt x="14719" y="10125"/>
                  </a:lnTo>
                  <a:cubicBezTo>
                    <a:pt x="14719" y="10125"/>
                    <a:pt x="13369" y="5400"/>
                    <a:pt x="13369" y="5400"/>
                  </a:cubicBezTo>
                  <a:close/>
                  <a:moveTo>
                    <a:pt x="11138" y="5400"/>
                  </a:moveTo>
                  <a:lnTo>
                    <a:pt x="12666" y="5400"/>
                  </a:lnTo>
                  <a:lnTo>
                    <a:pt x="14016" y="10125"/>
                  </a:lnTo>
                  <a:lnTo>
                    <a:pt x="11138" y="10125"/>
                  </a:lnTo>
                  <a:cubicBezTo>
                    <a:pt x="11138" y="10125"/>
                    <a:pt x="11138" y="5400"/>
                    <a:pt x="11138" y="5400"/>
                  </a:cubicBezTo>
                  <a:close/>
                  <a:moveTo>
                    <a:pt x="8933" y="5400"/>
                  </a:moveTo>
                  <a:lnTo>
                    <a:pt x="10462" y="5400"/>
                  </a:lnTo>
                  <a:lnTo>
                    <a:pt x="10462" y="10125"/>
                  </a:lnTo>
                  <a:lnTo>
                    <a:pt x="7583" y="10125"/>
                  </a:lnTo>
                  <a:cubicBezTo>
                    <a:pt x="7583" y="10125"/>
                    <a:pt x="8933" y="5400"/>
                    <a:pt x="8933" y="5400"/>
                  </a:cubicBezTo>
                  <a:close/>
                  <a:moveTo>
                    <a:pt x="6880" y="10125"/>
                  </a:moveTo>
                  <a:lnTo>
                    <a:pt x="4053" y="10125"/>
                  </a:lnTo>
                  <a:lnTo>
                    <a:pt x="6753" y="5400"/>
                  </a:lnTo>
                  <a:lnTo>
                    <a:pt x="8230" y="5400"/>
                  </a:lnTo>
                  <a:cubicBezTo>
                    <a:pt x="8230" y="5400"/>
                    <a:pt x="6880" y="10125"/>
                    <a:pt x="6880" y="10125"/>
                  </a:cubicBezTo>
                  <a:close/>
                  <a:moveTo>
                    <a:pt x="17550" y="1350"/>
                  </a:moveTo>
                  <a:lnTo>
                    <a:pt x="17550" y="4050"/>
                  </a:lnTo>
                  <a:lnTo>
                    <a:pt x="4050" y="4050"/>
                  </a:lnTo>
                  <a:lnTo>
                    <a:pt x="4050" y="1350"/>
                  </a:lnTo>
                  <a:cubicBezTo>
                    <a:pt x="4050" y="1350"/>
                    <a:pt x="17550" y="1350"/>
                    <a:pt x="17550" y="1350"/>
                  </a:cubicBezTo>
                  <a:close/>
                  <a:moveTo>
                    <a:pt x="21195" y="7560"/>
                  </a:moveTo>
                  <a:lnTo>
                    <a:pt x="19171" y="4861"/>
                  </a:lnTo>
                  <a:cubicBezTo>
                    <a:pt x="19092" y="4755"/>
                    <a:pt x="18997" y="4664"/>
                    <a:pt x="18900" y="4576"/>
                  </a:cubicBezTo>
                  <a:lnTo>
                    <a:pt x="18900" y="1350"/>
                  </a:lnTo>
                  <a:cubicBezTo>
                    <a:pt x="18900" y="605"/>
                    <a:pt x="18295" y="0"/>
                    <a:pt x="17550" y="0"/>
                  </a:cubicBezTo>
                  <a:lnTo>
                    <a:pt x="4050" y="0"/>
                  </a:lnTo>
                  <a:cubicBezTo>
                    <a:pt x="3304" y="0"/>
                    <a:pt x="2700" y="605"/>
                    <a:pt x="2700" y="1350"/>
                  </a:cubicBezTo>
                  <a:lnTo>
                    <a:pt x="2700" y="4577"/>
                  </a:lnTo>
                  <a:cubicBezTo>
                    <a:pt x="2603" y="4664"/>
                    <a:pt x="2509" y="4755"/>
                    <a:pt x="2430" y="4860"/>
                  </a:cubicBezTo>
                  <a:lnTo>
                    <a:pt x="406" y="7559"/>
                  </a:lnTo>
                  <a:cubicBezTo>
                    <a:pt x="144" y="7908"/>
                    <a:pt x="0" y="8339"/>
                    <a:pt x="0" y="8775"/>
                  </a:cubicBezTo>
                  <a:lnTo>
                    <a:pt x="0" y="9450"/>
                  </a:lnTo>
                  <a:cubicBezTo>
                    <a:pt x="0" y="10567"/>
                    <a:pt x="909" y="11475"/>
                    <a:pt x="2025" y="11475"/>
                  </a:cubicBezTo>
                  <a:lnTo>
                    <a:pt x="2025" y="20250"/>
                  </a:lnTo>
                  <a:cubicBezTo>
                    <a:pt x="2025" y="20995"/>
                    <a:pt x="2629" y="21600"/>
                    <a:pt x="3375" y="21600"/>
                  </a:cubicBezTo>
                  <a:lnTo>
                    <a:pt x="18225" y="21600"/>
                  </a:lnTo>
                  <a:cubicBezTo>
                    <a:pt x="18970" y="21600"/>
                    <a:pt x="19575" y="20995"/>
                    <a:pt x="19575" y="20250"/>
                  </a:cubicBezTo>
                  <a:lnTo>
                    <a:pt x="19575" y="11475"/>
                  </a:lnTo>
                  <a:cubicBezTo>
                    <a:pt x="20691" y="11475"/>
                    <a:pt x="21600" y="10567"/>
                    <a:pt x="21600" y="9450"/>
                  </a:cubicBezTo>
                  <a:lnTo>
                    <a:pt x="21600" y="8775"/>
                  </a:lnTo>
                  <a:cubicBezTo>
                    <a:pt x="21600" y="8339"/>
                    <a:pt x="21456" y="7908"/>
                    <a:pt x="21195" y="7560"/>
                  </a:cubicBezTo>
                </a:path>
              </a:pathLst>
            </a:custGeom>
            <a:solidFill>
              <a:srgbClr val="FFFFFF"/>
            </a:solidFill>
            <a:ln w="12700" cap="flat">
              <a:noFill/>
              <a:miter lim="400000"/>
            </a:ln>
            <a:effectLst/>
          </p:spPr>
          <p:txBody>
            <a:bodyPr wrap="square" lIns="38100" tIns="38100" rIns="38100" bIns="381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grpSp>
      <p:grpSp>
        <p:nvGrpSpPr>
          <p:cNvPr id="14" name="Grupo 13">
            <a:extLst>
              <a:ext uri="{FF2B5EF4-FFF2-40B4-BE49-F238E27FC236}">
                <a16:creationId xmlns:a16="http://schemas.microsoft.com/office/drawing/2014/main" xmlns="" id="{FEC23026-9EA4-43F3-83A6-C677007BF045}"/>
              </a:ext>
            </a:extLst>
          </p:cNvPr>
          <p:cNvGrpSpPr/>
          <p:nvPr/>
        </p:nvGrpSpPr>
        <p:grpSpPr>
          <a:xfrm>
            <a:off x="6336795" y="4002650"/>
            <a:ext cx="618689" cy="618689"/>
            <a:chOff x="6336795" y="4002650"/>
            <a:chExt cx="618689" cy="618689"/>
          </a:xfrm>
        </p:grpSpPr>
        <p:sp>
          <p:nvSpPr>
            <p:cNvPr id="24" name="Shape 2330"/>
            <p:cNvSpPr/>
            <p:nvPr/>
          </p:nvSpPr>
          <p:spPr>
            <a:xfrm>
              <a:off x="6336795" y="4002650"/>
              <a:ext cx="618689" cy="6186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solidFill>
                <a:schemeClr val="bg1"/>
              </a:solidFill>
              <a:prstDash val="solid"/>
              <a:miter lim="400000"/>
            </a:ln>
            <a:effectLst/>
          </p:spPr>
          <p:txBody>
            <a:bodyPr wrap="square" lIns="50800" tIns="50800" rIns="50800" bIns="508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lang="es-MX"/>
            </a:p>
          </p:txBody>
        </p:sp>
        <p:sp>
          <p:nvSpPr>
            <p:cNvPr id="44" name="Shape 1258">
              <a:extLst>
                <a:ext uri="{FF2B5EF4-FFF2-40B4-BE49-F238E27FC236}">
                  <a16:creationId xmlns:a16="http://schemas.microsoft.com/office/drawing/2014/main" xmlns="" id="{4638ED35-8D97-4E5C-96A9-AEBA6149AC7A}"/>
                </a:ext>
              </a:extLst>
            </p:cNvPr>
            <p:cNvSpPr/>
            <p:nvPr/>
          </p:nvSpPr>
          <p:spPr>
            <a:xfrm>
              <a:off x="6484932" y="4163525"/>
              <a:ext cx="293124" cy="280646"/>
            </a:xfrm>
            <a:custGeom>
              <a:avLst/>
              <a:gdLst/>
              <a:ahLst/>
              <a:cxnLst>
                <a:cxn ang="0">
                  <a:pos x="wd2" y="hd2"/>
                </a:cxn>
                <a:cxn ang="5400000">
                  <a:pos x="wd2" y="hd2"/>
                </a:cxn>
                <a:cxn ang="10800000">
                  <a:pos x="wd2" y="hd2"/>
                </a:cxn>
                <a:cxn ang="16200000">
                  <a:pos x="wd2" y="hd2"/>
                </a:cxn>
              </a:cxnLst>
              <a:rect l="0" t="0" r="r" b="b"/>
              <a:pathLst>
                <a:path w="21600" h="21600" extrusionOk="0">
                  <a:moveTo>
                    <a:pt x="21600" y="19056"/>
                  </a:moveTo>
                  <a:cubicBezTo>
                    <a:pt x="21600" y="19824"/>
                    <a:pt x="21600" y="21600"/>
                    <a:pt x="21600" y="21600"/>
                  </a:cubicBezTo>
                  <a:lnTo>
                    <a:pt x="10800" y="21600"/>
                  </a:lnTo>
                  <a:lnTo>
                    <a:pt x="0" y="21600"/>
                  </a:lnTo>
                  <a:cubicBezTo>
                    <a:pt x="0" y="21600"/>
                    <a:pt x="0" y="19824"/>
                    <a:pt x="0" y="19056"/>
                  </a:cubicBezTo>
                  <a:cubicBezTo>
                    <a:pt x="0" y="18337"/>
                    <a:pt x="1885" y="17232"/>
                    <a:pt x="4688" y="16128"/>
                  </a:cubicBezTo>
                  <a:cubicBezTo>
                    <a:pt x="7537" y="15072"/>
                    <a:pt x="8457" y="14160"/>
                    <a:pt x="8457" y="12193"/>
                  </a:cubicBezTo>
                  <a:cubicBezTo>
                    <a:pt x="8457" y="11040"/>
                    <a:pt x="7583" y="11425"/>
                    <a:pt x="7216" y="9264"/>
                  </a:cubicBezTo>
                  <a:cubicBezTo>
                    <a:pt x="7032" y="8400"/>
                    <a:pt x="6296" y="9264"/>
                    <a:pt x="6112" y="7248"/>
                  </a:cubicBezTo>
                  <a:cubicBezTo>
                    <a:pt x="6112" y="6432"/>
                    <a:pt x="6572" y="6240"/>
                    <a:pt x="6572" y="6240"/>
                  </a:cubicBezTo>
                  <a:cubicBezTo>
                    <a:pt x="6572" y="6240"/>
                    <a:pt x="6342" y="5040"/>
                    <a:pt x="6251" y="4128"/>
                  </a:cubicBezTo>
                  <a:cubicBezTo>
                    <a:pt x="6159" y="2976"/>
                    <a:pt x="6894" y="0"/>
                    <a:pt x="10800" y="0"/>
                  </a:cubicBezTo>
                  <a:cubicBezTo>
                    <a:pt x="14753" y="0"/>
                    <a:pt x="15488" y="2976"/>
                    <a:pt x="15396" y="4128"/>
                  </a:cubicBezTo>
                  <a:cubicBezTo>
                    <a:pt x="15304" y="5040"/>
                    <a:pt x="15075" y="6240"/>
                    <a:pt x="15075" y="6240"/>
                  </a:cubicBezTo>
                  <a:cubicBezTo>
                    <a:pt x="15075" y="6240"/>
                    <a:pt x="15488" y="6432"/>
                    <a:pt x="15488" y="7248"/>
                  </a:cubicBezTo>
                  <a:cubicBezTo>
                    <a:pt x="15350" y="9264"/>
                    <a:pt x="14615" y="8400"/>
                    <a:pt x="14431" y="9264"/>
                  </a:cubicBezTo>
                  <a:cubicBezTo>
                    <a:pt x="14064" y="11425"/>
                    <a:pt x="13190" y="11040"/>
                    <a:pt x="13190" y="12193"/>
                  </a:cubicBezTo>
                  <a:cubicBezTo>
                    <a:pt x="13190" y="14160"/>
                    <a:pt x="14109" y="15072"/>
                    <a:pt x="16912" y="16128"/>
                  </a:cubicBezTo>
                  <a:cubicBezTo>
                    <a:pt x="19762" y="17232"/>
                    <a:pt x="21600" y="18337"/>
                    <a:pt x="21600" y="19056"/>
                  </a:cubicBezTo>
                  <a:close/>
                </a:path>
              </a:pathLst>
            </a:custGeom>
            <a:solidFill>
              <a:schemeClr val="bg1"/>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2" name="Grupo 11">
            <a:extLst>
              <a:ext uri="{FF2B5EF4-FFF2-40B4-BE49-F238E27FC236}">
                <a16:creationId xmlns:a16="http://schemas.microsoft.com/office/drawing/2014/main" xmlns="" id="{F513FF5F-07AF-4E5C-A410-8A9288F3A81B}"/>
              </a:ext>
            </a:extLst>
          </p:cNvPr>
          <p:cNvGrpSpPr/>
          <p:nvPr/>
        </p:nvGrpSpPr>
        <p:grpSpPr>
          <a:xfrm>
            <a:off x="4262655" y="2659123"/>
            <a:ext cx="618689" cy="618689"/>
            <a:chOff x="4262655" y="2659123"/>
            <a:chExt cx="618689" cy="618689"/>
          </a:xfrm>
        </p:grpSpPr>
        <p:sp>
          <p:nvSpPr>
            <p:cNvPr id="16" name="Shape 2342"/>
            <p:cNvSpPr/>
            <p:nvPr/>
          </p:nvSpPr>
          <p:spPr>
            <a:xfrm>
              <a:off x="4262655" y="2659123"/>
              <a:ext cx="618689" cy="6186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solidFill>
                <a:schemeClr val="bg1"/>
              </a:solidFill>
              <a:prstDash val="solid"/>
              <a:miter lim="400000"/>
            </a:ln>
            <a:effectLst/>
          </p:spPr>
          <p:txBody>
            <a:bodyPr wrap="square" lIns="50800" tIns="50800" rIns="50800" bIns="508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lang="es-MX" dirty="0"/>
            </a:p>
          </p:txBody>
        </p:sp>
        <p:sp>
          <p:nvSpPr>
            <p:cNvPr id="45" name="Freeform 65">
              <a:extLst>
                <a:ext uri="{FF2B5EF4-FFF2-40B4-BE49-F238E27FC236}">
                  <a16:creationId xmlns:a16="http://schemas.microsoft.com/office/drawing/2014/main" xmlns="" id="{206EA84A-F4A9-4271-B981-38DDEED4FF6B}"/>
                </a:ext>
              </a:extLst>
            </p:cNvPr>
            <p:cNvSpPr>
              <a:spLocks/>
            </p:cNvSpPr>
            <p:nvPr/>
          </p:nvSpPr>
          <p:spPr bwMode="auto">
            <a:xfrm>
              <a:off x="4455316" y="2775209"/>
              <a:ext cx="171678" cy="371496"/>
            </a:xfrm>
            <a:custGeom>
              <a:avLst/>
              <a:gdLst>
                <a:gd name="T0" fmla="*/ 54 w 110"/>
                <a:gd name="T1" fmla="*/ 141 h 242"/>
                <a:gd name="T2" fmla="*/ 3 w 110"/>
                <a:gd name="T3" fmla="*/ 115 h 242"/>
                <a:gd name="T4" fmla="*/ 98 w 110"/>
                <a:gd name="T5" fmla="*/ 2 h 242"/>
                <a:gd name="T6" fmla="*/ 58 w 110"/>
                <a:gd name="T7" fmla="*/ 101 h 242"/>
                <a:gd name="T8" fmla="*/ 109 w 110"/>
                <a:gd name="T9" fmla="*/ 127 h 242"/>
                <a:gd name="T10" fmla="*/ 13 w 110"/>
                <a:gd name="T11" fmla="*/ 241 h 242"/>
                <a:gd name="T12" fmla="*/ 54 w 110"/>
                <a:gd name="T13" fmla="*/ 141 h 242"/>
              </a:gdLst>
              <a:ahLst/>
              <a:cxnLst>
                <a:cxn ang="0">
                  <a:pos x="T0" y="T1"/>
                </a:cxn>
                <a:cxn ang="0">
                  <a:pos x="T2" y="T3"/>
                </a:cxn>
                <a:cxn ang="0">
                  <a:pos x="T4" y="T5"/>
                </a:cxn>
                <a:cxn ang="0">
                  <a:pos x="T6" y="T7"/>
                </a:cxn>
                <a:cxn ang="0">
                  <a:pos x="T8" y="T9"/>
                </a:cxn>
                <a:cxn ang="0">
                  <a:pos x="T10" y="T11"/>
                </a:cxn>
                <a:cxn ang="0">
                  <a:pos x="T12" y="T13"/>
                </a:cxn>
              </a:cxnLst>
              <a:rect l="0" t="0" r="r" b="b"/>
              <a:pathLst>
                <a:path w="110" h="242">
                  <a:moveTo>
                    <a:pt x="54" y="141"/>
                  </a:moveTo>
                  <a:cubicBezTo>
                    <a:pt x="52" y="138"/>
                    <a:pt x="5" y="122"/>
                    <a:pt x="3" y="115"/>
                  </a:cubicBezTo>
                  <a:cubicBezTo>
                    <a:pt x="0" y="108"/>
                    <a:pt x="96" y="0"/>
                    <a:pt x="98" y="2"/>
                  </a:cubicBezTo>
                  <a:cubicBezTo>
                    <a:pt x="100" y="4"/>
                    <a:pt x="56" y="98"/>
                    <a:pt x="58" y="101"/>
                  </a:cubicBezTo>
                  <a:cubicBezTo>
                    <a:pt x="59" y="104"/>
                    <a:pt x="107" y="120"/>
                    <a:pt x="109" y="127"/>
                  </a:cubicBezTo>
                  <a:cubicBezTo>
                    <a:pt x="110" y="135"/>
                    <a:pt x="16" y="242"/>
                    <a:pt x="13" y="241"/>
                  </a:cubicBezTo>
                  <a:cubicBezTo>
                    <a:pt x="11" y="239"/>
                    <a:pt x="55" y="146"/>
                    <a:pt x="54" y="141"/>
                  </a:cubicBezTo>
                  <a:close/>
                </a:path>
              </a:pathLst>
            </a:custGeom>
            <a:solidFill>
              <a:schemeClr val="bg1"/>
            </a:solidFill>
            <a:ln>
              <a:noFill/>
            </a:ln>
            <a:extLst/>
          </p:spPr>
          <p:txBody>
            <a:bodyPr vert="horz" wrap="square" lIns="99060" tIns="49530" rIns="99060" bIns="49530" numCol="1" anchor="t" anchorCtr="0" compatLnSpc="1">
              <a:prstTxWarp prst="textNoShape">
                <a:avLst/>
              </a:prstTxWarp>
            </a:bodyPr>
            <a:lstStyle/>
            <a:p>
              <a:endParaRPr lang="en-US" sz="1716"/>
            </a:p>
          </p:txBody>
        </p:sp>
      </p:grpSp>
    </p:spTree>
    <p:extLst>
      <p:ext uri="{BB962C8B-B14F-4D97-AF65-F5344CB8AC3E}">
        <p14:creationId xmlns:p14="http://schemas.microsoft.com/office/powerpoint/2010/main" val="3330029507"/>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4500"/>
                            </p:stCondLst>
                            <p:childTnLst>
                              <p:par>
                                <p:cTn id="37" presetID="10"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6000"/>
                            </p:stCondLst>
                            <p:childTnLst>
                              <p:par>
                                <p:cTn id="49" presetID="10" presetClass="entr" presetSubtype="0"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childTnLst>
                                </p:cTn>
                              </p:par>
                            </p:childTnLst>
                          </p:cTn>
                        </p:par>
                        <p:par>
                          <p:cTn id="52" fill="hold">
                            <p:stCondLst>
                              <p:cond delay="6500"/>
                            </p:stCondLst>
                            <p:childTnLst>
                              <p:par>
                                <p:cTn id="53" presetID="10" presetClass="entr" presetSubtype="0"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2362"/>
          <p:cNvSpPr/>
          <p:nvPr/>
        </p:nvSpPr>
        <p:spPr>
          <a:xfrm>
            <a:off x="2418537" y="-2119353"/>
            <a:ext cx="4306925" cy="4306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a:solidFill>
              <a:schemeClr val="bg1"/>
            </a:solidFill>
            <a:miter lim="400000"/>
          </a:ln>
        </p:spPr>
        <p:txBody>
          <a:bodyPr lIns="0" tIns="0" rIns="0" bIns="0" anchor="ct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a:p>
        </p:txBody>
      </p:sp>
      <p:grpSp>
        <p:nvGrpSpPr>
          <p:cNvPr id="47" name="Grupo 46">
            <a:extLst>
              <a:ext uri="{FF2B5EF4-FFF2-40B4-BE49-F238E27FC236}">
                <a16:creationId xmlns:a16="http://schemas.microsoft.com/office/drawing/2014/main" xmlns="" id="{6D6EB4B8-C6F4-4ECD-842C-8C5DAE1C98A1}"/>
              </a:ext>
            </a:extLst>
          </p:cNvPr>
          <p:cNvGrpSpPr/>
          <p:nvPr/>
        </p:nvGrpSpPr>
        <p:grpSpPr>
          <a:xfrm>
            <a:off x="2892602" y="1427539"/>
            <a:ext cx="618689" cy="618689"/>
            <a:chOff x="2892602" y="1427539"/>
            <a:chExt cx="618689" cy="618689"/>
          </a:xfrm>
        </p:grpSpPr>
        <p:sp>
          <p:nvSpPr>
            <p:cNvPr id="17" name="Shape 2378"/>
            <p:cNvSpPr/>
            <p:nvPr/>
          </p:nvSpPr>
          <p:spPr>
            <a:xfrm>
              <a:off x="2892602" y="1427539"/>
              <a:ext cx="618689" cy="6186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solidFill>
                <a:schemeClr val="bg1"/>
              </a:solidFill>
              <a:prstDash val="solid"/>
              <a:miter lim="400000"/>
            </a:ln>
            <a:effectLst/>
          </p:spPr>
          <p:txBody>
            <a:bodyPr wrap="square" lIns="50800" tIns="50800" rIns="50800" bIns="508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lang="es-MX"/>
            </a:p>
          </p:txBody>
        </p:sp>
        <p:sp>
          <p:nvSpPr>
            <p:cNvPr id="12" name="Shape 2388"/>
            <p:cNvSpPr/>
            <p:nvPr/>
          </p:nvSpPr>
          <p:spPr>
            <a:xfrm>
              <a:off x="3053506" y="1600268"/>
              <a:ext cx="296881" cy="297046"/>
            </a:xfrm>
            <a:custGeom>
              <a:avLst/>
              <a:gdLst/>
              <a:ahLst/>
              <a:cxnLst>
                <a:cxn ang="0">
                  <a:pos x="wd2" y="hd2"/>
                </a:cxn>
                <a:cxn ang="5400000">
                  <a:pos x="wd2" y="hd2"/>
                </a:cxn>
                <a:cxn ang="10800000">
                  <a:pos x="wd2" y="hd2"/>
                </a:cxn>
                <a:cxn ang="16200000">
                  <a:pos x="wd2" y="hd2"/>
                </a:cxn>
              </a:cxnLst>
              <a:rect l="0" t="0" r="r" b="b"/>
              <a:pathLst>
                <a:path w="21427" h="21452" extrusionOk="0">
                  <a:moveTo>
                    <a:pt x="13075" y="39"/>
                  </a:moveTo>
                  <a:cubicBezTo>
                    <a:pt x="12834" y="97"/>
                    <a:pt x="12614" y="226"/>
                    <a:pt x="12444" y="396"/>
                  </a:cubicBezTo>
                  <a:cubicBezTo>
                    <a:pt x="12292" y="548"/>
                    <a:pt x="12180" y="734"/>
                    <a:pt x="12114" y="945"/>
                  </a:cubicBezTo>
                  <a:cubicBezTo>
                    <a:pt x="11811" y="1930"/>
                    <a:pt x="11289" y="2787"/>
                    <a:pt x="10513" y="3564"/>
                  </a:cubicBezTo>
                  <a:cubicBezTo>
                    <a:pt x="9477" y="4601"/>
                    <a:pt x="8125" y="5390"/>
                    <a:pt x="6696" y="6220"/>
                  </a:cubicBezTo>
                  <a:cubicBezTo>
                    <a:pt x="5180" y="7100"/>
                    <a:pt x="3614" y="8004"/>
                    <a:pt x="2330" y="9288"/>
                  </a:cubicBezTo>
                  <a:cubicBezTo>
                    <a:pt x="1239" y="10381"/>
                    <a:pt x="495" y="11604"/>
                    <a:pt x="60" y="13015"/>
                  </a:cubicBezTo>
                  <a:cubicBezTo>
                    <a:pt x="-86" y="13492"/>
                    <a:pt x="39" y="14010"/>
                    <a:pt x="390" y="14362"/>
                  </a:cubicBezTo>
                  <a:lnTo>
                    <a:pt x="7090" y="21056"/>
                  </a:lnTo>
                  <a:cubicBezTo>
                    <a:pt x="7422" y="21389"/>
                    <a:pt x="7906" y="21526"/>
                    <a:pt x="8362" y="21413"/>
                  </a:cubicBezTo>
                  <a:cubicBezTo>
                    <a:pt x="8603" y="21353"/>
                    <a:pt x="8814" y="21226"/>
                    <a:pt x="8984" y="21056"/>
                  </a:cubicBezTo>
                  <a:cubicBezTo>
                    <a:pt x="9136" y="20904"/>
                    <a:pt x="9248" y="20719"/>
                    <a:pt x="9314" y="20507"/>
                  </a:cubicBezTo>
                  <a:cubicBezTo>
                    <a:pt x="9617" y="19522"/>
                    <a:pt x="10148" y="18664"/>
                    <a:pt x="10925" y="17888"/>
                  </a:cubicBezTo>
                  <a:cubicBezTo>
                    <a:pt x="11960" y="16851"/>
                    <a:pt x="13302" y="16071"/>
                    <a:pt x="14732" y="15241"/>
                  </a:cubicBezTo>
                  <a:cubicBezTo>
                    <a:pt x="16248" y="14360"/>
                    <a:pt x="17814" y="13448"/>
                    <a:pt x="19098" y="12164"/>
                  </a:cubicBezTo>
                  <a:cubicBezTo>
                    <a:pt x="20189" y="11072"/>
                    <a:pt x="20933" y="9857"/>
                    <a:pt x="21368" y="8446"/>
                  </a:cubicBezTo>
                  <a:cubicBezTo>
                    <a:pt x="21514" y="7970"/>
                    <a:pt x="21389" y="7450"/>
                    <a:pt x="21038" y="7099"/>
                  </a:cubicBezTo>
                  <a:lnTo>
                    <a:pt x="14338" y="396"/>
                  </a:lnTo>
                  <a:cubicBezTo>
                    <a:pt x="14006" y="63"/>
                    <a:pt x="13531" y="-74"/>
                    <a:pt x="13075" y="39"/>
                  </a:cubicBezTo>
                  <a:close/>
                  <a:moveTo>
                    <a:pt x="13396" y="1339"/>
                  </a:moveTo>
                  <a:cubicBezTo>
                    <a:pt x="15614" y="3558"/>
                    <a:pt x="17877" y="5823"/>
                    <a:pt x="20095" y="8043"/>
                  </a:cubicBezTo>
                  <a:cubicBezTo>
                    <a:pt x="18192" y="14209"/>
                    <a:pt x="9935" y="13945"/>
                    <a:pt x="8032" y="20113"/>
                  </a:cubicBezTo>
                  <a:cubicBezTo>
                    <a:pt x="5814" y="17892"/>
                    <a:pt x="3560" y="15628"/>
                    <a:pt x="1342" y="13409"/>
                  </a:cubicBezTo>
                  <a:cubicBezTo>
                    <a:pt x="3245" y="7241"/>
                    <a:pt x="11493" y="7507"/>
                    <a:pt x="13396" y="1339"/>
                  </a:cubicBezTo>
                  <a:close/>
                  <a:moveTo>
                    <a:pt x="13670" y="3354"/>
                  </a:moveTo>
                  <a:cubicBezTo>
                    <a:pt x="13584" y="3354"/>
                    <a:pt x="13499" y="3388"/>
                    <a:pt x="13432" y="3455"/>
                  </a:cubicBezTo>
                  <a:cubicBezTo>
                    <a:pt x="13408" y="3479"/>
                    <a:pt x="13384" y="3508"/>
                    <a:pt x="13368" y="3537"/>
                  </a:cubicBezTo>
                  <a:lnTo>
                    <a:pt x="12929" y="4151"/>
                  </a:lnTo>
                  <a:cubicBezTo>
                    <a:pt x="12664" y="4514"/>
                    <a:pt x="12352" y="4865"/>
                    <a:pt x="12014" y="5204"/>
                  </a:cubicBezTo>
                  <a:cubicBezTo>
                    <a:pt x="11664" y="5554"/>
                    <a:pt x="11290" y="5873"/>
                    <a:pt x="10897" y="6174"/>
                  </a:cubicBezTo>
                  <a:cubicBezTo>
                    <a:pt x="10869" y="6190"/>
                    <a:pt x="10838" y="6205"/>
                    <a:pt x="10815" y="6229"/>
                  </a:cubicBezTo>
                  <a:cubicBezTo>
                    <a:pt x="10683" y="6362"/>
                    <a:pt x="10683" y="6573"/>
                    <a:pt x="10815" y="6706"/>
                  </a:cubicBezTo>
                  <a:cubicBezTo>
                    <a:pt x="10943" y="6835"/>
                    <a:pt x="11148" y="6838"/>
                    <a:pt x="11281" y="6715"/>
                  </a:cubicBezTo>
                  <a:cubicBezTo>
                    <a:pt x="11703" y="6394"/>
                    <a:pt x="12112" y="6058"/>
                    <a:pt x="12490" y="5680"/>
                  </a:cubicBezTo>
                  <a:cubicBezTo>
                    <a:pt x="12853" y="5316"/>
                    <a:pt x="13183" y="4936"/>
                    <a:pt x="13469" y="4544"/>
                  </a:cubicBezTo>
                  <a:lnTo>
                    <a:pt x="13927" y="3912"/>
                  </a:lnTo>
                  <a:cubicBezTo>
                    <a:pt x="14039" y="3778"/>
                    <a:pt x="14035" y="3580"/>
                    <a:pt x="13908" y="3455"/>
                  </a:cubicBezTo>
                  <a:cubicBezTo>
                    <a:pt x="13843" y="3388"/>
                    <a:pt x="13757" y="3354"/>
                    <a:pt x="13670" y="3354"/>
                  </a:cubicBezTo>
                  <a:close/>
                  <a:moveTo>
                    <a:pt x="10696" y="7402"/>
                  </a:moveTo>
                  <a:cubicBezTo>
                    <a:pt x="10494" y="7366"/>
                    <a:pt x="10287" y="7364"/>
                    <a:pt x="10073" y="7411"/>
                  </a:cubicBezTo>
                  <a:cubicBezTo>
                    <a:pt x="9862" y="7459"/>
                    <a:pt x="9660" y="7546"/>
                    <a:pt x="9469" y="7658"/>
                  </a:cubicBezTo>
                  <a:cubicBezTo>
                    <a:pt x="9279" y="7771"/>
                    <a:pt x="9125" y="7884"/>
                    <a:pt x="9012" y="7997"/>
                  </a:cubicBezTo>
                  <a:cubicBezTo>
                    <a:pt x="8968" y="7956"/>
                    <a:pt x="8927" y="7909"/>
                    <a:pt x="8883" y="7869"/>
                  </a:cubicBezTo>
                  <a:cubicBezTo>
                    <a:pt x="8835" y="7824"/>
                    <a:pt x="8773" y="7803"/>
                    <a:pt x="8700" y="7805"/>
                  </a:cubicBezTo>
                  <a:cubicBezTo>
                    <a:pt x="8628" y="7805"/>
                    <a:pt x="8567" y="7839"/>
                    <a:pt x="8517" y="7896"/>
                  </a:cubicBezTo>
                  <a:cubicBezTo>
                    <a:pt x="8469" y="7952"/>
                    <a:pt x="8444" y="8019"/>
                    <a:pt x="8453" y="8088"/>
                  </a:cubicBezTo>
                  <a:cubicBezTo>
                    <a:pt x="8460" y="8160"/>
                    <a:pt x="8495" y="8211"/>
                    <a:pt x="8545" y="8253"/>
                  </a:cubicBezTo>
                  <a:cubicBezTo>
                    <a:pt x="8589" y="8290"/>
                    <a:pt x="8630" y="8325"/>
                    <a:pt x="8673" y="8363"/>
                  </a:cubicBezTo>
                  <a:cubicBezTo>
                    <a:pt x="8502" y="8570"/>
                    <a:pt x="8363" y="8799"/>
                    <a:pt x="8252" y="9041"/>
                  </a:cubicBezTo>
                  <a:cubicBezTo>
                    <a:pt x="8140" y="9282"/>
                    <a:pt x="8066" y="9522"/>
                    <a:pt x="8041" y="9755"/>
                  </a:cubicBezTo>
                  <a:cubicBezTo>
                    <a:pt x="8015" y="9990"/>
                    <a:pt x="8043" y="10206"/>
                    <a:pt x="8115" y="10405"/>
                  </a:cubicBezTo>
                  <a:cubicBezTo>
                    <a:pt x="8187" y="10606"/>
                    <a:pt x="8315" y="10776"/>
                    <a:pt x="8508" y="10937"/>
                  </a:cubicBezTo>
                  <a:cubicBezTo>
                    <a:pt x="8823" y="11198"/>
                    <a:pt x="9195" y="11310"/>
                    <a:pt x="9625" y="11285"/>
                  </a:cubicBezTo>
                  <a:cubicBezTo>
                    <a:pt x="10054" y="11258"/>
                    <a:pt x="10519" y="11130"/>
                    <a:pt x="11016" y="10863"/>
                  </a:cubicBezTo>
                  <a:cubicBezTo>
                    <a:pt x="11412" y="11320"/>
                    <a:pt x="11810" y="11770"/>
                    <a:pt x="12206" y="12191"/>
                  </a:cubicBezTo>
                  <a:cubicBezTo>
                    <a:pt x="12038" y="12333"/>
                    <a:pt x="11896" y="12412"/>
                    <a:pt x="11767" y="12439"/>
                  </a:cubicBezTo>
                  <a:cubicBezTo>
                    <a:pt x="11636" y="12466"/>
                    <a:pt x="11514" y="12470"/>
                    <a:pt x="11410" y="12439"/>
                  </a:cubicBezTo>
                  <a:cubicBezTo>
                    <a:pt x="11305" y="12406"/>
                    <a:pt x="11214" y="12352"/>
                    <a:pt x="11126" y="12292"/>
                  </a:cubicBezTo>
                  <a:cubicBezTo>
                    <a:pt x="11037" y="12230"/>
                    <a:pt x="10948" y="12180"/>
                    <a:pt x="10860" y="12136"/>
                  </a:cubicBezTo>
                  <a:cubicBezTo>
                    <a:pt x="10774" y="12093"/>
                    <a:pt x="10686" y="12074"/>
                    <a:pt x="10595" y="12072"/>
                  </a:cubicBezTo>
                  <a:cubicBezTo>
                    <a:pt x="10503" y="12071"/>
                    <a:pt x="10400" y="12118"/>
                    <a:pt x="10293" y="12210"/>
                  </a:cubicBezTo>
                  <a:cubicBezTo>
                    <a:pt x="10183" y="12305"/>
                    <a:pt x="10128" y="12414"/>
                    <a:pt x="10128" y="12539"/>
                  </a:cubicBezTo>
                  <a:cubicBezTo>
                    <a:pt x="10128" y="12664"/>
                    <a:pt x="10190" y="12786"/>
                    <a:pt x="10302" y="12915"/>
                  </a:cubicBezTo>
                  <a:cubicBezTo>
                    <a:pt x="10416" y="13043"/>
                    <a:pt x="10563" y="13150"/>
                    <a:pt x="10741" y="13235"/>
                  </a:cubicBezTo>
                  <a:cubicBezTo>
                    <a:pt x="10921" y="13320"/>
                    <a:pt x="11123" y="13377"/>
                    <a:pt x="11346" y="13391"/>
                  </a:cubicBezTo>
                  <a:cubicBezTo>
                    <a:pt x="11568" y="13407"/>
                    <a:pt x="11803" y="13373"/>
                    <a:pt x="12050" y="13281"/>
                  </a:cubicBezTo>
                  <a:cubicBezTo>
                    <a:pt x="12299" y="13191"/>
                    <a:pt x="12541" y="13030"/>
                    <a:pt x="12782" y="12787"/>
                  </a:cubicBezTo>
                  <a:cubicBezTo>
                    <a:pt x="12899" y="12900"/>
                    <a:pt x="13023" y="13002"/>
                    <a:pt x="13139" y="13107"/>
                  </a:cubicBezTo>
                  <a:cubicBezTo>
                    <a:pt x="13190" y="13150"/>
                    <a:pt x="13249" y="13176"/>
                    <a:pt x="13322" y="13171"/>
                  </a:cubicBezTo>
                  <a:cubicBezTo>
                    <a:pt x="13393" y="13169"/>
                    <a:pt x="13448" y="13139"/>
                    <a:pt x="13496" y="13080"/>
                  </a:cubicBezTo>
                  <a:cubicBezTo>
                    <a:pt x="13547" y="13019"/>
                    <a:pt x="13568" y="12947"/>
                    <a:pt x="13560" y="12878"/>
                  </a:cubicBezTo>
                  <a:cubicBezTo>
                    <a:pt x="13554" y="12807"/>
                    <a:pt x="13526" y="12753"/>
                    <a:pt x="13478" y="12713"/>
                  </a:cubicBezTo>
                  <a:cubicBezTo>
                    <a:pt x="13360" y="12619"/>
                    <a:pt x="13248" y="12525"/>
                    <a:pt x="13130" y="12420"/>
                  </a:cubicBezTo>
                  <a:cubicBezTo>
                    <a:pt x="13330" y="12174"/>
                    <a:pt x="13487" y="11917"/>
                    <a:pt x="13606" y="11660"/>
                  </a:cubicBezTo>
                  <a:cubicBezTo>
                    <a:pt x="13725" y="11402"/>
                    <a:pt x="13793" y="11149"/>
                    <a:pt x="13817" y="10918"/>
                  </a:cubicBezTo>
                  <a:cubicBezTo>
                    <a:pt x="13840" y="10687"/>
                    <a:pt x="13819" y="10476"/>
                    <a:pt x="13743" y="10286"/>
                  </a:cubicBezTo>
                  <a:cubicBezTo>
                    <a:pt x="13668" y="10094"/>
                    <a:pt x="13532" y="9932"/>
                    <a:pt x="13341" y="9774"/>
                  </a:cubicBezTo>
                  <a:cubicBezTo>
                    <a:pt x="13122" y="9590"/>
                    <a:pt x="12903" y="9469"/>
                    <a:pt x="12682" y="9407"/>
                  </a:cubicBezTo>
                  <a:cubicBezTo>
                    <a:pt x="12462" y="9346"/>
                    <a:pt x="12245" y="9318"/>
                    <a:pt x="12023" y="9334"/>
                  </a:cubicBezTo>
                  <a:cubicBezTo>
                    <a:pt x="11803" y="9351"/>
                    <a:pt x="11570" y="9403"/>
                    <a:pt x="11346" y="9490"/>
                  </a:cubicBezTo>
                  <a:cubicBezTo>
                    <a:pt x="11121" y="9577"/>
                    <a:pt x="10896" y="9673"/>
                    <a:pt x="10668" y="9783"/>
                  </a:cubicBezTo>
                  <a:cubicBezTo>
                    <a:pt x="10309" y="9369"/>
                    <a:pt x="9948" y="8954"/>
                    <a:pt x="9588" y="8574"/>
                  </a:cubicBezTo>
                  <a:cubicBezTo>
                    <a:pt x="9751" y="8427"/>
                    <a:pt x="9912" y="8359"/>
                    <a:pt x="10064" y="8354"/>
                  </a:cubicBezTo>
                  <a:cubicBezTo>
                    <a:pt x="10216" y="8348"/>
                    <a:pt x="10365" y="8365"/>
                    <a:pt x="10503" y="8400"/>
                  </a:cubicBezTo>
                  <a:cubicBezTo>
                    <a:pt x="10645" y="8435"/>
                    <a:pt x="10769" y="8459"/>
                    <a:pt x="10888" y="8482"/>
                  </a:cubicBezTo>
                  <a:cubicBezTo>
                    <a:pt x="11009" y="8506"/>
                    <a:pt x="11116" y="8486"/>
                    <a:pt x="11208" y="8409"/>
                  </a:cubicBezTo>
                  <a:cubicBezTo>
                    <a:pt x="11305" y="8325"/>
                    <a:pt x="11356" y="8210"/>
                    <a:pt x="11364" y="8079"/>
                  </a:cubicBezTo>
                  <a:cubicBezTo>
                    <a:pt x="11371" y="7947"/>
                    <a:pt x="11318" y="7820"/>
                    <a:pt x="11208" y="7695"/>
                  </a:cubicBezTo>
                  <a:cubicBezTo>
                    <a:pt x="11067" y="7533"/>
                    <a:pt x="10900" y="7438"/>
                    <a:pt x="10696" y="7402"/>
                  </a:cubicBezTo>
                  <a:close/>
                  <a:moveTo>
                    <a:pt x="9250" y="8913"/>
                  </a:moveTo>
                  <a:cubicBezTo>
                    <a:pt x="9589" y="9250"/>
                    <a:pt x="9926" y="9619"/>
                    <a:pt x="10266" y="10002"/>
                  </a:cubicBezTo>
                  <a:cubicBezTo>
                    <a:pt x="10009" y="10144"/>
                    <a:pt x="9787" y="10214"/>
                    <a:pt x="9597" y="10222"/>
                  </a:cubicBezTo>
                  <a:cubicBezTo>
                    <a:pt x="9408" y="10230"/>
                    <a:pt x="9238" y="10170"/>
                    <a:pt x="9094" y="10030"/>
                  </a:cubicBezTo>
                  <a:cubicBezTo>
                    <a:pt x="9032" y="9971"/>
                    <a:pt x="8992" y="9904"/>
                    <a:pt x="8966" y="9819"/>
                  </a:cubicBezTo>
                  <a:cubicBezTo>
                    <a:pt x="8938" y="9734"/>
                    <a:pt x="8928" y="9638"/>
                    <a:pt x="8938" y="9535"/>
                  </a:cubicBezTo>
                  <a:cubicBezTo>
                    <a:pt x="8947" y="9435"/>
                    <a:pt x="8978" y="9330"/>
                    <a:pt x="9030" y="9224"/>
                  </a:cubicBezTo>
                  <a:cubicBezTo>
                    <a:pt x="9080" y="9118"/>
                    <a:pt x="9155" y="9015"/>
                    <a:pt x="9250" y="8913"/>
                  </a:cubicBezTo>
                  <a:close/>
                  <a:moveTo>
                    <a:pt x="12050" y="10415"/>
                  </a:moveTo>
                  <a:cubicBezTo>
                    <a:pt x="12161" y="10398"/>
                    <a:pt x="12270" y="10398"/>
                    <a:pt x="12380" y="10424"/>
                  </a:cubicBezTo>
                  <a:cubicBezTo>
                    <a:pt x="12489" y="10451"/>
                    <a:pt x="12596" y="10514"/>
                    <a:pt x="12691" y="10607"/>
                  </a:cubicBezTo>
                  <a:cubicBezTo>
                    <a:pt x="12785" y="10701"/>
                    <a:pt x="12841" y="10804"/>
                    <a:pt x="12865" y="10909"/>
                  </a:cubicBezTo>
                  <a:cubicBezTo>
                    <a:pt x="12891" y="11016"/>
                    <a:pt x="12892" y="11118"/>
                    <a:pt x="12874" y="11230"/>
                  </a:cubicBezTo>
                  <a:cubicBezTo>
                    <a:pt x="12854" y="11341"/>
                    <a:pt x="12816" y="11456"/>
                    <a:pt x="12755" y="11569"/>
                  </a:cubicBezTo>
                  <a:cubicBezTo>
                    <a:pt x="12695" y="11680"/>
                    <a:pt x="12626" y="11775"/>
                    <a:pt x="12544" y="11862"/>
                  </a:cubicBezTo>
                  <a:cubicBezTo>
                    <a:pt x="12170" y="11482"/>
                    <a:pt x="11793" y="11072"/>
                    <a:pt x="11419" y="10644"/>
                  </a:cubicBezTo>
                  <a:cubicBezTo>
                    <a:pt x="11514" y="10600"/>
                    <a:pt x="11612" y="10552"/>
                    <a:pt x="11721" y="10506"/>
                  </a:cubicBezTo>
                  <a:cubicBezTo>
                    <a:pt x="11829" y="10460"/>
                    <a:pt x="11942" y="10433"/>
                    <a:pt x="12050" y="10415"/>
                  </a:cubicBezTo>
                  <a:close/>
                  <a:moveTo>
                    <a:pt x="10284" y="14746"/>
                  </a:moveTo>
                  <a:cubicBezTo>
                    <a:pt x="10204" y="14743"/>
                    <a:pt x="10130" y="14776"/>
                    <a:pt x="10064" y="14829"/>
                  </a:cubicBezTo>
                  <a:cubicBezTo>
                    <a:pt x="9644" y="15151"/>
                    <a:pt x="9234" y="15484"/>
                    <a:pt x="8856" y="15864"/>
                  </a:cubicBezTo>
                  <a:cubicBezTo>
                    <a:pt x="8492" y="16228"/>
                    <a:pt x="8163" y="16617"/>
                    <a:pt x="7877" y="17008"/>
                  </a:cubicBezTo>
                  <a:lnTo>
                    <a:pt x="7419" y="17631"/>
                  </a:lnTo>
                  <a:cubicBezTo>
                    <a:pt x="7337" y="17763"/>
                    <a:pt x="7351" y="17939"/>
                    <a:pt x="7465" y="18052"/>
                  </a:cubicBezTo>
                  <a:cubicBezTo>
                    <a:pt x="7595" y="18183"/>
                    <a:pt x="7810" y="18183"/>
                    <a:pt x="7941" y="18052"/>
                  </a:cubicBezTo>
                  <a:cubicBezTo>
                    <a:pt x="7961" y="18031"/>
                    <a:pt x="7973" y="18012"/>
                    <a:pt x="7987" y="17988"/>
                  </a:cubicBezTo>
                  <a:lnTo>
                    <a:pt x="8417" y="17402"/>
                  </a:lnTo>
                  <a:cubicBezTo>
                    <a:pt x="8682" y="17040"/>
                    <a:pt x="8993" y="16679"/>
                    <a:pt x="9332" y="16340"/>
                  </a:cubicBezTo>
                  <a:cubicBezTo>
                    <a:pt x="9708" y="15964"/>
                    <a:pt x="10052" y="15673"/>
                    <a:pt x="10476" y="15351"/>
                  </a:cubicBezTo>
                  <a:cubicBezTo>
                    <a:pt x="10487" y="15340"/>
                    <a:pt x="10502" y="15334"/>
                    <a:pt x="10513" y="15323"/>
                  </a:cubicBezTo>
                  <a:cubicBezTo>
                    <a:pt x="10644" y="15192"/>
                    <a:pt x="10644" y="14979"/>
                    <a:pt x="10513" y="14847"/>
                  </a:cubicBezTo>
                  <a:cubicBezTo>
                    <a:pt x="10451" y="14786"/>
                    <a:pt x="10364" y="14750"/>
                    <a:pt x="10284" y="14746"/>
                  </a:cubicBezTo>
                  <a:close/>
                </a:path>
              </a:pathLst>
            </a:custGeom>
            <a:solidFill>
              <a:srgbClr val="FFFFFF"/>
            </a:solidFill>
            <a:ln w="12700" cap="flat">
              <a:noFill/>
              <a:miter lim="400000"/>
            </a:ln>
            <a:effectLst/>
          </p:spPr>
          <p:txBody>
            <a:bodyPr wrap="square" lIns="38100" tIns="38100" rIns="38100" bIns="381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grpSp>
      <p:sp>
        <p:nvSpPr>
          <p:cNvPr id="19" name="TextBox 18"/>
          <p:cNvSpPr txBox="1"/>
          <p:nvPr/>
        </p:nvSpPr>
        <p:spPr>
          <a:xfrm>
            <a:off x="446442" y="3680870"/>
            <a:ext cx="7953375" cy="171522"/>
          </a:xfrm>
          <a:prstGeom prst="rect">
            <a:avLst/>
          </a:prstGeom>
          <a:noFill/>
        </p:spPr>
        <p:txBody>
          <a:bodyPr wrap="square" lIns="0" tIns="0" rIns="0" bIns="0" rtlCol="1">
            <a:spAutoFit/>
          </a:bodyPr>
          <a:lstStyle/>
          <a:p>
            <a:pPr algn="ctr">
              <a:lnSpc>
                <a:spcPts val="1300"/>
              </a:lnSpc>
              <a:spcAft>
                <a:spcPts val="600"/>
              </a:spcAft>
            </a:pPr>
            <a:r>
              <a:rPr lang="es-MX" sz="1600" dirty="0">
                <a:solidFill>
                  <a:schemeClr val="tx1">
                    <a:lumMod val="50000"/>
                    <a:lumOff val="50000"/>
                  </a:schemeClr>
                </a:solidFill>
                <a:latin typeface="Lato" pitchFamily="34" charset="0"/>
                <a:ea typeface="Open Sans" pitchFamily="34" charset="0"/>
                <a:cs typeface="Open Sans" pitchFamily="34" charset="0"/>
              </a:rPr>
              <a:t>No olvides:</a:t>
            </a:r>
          </a:p>
        </p:txBody>
      </p:sp>
      <p:grpSp>
        <p:nvGrpSpPr>
          <p:cNvPr id="20" name="Group 19"/>
          <p:cNvGrpSpPr/>
          <p:nvPr/>
        </p:nvGrpSpPr>
        <p:grpSpPr>
          <a:xfrm>
            <a:off x="3793490" y="2660651"/>
            <a:ext cx="1557020" cy="979180"/>
            <a:chOff x="1095375" y="3153049"/>
            <a:chExt cx="1557020" cy="1133345"/>
          </a:xfrm>
        </p:grpSpPr>
        <p:sp>
          <p:nvSpPr>
            <p:cNvPr id="21" name="TextBox 20"/>
            <p:cNvSpPr txBox="1"/>
            <p:nvPr/>
          </p:nvSpPr>
          <p:spPr>
            <a:xfrm>
              <a:off x="1095375" y="3375375"/>
              <a:ext cx="1557020" cy="911019"/>
            </a:xfrm>
            <a:prstGeom prst="rect">
              <a:avLst/>
            </a:prstGeom>
            <a:noFill/>
          </p:spPr>
          <p:txBody>
            <a:bodyPr wrap="square" lIns="0" tIns="0" rIns="0" bIns="0" rtlCol="1">
              <a:spAutoFit/>
            </a:bodyPr>
            <a:lstStyle/>
            <a:p>
              <a:pPr algn="ctr">
                <a:lnSpc>
                  <a:spcPts val="1200"/>
                </a:lnSpc>
                <a:spcAft>
                  <a:spcPts val="1200"/>
                </a:spcAft>
              </a:pPr>
              <a:r>
                <a:rPr lang="es-MX" sz="900" dirty="0">
                  <a:solidFill>
                    <a:schemeClr val="bg1"/>
                  </a:solidFill>
                  <a:latin typeface="Lato" pitchFamily="34" charset="0"/>
                </a:rPr>
                <a:t>Señalamiento expreso cuando la prestación se pague en una sola exhibición o en parcialidades.</a:t>
              </a:r>
            </a:p>
            <a:p>
              <a:pPr algn="ctr" rtl="0">
                <a:lnSpc>
                  <a:spcPts val="1200"/>
                </a:lnSpc>
                <a:spcAft>
                  <a:spcPts val="1200"/>
                </a:spcAft>
              </a:pPr>
              <a:endParaRPr lang="es-MX" sz="900" dirty="0">
                <a:solidFill>
                  <a:schemeClr val="bg1"/>
                </a:solidFill>
                <a:latin typeface="Lato" pitchFamily="34" charset="0"/>
                <a:ea typeface="Open Sans" pitchFamily="34" charset="0"/>
                <a:cs typeface="Open Sans" pitchFamily="34" charset="0"/>
              </a:endParaRPr>
            </a:p>
          </p:txBody>
        </p:sp>
        <p:sp>
          <p:nvSpPr>
            <p:cNvPr id="22" name="TextBox 21"/>
            <p:cNvSpPr txBox="1"/>
            <p:nvPr/>
          </p:nvSpPr>
          <p:spPr>
            <a:xfrm>
              <a:off x="1095375" y="3153049"/>
              <a:ext cx="1557020" cy="169277"/>
            </a:xfrm>
            <a:prstGeom prst="rect">
              <a:avLst/>
            </a:prstGeom>
            <a:noFill/>
          </p:spPr>
          <p:txBody>
            <a:bodyPr wrap="square" lIns="0" tIns="0" rIns="0" bIns="0" rtlCol="1">
              <a:spAutoFit/>
            </a:bodyPr>
            <a:lstStyle/>
            <a:p>
              <a:pPr algn="ctr" rtl="0">
                <a:spcAft>
                  <a:spcPts val="1200"/>
                </a:spcAft>
              </a:pPr>
              <a:r>
                <a:rPr lang="es-MX" sz="1100" dirty="0">
                  <a:solidFill>
                    <a:schemeClr val="bg1"/>
                  </a:solidFill>
                  <a:latin typeface="Lato Black" pitchFamily="34" charset="0"/>
                  <a:ea typeface="Open Sans" pitchFamily="34" charset="0"/>
                  <a:cs typeface="Open Sans" pitchFamily="34" charset="0"/>
                </a:rPr>
                <a:t>8. Método de pago</a:t>
              </a:r>
            </a:p>
          </p:txBody>
        </p:sp>
      </p:grpSp>
      <p:grpSp>
        <p:nvGrpSpPr>
          <p:cNvPr id="23" name="Group 22"/>
          <p:cNvGrpSpPr/>
          <p:nvPr/>
        </p:nvGrpSpPr>
        <p:grpSpPr>
          <a:xfrm>
            <a:off x="771184" y="2036696"/>
            <a:ext cx="2148563" cy="1314173"/>
            <a:chOff x="1095375" y="3153049"/>
            <a:chExt cx="1557020" cy="1902786"/>
          </a:xfrm>
        </p:grpSpPr>
        <p:sp>
          <p:nvSpPr>
            <p:cNvPr id="24" name="TextBox 23"/>
            <p:cNvSpPr txBox="1"/>
            <p:nvPr/>
          </p:nvSpPr>
          <p:spPr>
            <a:xfrm>
              <a:off x="1095375" y="3375375"/>
              <a:ext cx="1557020" cy="1680460"/>
            </a:xfrm>
            <a:prstGeom prst="rect">
              <a:avLst/>
            </a:prstGeom>
            <a:noFill/>
          </p:spPr>
          <p:txBody>
            <a:bodyPr wrap="square" lIns="0" tIns="0" rIns="0" bIns="0" rtlCol="1">
              <a:spAutoFit/>
            </a:bodyPr>
            <a:lstStyle/>
            <a:p>
              <a:pPr algn="r">
                <a:lnSpc>
                  <a:spcPts val="1200"/>
                </a:lnSpc>
                <a:spcAft>
                  <a:spcPts val="1200"/>
                </a:spcAft>
              </a:pPr>
              <a:r>
                <a:rPr lang="es-MX" sz="900" dirty="0">
                  <a:solidFill>
                    <a:schemeClr val="bg1"/>
                  </a:solidFill>
                  <a:latin typeface="Lato" pitchFamily="34" charset="0"/>
                </a:rPr>
                <a:t>Forma en que se realizó el pago (efectivo, transferencia electrónica de fondos, cheque nominativos o tarjeta de débito, de crédito, de servicio o la denominada monedero electrónico que autorice el Servicio de Administración Tributaria).  </a:t>
              </a:r>
            </a:p>
            <a:p>
              <a:pPr algn="r" rtl="0">
                <a:lnSpc>
                  <a:spcPts val="1200"/>
                </a:lnSpc>
                <a:spcAft>
                  <a:spcPts val="1200"/>
                </a:spcAft>
              </a:pPr>
              <a:endParaRPr lang="es-MX" sz="900" dirty="0">
                <a:solidFill>
                  <a:schemeClr val="bg1"/>
                </a:solidFill>
                <a:latin typeface="Lato" pitchFamily="34" charset="0"/>
                <a:ea typeface="Open Sans" pitchFamily="34" charset="0"/>
                <a:cs typeface="Open Sans" pitchFamily="34" charset="0"/>
              </a:endParaRPr>
            </a:p>
          </p:txBody>
        </p:sp>
        <p:sp>
          <p:nvSpPr>
            <p:cNvPr id="25" name="TextBox 24"/>
            <p:cNvSpPr txBox="1"/>
            <p:nvPr/>
          </p:nvSpPr>
          <p:spPr>
            <a:xfrm>
              <a:off x="1095375" y="3153049"/>
              <a:ext cx="1557020" cy="169277"/>
            </a:xfrm>
            <a:prstGeom prst="rect">
              <a:avLst/>
            </a:prstGeom>
            <a:noFill/>
          </p:spPr>
          <p:txBody>
            <a:bodyPr wrap="square" lIns="0" tIns="0" rIns="0" bIns="0" rtlCol="1">
              <a:spAutoFit/>
            </a:bodyPr>
            <a:lstStyle/>
            <a:p>
              <a:pPr algn="r" rtl="0">
                <a:spcAft>
                  <a:spcPts val="1200"/>
                </a:spcAft>
              </a:pPr>
              <a:r>
                <a:rPr lang="es-MX" sz="1100" dirty="0">
                  <a:solidFill>
                    <a:schemeClr val="bg1"/>
                  </a:solidFill>
                  <a:latin typeface="Lato Black" pitchFamily="34" charset="0"/>
                  <a:ea typeface="Open Sans" pitchFamily="34" charset="0"/>
                  <a:cs typeface="Open Sans" pitchFamily="34" charset="0"/>
                </a:rPr>
                <a:t>9. Forma de Pago</a:t>
              </a:r>
            </a:p>
          </p:txBody>
        </p:sp>
      </p:grpSp>
      <p:grpSp>
        <p:nvGrpSpPr>
          <p:cNvPr id="26" name="Group 25"/>
          <p:cNvGrpSpPr/>
          <p:nvPr/>
        </p:nvGrpSpPr>
        <p:grpSpPr>
          <a:xfrm>
            <a:off x="6337568" y="1844592"/>
            <a:ext cx="1557020" cy="1133345"/>
            <a:chOff x="1095375" y="3153049"/>
            <a:chExt cx="1557020" cy="1133345"/>
          </a:xfrm>
        </p:grpSpPr>
        <p:sp>
          <p:nvSpPr>
            <p:cNvPr id="27" name="TextBox 26"/>
            <p:cNvSpPr txBox="1"/>
            <p:nvPr/>
          </p:nvSpPr>
          <p:spPr>
            <a:xfrm>
              <a:off x="1095375" y="3375375"/>
              <a:ext cx="1557020" cy="911019"/>
            </a:xfrm>
            <a:prstGeom prst="rect">
              <a:avLst/>
            </a:prstGeom>
            <a:noFill/>
          </p:spPr>
          <p:txBody>
            <a:bodyPr wrap="square" lIns="0" tIns="0" rIns="0" bIns="0" rtlCol="1">
              <a:spAutoFit/>
            </a:bodyPr>
            <a:lstStyle/>
            <a:p>
              <a:pPr>
                <a:lnSpc>
                  <a:spcPts val="1200"/>
                </a:lnSpc>
                <a:spcAft>
                  <a:spcPts val="1200"/>
                </a:spcAft>
              </a:pPr>
              <a:r>
                <a:rPr lang="es-MX" sz="900" dirty="0">
                  <a:solidFill>
                    <a:schemeClr val="bg1"/>
                  </a:solidFill>
                  <a:latin typeface="Lato" pitchFamily="34" charset="0"/>
                </a:rPr>
                <a:t>Valor unitario consignado en número e Importe total señalado en número o en letra,</a:t>
              </a:r>
            </a:p>
            <a:p>
              <a:pPr rtl="0">
                <a:lnSpc>
                  <a:spcPts val="1200"/>
                </a:lnSpc>
                <a:spcAft>
                  <a:spcPts val="1200"/>
                </a:spcAft>
              </a:pPr>
              <a:endParaRPr lang="es-MX" sz="900" dirty="0">
                <a:solidFill>
                  <a:schemeClr val="bg1"/>
                </a:solidFill>
                <a:latin typeface="Lato" pitchFamily="34" charset="0"/>
                <a:ea typeface="Open Sans" pitchFamily="34" charset="0"/>
                <a:cs typeface="Open Sans" pitchFamily="34" charset="0"/>
              </a:endParaRPr>
            </a:p>
          </p:txBody>
        </p:sp>
        <p:sp>
          <p:nvSpPr>
            <p:cNvPr id="28" name="TextBox 27"/>
            <p:cNvSpPr txBox="1"/>
            <p:nvPr/>
          </p:nvSpPr>
          <p:spPr>
            <a:xfrm>
              <a:off x="1095375" y="3153049"/>
              <a:ext cx="1557020" cy="169277"/>
            </a:xfrm>
            <a:prstGeom prst="rect">
              <a:avLst/>
            </a:prstGeom>
            <a:noFill/>
          </p:spPr>
          <p:txBody>
            <a:bodyPr wrap="square" lIns="0" tIns="0" rIns="0" bIns="0" rtlCol="1">
              <a:spAutoFit/>
            </a:bodyPr>
            <a:lstStyle/>
            <a:p>
              <a:pPr rtl="0">
                <a:spcAft>
                  <a:spcPts val="1200"/>
                </a:spcAft>
              </a:pPr>
              <a:r>
                <a:rPr lang="es-MX" sz="1100" dirty="0">
                  <a:solidFill>
                    <a:schemeClr val="bg1"/>
                  </a:solidFill>
                  <a:latin typeface="Lato Black" pitchFamily="34" charset="0"/>
                  <a:ea typeface="Open Sans" pitchFamily="34" charset="0"/>
                  <a:cs typeface="Open Sans" pitchFamily="34" charset="0"/>
                </a:rPr>
                <a:t>7. Valores e importes</a:t>
              </a:r>
            </a:p>
          </p:txBody>
        </p:sp>
      </p:grpSp>
      <p:grpSp>
        <p:nvGrpSpPr>
          <p:cNvPr id="29" name="Group 28"/>
          <p:cNvGrpSpPr/>
          <p:nvPr/>
        </p:nvGrpSpPr>
        <p:grpSpPr>
          <a:xfrm>
            <a:off x="171873" y="457993"/>
            <a:ext cx="1875526" cy="1299544"/>
            <a:chOff x="1095375" y="3153049"/>
            <a:chExt cx="1557020" cy="1299544"/>
          </a:xfrm>
        </p:grpSpPr>
        <p:sp>
          <p:nvSpPr>
            <p:cNvPr id="30" name="TextBox 29"/>
            <p:cNvSpPr txBox="1"/>
            <p:nvPr/>
          </p:nvSpPr>
          <p:spPr>
            <a:xfrm>
              <a:off x="1095375" y="3375375"/>
              <a:ext cx="1557020" cy="1077218"/>
            </a:xfrm>
            <a:prstGeom prst="rect">
              <a:avLst/>
            </a:prstGeom>
            <a:noFill/>
          </p:spPr>
          <p:txBody>
            <a:bodyPr wrap="square" lIns="0" tIns="0" rIns="0" bIns="0" rtlCol="1">
              <a:spAutoFit/>
            </a:bodyPr>
            <a:lstStyle/>
            <a:p>
              <a:pPr algn="r">
                <a:lnSpc>
                  <a:spcPts val="1200"/>
                </a:lnSpc>
                <a:spcAft>
                  <a:spcPts val="1200"/>
                </a:spcAft>
              </a:pPr>
              <a:r>
                <a:rPr lang="es-MX" sz="900" dirty="0">
                  <a:solidFill>
                    <a:schemeClr val="bg1"/>
                  </a:solidFill>
                  <a:latin typeface="Lato" pitchFamily="34" charset="0"/>
                </a:rPr>
                <a:t>Cuando proceda, se indicará el monto de los impuestos trasladados, desglosados por tasa de impuesto y, en su caso, el monto de los impuestos retenidos.</a:t>
              </a:r>
            </a:p>
          </p:txBody>
        </p:sp>
        <p:sp>
          <p:nvSpPr>
            <p:cNvPr id="31" name="TextBox 30"/>
            <p:cNvSpPr txBox="1"/>
            <p:nvPr/>
          </p:nvSpPr>
          <p:spPr>
            <a:xfrm>
              <a:off x="1095375" y="3153049"/>
              <a:ext cx="1557020" cy="338554"/>
            </a:xfrm>
            <a:prstGeom prst="rect">
              <a:avLst/>
            </a:prstGeom>
            <a:noFill/>
          </p:spPr>
          <p:txBody>
            <a:bodyPr wrap="square" lIns="0" tIns="0" rIns="0" bIns="0" rtlCol="1">
              <a:spAutoFit/>
            </a:bodyPr>
            <a:lstStyle/>
            <a:p>
              <a:pPr algn="r" rtl="0">
                <a:spcAft>
                  <a:spcPts val="1200"/>
                </a:spcAft>
              </a:pPr>
              <a:r>
                <a:rPr lang="es-MX" sz="1100" dirty="0">
                  <a:solidFill>
                    <a:schemeClr val="bg1"/>
                  </a:solidFill>
                  <a:latin typeface="Lato Black" pitchFamily="34" charset="0"/>
                  <a:ea typeface="Open Sans" pitchFamily="34" charset="0"/>
                  <a:cs typeface="Open Sans" pitchFamily="34" charset="0"/>
                </a:rPr>
                <a:t>10. Desglose de Impuestos</a:t>
              </a:r>
            </a:p>
          </p:txBody>
        </p:sp>
      </p:grpSp>
      <p:grpSp>
        <p:nvGrpSpPr>
          <p:cNvPr id="32" name="Group 31"/>
          <p:cNvGrpSpPr/>
          <p:nvPr/>
        </p:nvGrpSpPr>
        <p:grpSpPr>
          <a:xfrm>
            <a:off x="7201377" y="553243"/>
            <a:ext cx="1557020" cy="991767"/>
            <a:chOff x="1095375" y="3153049"/>
            <a:chExt cx="1557020" cy="991767"/>
          </a:xfrm>
        </p:grpSpPr>
        <p:sp>
          <p:nvSpPr>
            <p:cNvPr id="33" name="TextBox 32"/>
            <p:cNvSpPr txBox="1"/>
            <p:nvPr/>
          </p:nvSpPr>
          <p:spPr>
            <a:xfrm>
              <a:off x="1095375" y="3375375"/>
              <a:ext cx="1557020" cy="769441"/>
            </a:xfrm>
            <a:prstGeom prst="rect">
              <a:avLst/>
            </a:prstGeom>
            <a:noFill/>
          </p:spPr>
          <p:txBody>
            <a:bodyPr wrap="square" lIns="0" tIns="0" rIns="0" bIns="0" rtlCol="1">
              <a:spAutoFit/>
            </a:bodyPr>
            <a:lstStyle/>
            <a:p>
              <a:pPr>
                <a:lnSpc>
                  <a:spcPts val="1200"/>
                </a:lnSpc>
                <a:spcAft>
                  <a:spcPts val="1200"/>
                </a:spcAft>
              </a:pPr>
              <a:r>
                <a:rPr lang="es-MX" sz="900" dirty="0">
                  <a:solidFill>
                    <a:schemeClr val="bg1"/>
                  </a:solidFill>
                  <a:latin typeface="Lato" pitchFamily="34" charset="0"/>
                </a:rPr>
                <a:t>Cantidad, unidad de medida y clase de los bienes, mercancías o descripción del servicio o del uso o goce que amparen.</a:t>
              </a:r>
            </a:p>
          </p:txBody>
        </p:sp>
        <p:sp>
          <p:nvSpPr>
            <p:cNvPr id="34" name="TextBox 33"/>
            <p:cNvSpPr txBox="1"/>
            <p:nvPr/>
          </p:nvSpPr>
          <p:spPr>
            <a:xfrm>
              <a:off x="1095375" y="3153049"/>
              <a:ext cx="1557020" cy="169277"/>
            </a:xfrm>
            <a:prstGeom prst="rect">
              <a:avLst/>
            </a:prstGeom>
            <a:noFill/>
          </p:spPr>
          <p:txBody>
            <a:bodyPr wrap="square" lIns="0" tIns="0" rIns="0" bIns="0" rtlCol="1">
              <a:spAutoFit/>
            </a:bodyPr>
            <a:lstStyle/>
            <a:p>
              <a:pPr rtl="0">
                <a:spcAft>
                  <a:spcPts val="1200"/>
                </a:spcAft>
              </a:pPr>
              <a:r>
                <a:rPr lang="es-MX" sz="1100" dirty="0">
                  <a:solidFill>
                    <a:schemeClr val="bg1"/>
                  </a:solidFill>
                  <a:latin typeface="Lato Black" pitchFamily="34" charset="0"/>
                  <a:ea typeface="Open Sans" pitchFamily="34" charset="0"/>
                  <a:cs typeface="Open Sans" pitchFamily="34" charset="0"/>
                </a:rPr>
                <a:t>6. Mercancías detalladas</a:t>
              </a:r>
            </a:p>
          </p:txBody>
        </p:sp>
      </p:grpSp>
      <p:sp>
        <p:nvSpPr>
          <p:cNvPr id="35" name="TextBox 34"/>
          <p:cNvSpPr txBox="1"/>
          <p:nvPr/>
        </p:nvSpPr>
        <p:spPr>
          <a:xfrm>
            <a:off x="3808024" y="531718"/>
            <a:ext cx="1437132" cy="815608"/>
          </a:xfrm>
          <a:prstGeom prst="rect">
            <a:avLst/>
          </a:prstGeom>
          <a:noFill/>
        </p:spPr>
        <p:txBody>
          <a:bodyPr wrap="none" lIns="0" tIns="0" rIns="0" bIns="0" rtlCol="1">
            <a:spAutoFit/>
          </a:bodyPr>
          <a:lstStyle/>
          <a:p>
            <a:pPr algn="ctr" rtl="0">
              <a:spcAft>
                <a:spcPts val="1200"/>
              </a:spcAft>
            </a:pPr>
            <a:r>
              <a:rPr lang="es-MX" sz="1100" dirty="0">
                <a:solidFill>
                  <a:schemeClr val="bg1"/>
                </a:solidFill>
                <a:latin typeface="Lato" pitchFamily="34" charset="0"/>
                <a:ea typeface="Open Sans" pitchFamily="34" charset="0"/>
                <a:cs typeface="Open Sans" pitchFamily="34" charset="0"/>
              </a:rPr>
              <a:t>El CFDI 3.3 </a:t>
            </a:r>
          </a:p>
          <a:p>
            <a:pPr algn="ctr" rtl="0">
              <a:spcAft>
                <a:spcPts val="1200"/>
              </a:spcAft>
            </a:pPr>
            <a:r>
              <a:rPr lang="es-MX" sz="1100" dirty="0">
                <a:solidFill>
                  <a:schemeClr val="bg1"/>
                </a:solidFill>
                <a:latin typeface="Lato" pitchFamily="34" charset="0"/>
                <a:ea typeface="Open Sans" pitchFamily="34" charset="0"/>
                <a:cs typeface="Open Sans" pitchFamily="34" charset="0"/>
              </a:rPr>
              <a:t>y sus requisitos básicos</a:t>
            </a:r>
          </a:p>
          <a:p>
            <a:pPr algn="ctr" rtl="0">
              <a:spcAft>
                <a:spcPts val="1200"/>
              </a:spcAft>
            </a:pPr>
            <a:endParaRPr lang="es-MX" sz="1100" dirty="0">
              <a:solidFill>
                <a:schemeClr val="bg1"/>
              </a:solidFill>
              <a:latin typeface="Lato" pitchFamily="34" charset="0"/>
              <a:ea typeface="Open Sans" pitchFamily="34" charset="0"/>
              <a:cs typeface="Open Sans" pitchFamily="34" charset="0"/>
            </a:endParaRPr>
          </a:p>
        </p:txBody>
      </p:sp>
      <p:sp>
        <p:nvSpPr>
          <p:cNvPr id="36" name="Rectángulo 35">
            <a:extLst>
              <a:ext uri="{FF2B5EF4-FFF2-40B4-BE49-F238E27FC236}">
                <a16:creationId xmlns:a16="http://schemas.microsoft.com/office/drawing/2014/main" xmlns="" id="{69F28FED-3A1D-4E5B-B7CE-B66822F7D4F6}"/>
              </a:ext>
            </a:extLst>
          </p:cNvPr>
          <p:cNvSpPr/>
          <p:nvPr/>
        </p:nvSpPr>
        <p:spPr>
          <a:xfrm>
            <a:off x="4602022" y="4008673"/>
            <a:ext cx="3103703" cy="954107"/>
          </a:xfrm>
          <a:prstGeom prst="rect">
            <a:avLst/>
          </a:prstGeom>
          <a:ln>
            <a:solidFill>
              <a:schemeClr val="tx1"/>
            </a:solidFill>
            <a:prstDash val="dash"/>
          </a:ln>
        </p:spPr>
        <p:txBody>
          <a:bodyPr wrap="square">
            <a:spAutoFit/>
          </a:bodyPr>
          <a:lstStyle/>
          <a:p>
            <a:pPr algn="just"/>
            <a:r>
              <a:rPr lang="es-MX" sz="1400" dirty="0">
                <a:solidFill>
                  <a:schemeClr val="tx1">
                    <a:lumMod val="50000"/>
                    <a:lumOff val="50000"/>
                  </a:schemeClr>
                </a:solidFill>
                <a:latin typeface="Lato" pitchFamily="34" charset="0"/>
              </a:rPr>
              <a:t>Que deberás incluir número y fecha del documento aduanero, tratándose de ventas de primera mano de </a:t>
            </a:r>
            <a:r>
              <a:rPr lang="es-MX" sz="1400" u="sng" dirty="0">
                <a:solidFill>
                  <a:srgbClr val="14AA96"/>
                </a:solidFill>
                <a:latin typeface="Lato" pitchFamily="34" charset="0"/>
              </a:rPr>
              <a:t>mercancías de importación</a:t>
            </a:r>
            <a:r>
              <a:rPr lang="es-MX" sz="1400" dirty="0">
                <a:solidFill>
                  <a:schemeClr val="tx1">
                    <a:lumMod val="50000"/>
                    <a:lumOff val="50000"/>
                  </a:schemeClr>
                </a:solidFill>
                <a:latin typeface="Lato" pitchFamily="34" charset="0"/>
              </a:rPr>
              <a:t>.</a:t>
            </a:r>
          </a:p>
        </p:txBody>
      </p:sp>
      <p:sp>
        <p:nvSpPr>
          <p:cNvPr id="37" name="Rectángulo 36">
            <a:extLst>
              <a:ext uri="{FF2B5EF4-FFF2-40B4-BE49-F238E27FC236}">
                <a16:creationId xmlns:a16="http://schemas.microsoft.com/office/drawing/2014/main" xmlns="" id="{282D8144-79DB-44BF-9E6B-4173A8193782}"/>
              </a:ext>
            </a:extLst>
          </p:cNvPr>
          <p:cNvSpPr/>
          <p:nvPr/>
        </p:nvSpPr>
        <p:spPr>
          <a:xfrm>
            <a:off x="771184" y="4008673"/>
            <a:ext cx="3514275" cy="954107"/>
          </a:xfrm>
          <a:prstGeom prst="rect">
            <a:avLst/>
          </a:prstGeom>
          <a:ln>
            <a:solidFill>
              <a:schemeClr val="tx1"/>
            </a:solidFill>
            <a:prstDash val="dash"/>
          </a:ln>
        </p:spPr>
        <p:txBody>
          <a:bodyPr wrap="square">
            <a:spAutoFit/>
          </a:bodyPr>
          <a:lstStyle/>
          <a:p>
            <a:pPr algn="just"/>
            <a:r>
              <a:rPr lang="es-MX" sz="1400" dirty="0">
                <a:solidFill>
                  <a:schemeClr val="tx1">
                    <a:lumMod val="50000"/>
                    <a:lumOff val="50000"/>
                  </a:schemeClr>
                </a:solidFill>
                <a:latin typeface="Lato" pitchFamily="34" charset="0"/>
              </a:rPr>
              <a:t>Que </a:t>
            </a:r>
            <a:r>
              <a:rPr lang="es-MX" sz="1400" u="sng" dirty="0">
                <a:solidFill>
                  <a:srgbClr val="14AA96"/>
                </a:solidFill>
                <a:latin typeface="Lato" pitchFamily="34" charset="0"/>
              </a:rPr>
              <a:t>si se tiene más de un local</a:t>
            </a:r>
            <a:r>
              <a:rPr lang="es-MX" sz="1400" dirty="0">
                <a:solidFill>
                  <a:srgbClr val="14AA96"/>
                </a:solidFill>
                <a:latin typeface="Lato" pitchFamily="34" charset="0"/>
              </a:rPr>
              <a:t> </a:t>
            </a:r>
            <a:r>
              <a:rPr lang="es-MX" sz="1400" dirty="0">
                <a:solidFill>
                  <a:schemeClr val="tx1">
                    <a:lumMod val="50000"/>
                    <a:lumOff val="50000"/>
                  </a:schemeClr>
                </a:solidFill>
                <a:latin typeface="Lato" pitchFamily="34" charset="0"/>
              </a:rPr>
              <a:t>o establecimiento, se deberá señalar el domicilio del local o establecimiento en el que se expidan las Facturas Electrónicas.</a:t>
            </a:r>
          </a:p>
        </p:txBody>
      </p:sp>
      <p:grpSp>
        <p:nvGrpSpPr>
          <p:cNvPr id="8" name="Grupo 7">
            <a:extLst>
              <a:ext uri="{FF2B5EF4-FFF2-40B4-BE49-F238E27FC236}">
                <a16:creationId xmlns:a16="http://schemas.microsoft.com/office/drawing/2014/main" xmlns="" id="{64FAC940-BF86-4066-AB4B-D728AD2C427C}"/>
              </a:ext>
            </a:extLst>
          </p:cNvPr>
          <p:cNvGrpSpPr/>
          <p:nvPr/>
        </p:nvGrpSpPr>
        <p:grpSpPr>
          <a:xfrm>
            <a:off x="6336795" y="507859"/>
            <a:ext cx="618689" cy="618689"/>
            <a:chOff x="6336795" y="507859"/>
            <a:chExt cx="618689" cy="618689"/>
          </a:xfrm>
        </p:grpSpPr>
        <p:sp>
          <p:nvSpPr>
            <p:cNvPr id="9" name="Shape 2390"/>
            <p:cNvSpPr/>
            <p:nvPr/>
          </p:nvSpPr>
          <p:spPr>
            <a:xfrm>
              <a:off x="6336795" y="507859"/>
              <a:ext cx="618689" cy="6186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solidFill>
                <a:schemeClr val="bg1"/>
              </a:solidFill>
              <a:prstDash val="solid"/>
              <a:miter lim="400000"/>
            </a:ln>
            <a:effectLst/>
          </p:spPr>
          <p:txBody>
            <a:bodyPr wrap="square" lIns="50800" tIns="50800" rIns="50800" bIns="508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lang="es-MX"/>
            </a:p>
          </p:txBody>
        </p:sp>
        <p:sp>
          <p:nvSpPr>
            <p:cNvPr id="38" name="Shape 1669">
              <a:extLst>
                <a:ext uri="{FF2B5EF4-FFF2-40B4-BE49-F238E27FC236}">
                  <a16:creationId xmlns:a16="http://schemas.microsoft.com/office/drawing/2014/main" xmlns="" id="{34BEE363-4623-4B1E-9E88-180464544F9F}"/>
                </a:ext>
              </a:extLst>
            </p:cNvPr>
            <p:cNvSpPr/>
            <p:nvPr/>
          </p:nvSpPr>
          <p:spPr>
            <a:xfrm>
              <a:off x="6540816" y="698137"/>
              <a:ext cx="273845" cy="273845"/>
            </a:xfrm>
            <a:custGeom>
              <a:avLst/>
              <a:gdLst/>
              <a:ahLst/>
              <a:cxnLst>
                <a:cxn ang="0">
                  <a:pos x="wd2" y="hd2"/>
                </a:cxn>
                <a:cxn ang="5400000">
                  <a:pos x="wd2" y="hd2"/>
                </a:cxn>
                <a:cxn ang="10800000">
                  <a:pos x="wd2" y="hd2"/>
                </a:cxn>
                <a:cxn ang="16200000">
                  <a:pos x="wd2" y="hd2"/>
                </a:cxn>
              </a:cxnLst>
              <a:rect l="0" t="0" r="r" b="b"/>
              <a:pathLst>
                <a:path w="21600" h="21600" extrusionOk="0">
                  <a:moveTo>
                    <a:pt x="7856" y="13406"/>
                  </a:moveTo>
                  <a:lnTo>
                    <a:pt x="21138" y="9612"/>
                  </a:lnTo>
                  <a:cubicBezTo>
                    <a:pt x="21391" y="9539"/>
                    <a:pt x="21600" y="9265"/>
                    <a:pt x="21600" y="9000"/>
                  </a:cubicBezTo>
                  <a:lnTo>
                    <a:pt x="21600" y="2400"/>
                  </a:lnTo>
                  <a:lnTo>
                    <a:pt x="4800" y="2400"/>
                  </a:lnTo>
                  <a:lnTo>
                    <a:pt x="4800" y="480"/>
                  </a:lnTo>
                  <a:cubicBezTo>
                    <a:pt x="4800" y="216"/>
                    <a:pt x="4583" y="0"/>
                    <a:pt x="4321" y="0"/>
                  </a:cubicBezTo>
                  <a:lnTo>
                    <a:pt x="479" y="0"/>
                  </a:lnTo>
                  <a:cubicBezTo>
                    <a:pt x="216" y="0"/>
                    <a:pt x="0" y="216"/>
                    <a:pt x="0" y="480"/>
                  </a:cubicBezTo>
                  <a:lnTo>
                    <a:pt x="0" y="2400"/>
                  </a:lnTo>
                  <a:lnTo>
                    <a:pt x="2400" y="2400"/>
                  </a:lnTo>
                  <a:lnTo>
                    <a:pt x="4692" y="13148"/>
                  </a:lnTo>
                  <a:lnTo>
                    <a:pt x="4800" y="14280"/>
                  </a:lnTo>
                  <a:lnTo>
                    <a:pt x="4800" y="16259"/>
                  </a:lnTo>
                  <a:cubicBezTo>
                    <a:pt x="4800" y="16522"/>
                    <a:pt x="5016" y="16739"/>
                    <a:pt x="5280" y="16739"/>
                  </a:cubicBezTo>
                  <a:lnTo>
                    <a:pt x="21120" y="16739"/>
                  </a:lnTo>
                  <a:cubicBezTo>
                    <a:pt x="21384" y="16739"/>
                    <a:pt x="21600" y="16520"/>
                    <a:pt x="21600" y="16259"/>
                  </a:cubicBezTo>
                  <a:lnTo>
                    <a:pt x="21600" y="14400"/>
                  </a:lnTo>
                  <a:lnTo>
                    <a:pt x="8102" y="14400"/>
                  </a:lnTo>
                  <a:cubicBezTo>
                    <a:pt x="6722" y="14400"/>
                    <a:pt x="6694" y="13739"/>
                    <a:pt x="7856" y="13406"/>
                  </a:cubicBezTo>
                  <a:close/>
                  <a:moveTo>
                    <a:pt x="3600" y="19200"/>
                  </a:moveTo>
                  <a:cubicBezTo>
                    <a:pt x="3600" y="20525"/>
                    <a:pt x="4674" y="21600"/>
                    <a:pt x="6000" y="21600"/>
                  </a:cubicBezTo>
                  <a:cubicBezTo>
                    <a:pt x="7324" y="21600"/>
                    <a:pt x="8400" y="20525"/>
                    <a:pt x="8400" y="19200"/>
                  </a:cubicBezTo>
                  <a:cubicBezTo>
                    <a:pt x="8400" y="17873"/>
                    <a:pt x="7324" y="16800"/>
                    <a:pt x="6000" y="16800"/>
                  </a:cubicBezTo>
                  <a:cubicBezTo>
                    <a:pt x="4674" y="16800"/>
                    <a:pt x="3600" y="17873"/>
                    <a:pt x="3600" y="19200"/>
                  </a:cubicBezTo>
                  <a:close/>
                  <a:moveTo>
                    <a:pt x="15600" y="19200"/>
                  </a:moveTo>
                  <a:cubicBezTo>
                    <a:pt x="15600" y="20525"/>
                    <a:pt x="16673" y="21600"/>
                    <a:pt x="18000" y="21600"/>
                  </a:cubicBezTo>
                  <a:cubicBezTo>
                    <a:pt x="19325" y="21600"/>
                    <a:pt x="20400" y="20525"/>
                    <a:pt x="20400" y="19200"/>
                  </a:cubicBezTo>
                  <a:cubicBezTo>
                    <a:pt x="20400" y="17873"/>
                    <a:pt x="19325" y="16800"/>
                    <a:pt x="18000" y="16800"/>
                  </a:cubicBezTo>
                  <a:cubicBezTo>
                    <a:pt x="16673" y="16800"/>
                    <a:pt x="15600" y="17873"/>
                    <a:pt x="15600" y="19200"/>
                  </a:cubicBezTo>
                  <a:close/>
                </a:path>
              </a:pathLst>
            </a:custGeom>
            <a:solidFill>
              <a:schemeClr val="bg1"/>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45" name="Grupo 44">
            <a:extLst>
              <a:ext uri="{FF2B5EF4-FFF2-40B4-BE49-F238E27FC236}">
                <a16:creationId xmlns:a16="http://schemas.microsoft.com/office/drawing/2014/main" xmlns="" id="{0543A373-BD56-4302-959F-5A3762447DB7}"/>
              </a:ext>
            </a:extLst>
          </p:cNvPr>
          <p:cNvGrpSpPr/>
          <p:nvPr/>
        </p:nvGrpSpPr>
        <p:grpSpPr>
          <a:xfrm>
            <a:off x="5632709" y="1427539"/>
            <a:ext cx="618689" cy="618689"/>
            <a:chOff x="5632709" y="1427539"/>
            <a:chExt cx="618689" cy="618689"/>
          </a:xfrm>
        </p:grpSpPr>
        <p:sp>
          <p:nvSpPr>
            <p:cNvPr id="13" name="Shape 2384"/>
            <p:cNvSpPr/>
            <p:nvPr/>
          </p:nvSpPr>
          <p:spPr>
            <a:xfrm>
              <a:off x="5632709" y="1427539"/>
              <a:ext cx="618689" cy="6186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solidFill>
                <a:schemeClr val="bg1"/>
              </a:solidFill>
              <a:prstDash val="solid"/>
              <a:miter lim="400000"/>
            </a:ln>
            <a:effectLst/>
          </p:spPr>
          <p:txBody>
            <a:bodyPr wrap="square" lIns="50800" tIns="50800" rIns="50800" bIns="508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lang="es-MX"/>
            </a:p>
          </p:txBody>
        </p:sp>
        <p:sp>
          <p:nvSpPr>
            <p:cNvPr id="39" name="Freeform 80">
              <a:extLst>
                <a:ext uri="{FF2B5EF4-FFF2-40B4-BE49-F238E27FC236}">
                  <a16:creationId xmlns:a16="http://schemas.microsoft.com/office/drawing/2014/main" xmlns="" id="{7E21F85D-DA24-4E6E-904C-61DC5CF024AF}"/>
                </a:ext>
              </a:extLst>
            </p:cNvPr>
            <p:cNvSpPr>
              <a:spLocks noEditPoints="1"/>
            </p:cNvSpPr>
            <p:nvPr/>
          </p:nvSpPr>
          <p:spPr bwMode="auto">
            <a:xfrm>
              <a:off x="5851337" y="1606770"/>
              <a:ext cx="241174" cy="263434"/>
            </a:xfrm>
            <a:custGeom>
              <a:avLst/>
              <a:gdLst>
                <a:gd name="T0" fmla="*/ 0 w 196"/>
                <a:gd name="T1" fmla="*/ 71 h 215"/>
                <a:gd name="T2" fmla="*/ 0 w 196"/>
                <a:gd name="T3" fmla="*/ 10 h 215"/>
                <a:gd name="T4" fmla="*/ 3 w 196"/>
                <a:gd name="T5" fmla="*/ 3 h 215"/>
                <a:gd name="T6" fmla="*/ 10 w 196"/>
                <a:gd name="T7" fmla="*/ 0 h 215"/>
                <a:gd name="T8" fmla="*/ 71 w 196"/>
                <a:gd name="T9" fmla="*/ 0 h 215"/>
                <a:gd name="T10" fmla="*/ 71 w 196"/>
                <a:gd name="T11" fmla="*/ 0 h 215"/>
                <a:gd name="T12" fmla="*/ 75 w 196"/>
                <a:gd name="T13" fmla="*/ 1 h 215"/>
                <a:gd name="T14" fmla="*/ 194 w 196"/>
                <a:gd name="T15" fmla="*/ 121 h 215"/>
                <a:gd name="T16" fmla="*/ 196 w 196"/>
                <a:gd name="T17" fmla="*/ 125 h 215"/>
                <a:gd name="T18" fmla="*/ 194 w 196"/>
                <a:gd name="T19" fmla="*/ 128 h 215"/>
                <a:gd name="T20" fmla="*/ 128 w 196"/>
                <a:gd name="T21" fmla="*/ 195 h 215"/>
                <a:gd name="T22" fmla="*/ 124 w 196"/>
                <a:gd name="T23" fmla="*/ 196 h 215"/>
                <a:gd name="T24" fmla="*/ 121 w 196"/>
                <a:gd name="T25" fmla="*/ 194 h 215"/>
                <a:gd name="T26" fmla="*/ 120 w 196"/>
                <a:gd name="T27" fmla="*/ 194 h 215"/>
                <a:gd name="T28" fmla="*/ 1 w 196"/>
                <a:gd name="T29" fmla="*/ 74 h 215"/>
                <a:gd name="T30" fmla="*/ 0 w 196"/>
                <a:gd name="T31" fmla="*/ 71 h 215"/>
                <a:gd name="T32" fmla="*/ 6 w 196"/>
                <a:gd name="T33" fmla="*/ 91 h 215"/>
                <a:gd name="T34" fmla="*/ 101 w 196"/>
                <a:gd name="T35" fmla="*/ 202 h 215"/>
                <a:gd name="T36" fmla="*/ 71 w 196"/>
                <a:gd name="T37" fmla="*/ 215 h 215"/>
                <a:gd name="T38" fmla="*/ 69 w 196"/>
                <a:gd name="T39" fmla="*/ 215 h 215"/>
                <a:gd name="T40" fmla="*/ 64 w 196"/>
                <a:gd name="T41" fmla="*/ 212 h 215"/>
                <a:gd name="T42" fmla="*/ 64 w 196"/>
                <a:gd name="T43" fmla="*/ 211 h 215"/>
                <a:gd name="T44" fmla="*/ 6 w 196"/>
                <a:gd name="T45" fmla="*/ 91 h 215"/>
                <a:gd name="T46" fmla="*/ 6 w 196"/>
                <a:gd name="T47" fmla="*/ 107 h 215"/>
                <a:gd name="T48" fmla="*/ 43 w 196"/>
                <a:gd name="T49" fmla="*/ 208 h 215"/>
                <a:gd name="T50" fmla="*/ 11 w 196"/>
                <a:gd name="T51" fmla="*/ 208 h 215"/>
                <a:gd name="T52" fmla="*/ 8 w 196"/>
                <a:gd name="T53" fmla="*/ 206 h 215"/>
                <a:gd name="T54" fmla="*/ 6 w 196"/>
                <a:gd name="T55" fmla="*/ 202 h 215"/>
                <a:gd name="T56" fmla="*/ 6 w 196"/>
                <a:gd name="T57" fmla="*/ 107 h 215"/>
                <a:gd name="T58" fmla="*/ 23 w 196"/>
                <a:gd name="T59" fmla="*/ 24 h 215"/>
                <a:gd name="T60" fmla="*/ 21 w 196"/>
                <a:gd name="T61" fmla="*/ 27 h 215"/>
                <a:gd name="T62" fmla="*/ 20 w 196"/>
                <a:gd name="T63" fmla="*/ 31 h 215"/>
                <a:gd name="T64" fmla="*/ 21 w 196"/>
                <a:gd name="T65" fmla="*/ 35 h 215"/>
                <a:gd name="T66" fmla="*/ 23 w 196"/>
                <a:gd name="T67" fmla="*/ 38 h 215"/>
                <a:gd name="T68" fmla="*/ 27 w 196"/>
                <a:gd name="T69" fmla="*/ 41 h 215"/>
                <a:gd name="T70" fmla="*/ 31 w 196"/>
                <a:gd name="T71" fmla="*/ 41 h 215"/>
                <a:gd name="T72" fmla="*/ 35 w 196"/>
                <a:gd name="T73" fmla="*/ 41 h 215"/>
                <a:gd name="T74" fmla="*/ 38 w 196"/>
                <a:gd name="T75" fmla="*/ 38 h 215"/>
                <a:gd name="T76" fmla="*/ 41 w 196"/>
                <a:gd name="T77" fmla="*/ 31 h 215"/>
                <a:gd name="T78" fmla="*/ 38 w 196"/>
                <a:gd name="T79" fmla="*/ 24 h 215"/>
                <a:gd name="T80" fmla="*/ 31 w 196"/>
                <a:gd name="T81" fmla="*/ 21 h 215"/>
                <a:gd name="T82" fmla="*/ 23 w 196"/>
                <a:gd name="T83" fmla="*/ 2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215">
                  <a:moveTo>
                    <a:pt x="0" y="71"/>
                  </a:moveTo>
                  <a:cubicBezTo>
                    <a:pt x="0" y="10"/>
                    <a:pt x="0" y="10"/>
                    <a:pt x="0" y="10"/>
                  </a:cubicBezTo>
                  <a:cubicBezTo>
                    <a:pt x="0" y="7"/>
                    <a:pt x="1" y="5"/>
                    <a:pt x="3" y="3"/>
                  </a:cubicBezTo>
                  <a:cubicBezTo>
                    <a:pt x="5" y="1"/>
                    <a:pt x="7" y="0"/>
                    <a:pt x="10" y="0"/>
                  </a:cubicBezTo>
                  <a:cubicBezTo>
                    <a:pt x="71" y="0"/>
                    <a:pt x="71" y="0"/>
                    <a:pt x="71" y="0"/>
                  </a:cubicBezTo>
                  <a:cubicBezTo>
                    <a:pt x="71" y="0"/>
                    <a:pt x="71" y="0"/>
                    <a:pt x="71" y="0"/>
                  </a:cubicBezTo>
                  <a:cubicBezTo>
                    <a:pt x="72" y="0"/>
                    <a:pt x="74" y="0"/>
                    <a:pt x="75" y="1"/>
                  </a:cubicBezTo>
                  <a:cubicBezTo>
                    <a:pt x="194" y="121"/>
                    <a:pt x="194" y="121"/>
                    <a:pt x="194" y="121"/>
                  </a:cubicBezTo>
                  <a:cubicBezTo>
                    <a:pt x="195" y="122"/>
                    <a:pt x="196" y="123"/>
                    <a:pt x="196" y="125"/>
                  </a:cubicBezTo>
                  <a:cubicBezTo>
                    <a:pt x="196" y="126"/>
                    <a:pt x="195" y="128"/>
                    <a:pt x="194" y="128"/>
                  </a:cubicBezTo>
                  <a:cubicBezTo>
                    <a:pt x="128" y="195"/>
                    <a:pt x="128" y="195"/>
                    <a:pt x="128" y="195"/>
                  </a:cubicBezTo>
                  <a:cubicBezTo>
                    <a:pt x="127" y="196"/>
                    <a:pt x="126" y="196"/>
                    <a:pt x="124" y="196"/>
                  </a:cubicBezTo>
                  <a:cubicBezTo>
                    <a:pt x="123" y="196"/>
                    <a:pt x="122" y="196"/>
                    <a:pt x="121" y="194"/>
                  </a:cubicBezTo>
                  <a:cubicBezTo>
                    <a:pt x="120" y="194"/>
                    <a:pt x="120" y="194"/>
                    <a:pt x="120" y="194"/>
                  </a:cubicBezTo>
                  <a:cubicBezTo>
                    <a:pt x="1" y="74"/>
                    <a:pt x="1" y="74"/>
                    <a:pt x="1" y="74"/>
                  </a:cubicBezTo>
                  <a:cubicBezTo>
                    <a:pt x="0" y="74"/>
                    <a:pt x="0" y="73"/>
                    <a:pt x="0" y="71"/>
                  </a:cubicBezTo>
                  <a:close/>
                  <a:moveTo>
                    <a:pt x="6" y="91"/>
                  </a:moveTo>
                  <a:cubicBezTo>
                    <a:pt x="101" y="202"/>
                    <a:pt x="101" y="202"/>
                    <a:pt x="101" y="202"/>
                  </a:cubicBezTo>
                  <a:cubicBezTo>
                    <a:pt x="71" y="215"/>
                    <a:pt x="71" y="215"/>
                    <a:pt x="71" y="215"/>
                  </a:cubicBezTo>
                  <a:cubicBezTo>
                    <a:pt x="70" y="215"/>
                    <a:pt x="69" y="215"/>
                    <a:pt x="69" y="215"/>
                  </a:cubicBezTo>
                  <a:cubicBezTo>
                    <a:pt x="67" y="215"/>
                    <a:pt x="65" y="214"/>
                    <a:pt x="64" y="212"/>
                  </a:cubicBezTo>
                  <a:cubicBezTo>
                    <a:pt x="64" y="211"/>
                    <a:pt x="64" y="211"/>
                    <a:pt x="64" y="211"/>
                  </a:cubicBezTo>
                  <a:lnTo>
                    <a:pt x="6" y="91"/>
                  </a:lnTo>
                  <a:close/>
                  <a:moveTo>
                    <a:pt x="6" y="107"/>
                  </a:moveTo>
                  <a:cubicBezTo>
                    <a:pt x="43" y="208"/>
                    <a:pt x="43" y="208"/>
                    <a:pt x="43" y="208"/>
                  </a:cubicBezTo>
                  <a:cubicBezTo>
                    <a:pt x="11" y="208"/>
                    <a:pt x="11" y="208"/>
                    <a:pt x="11" y="208"/>
                  </a:cubicBezTo>
                  <a:cubicBezTo>
                    <a:pt x="10" y="208"/>
                    <a:pt x="9" y="207"/>
                    <a:pt x="8" y="206"/>
                  </a:cubicBezTo>
                  <a:cubicBezTo>
                    <a:pt x="7" y="205"/>
                    <a:pt x="6" y="204"/>
                    <a:pt x="6" y="202"/>
                  </a:cubicBezTo>
                  <a:lnTo>
                    <a:pt x="6" y="107"/>
                  </a:lnTo>
                  <a:close/>
                  <a:moveTo>
                    <a:pt x="23" y="24"/>
                  </a:moveTo>
                  <a:cubicBezTo>
                    <a:pt x="22" y="25"/>
                    <a:pt x="22" y="26"/>
                    <a:pt x="21" y="27"/>
                  </a:cubicBezTo>
                  <a:cubicBezTo>
                    <a:pt x="21" y="28"/>
                    <a:pt x="20" y="30"/>
                    <a:pt x="20" y="31"/>
                  </a:cubicBezTo>
                  <a:cubicBezTo>
                    <a:pt x="20" y="32"/>
                    <a:pt x="21" y="34"/>
                    <a:pt x="21" y="35"/>
                  </a:cubicBezTo>
                  <a:cubicBezTo>
                    <a:pt x="22" y="36"/>
                    <a:pt x="22" y="37"/>
                    <a:pt x="23" y="38"/>
                  </a:cubicBezTo>
                  <a:cubicBezTo>
                    <a:pt x="25" y="39"/>
                    <a:pt x="26" y="40"/>
                    <a:pt x="27" y="41"/>
                  </a:cubicBezTo>
                  <a:cubicBezTo>
                    <a:pt x="28" y="41"/>
                    <a:pt x="29" y="41"/>
                    <a:pt x="31" y="41"/>
                  </a:cubicBezTo>
                  <a:cubicBezTo>
                    <a:pt x="32" y="41"/>
                    <a:pt x="33" y="41"/>
                    <a:pt x="35" y="41"/>
                  </a:cubicBezTo>
                  <a:cubicBezTo>
                    <a:pt x="36" y="40"/>
                    <a:pt x="37" y="39"/>
                    <a:pt x="38" y="38"/>
                  </a:cubicBezTo>
                  <a:cubicBezTo>
                    <a:pt x="40" y="36"/>
                    <a:pt x="41" y="34"/>
                    <a:pt x="41" y="31"/>
                  </a:cubicBezTo>
                  <a:cubicBezTo>
                    <a:pt x="41" y="28"/>
                    <a:pt x="40" y="26"/>
                    <a:pt x="38" y="24"/>
                  </a:cubicBezTo>
                  <a:cubicBezTo>
                    <a:pt x="36" y="22"/>
                    <a:pt x="34" y="21"/>
                    <a:pt x="31" y="21"/>
                  </a:cubicBezTo>
                  <a:cubicBezTo>
                    <a:pt x="28" y="21"/>
                    <a:pt x="26" y="22"/>
                    <a:pt x="23" y="24"/>
                  </a:cubicBezTo>
                  <a:close/>
                </a:path>
              </a:pathLst>
            </a:custGeom>
            <a:solidFill>
              <a:schemeClr val="bg1"/>
            </a:solidFill>
            <a:ln>
              <a:noFill/>
            </a:ln>
          </p:spPr>
          <p:txBody>
            <a:bodyPr vert="horz" wrap="square" lIns="99060" tIns="49530" rIns="99060" bIns="49530" numCol="1" anchor="t" anchorCtr="0" compatLnSpc="1">
              <a:prstTxWarp prst="textNoShape">
                <a:avLst/>
              </a:prstTxWarp>
            </a:bodyPr>
            <a:lstStyle/>
            <a:p>
              <a:endParaRPr lang="en-US" sz="1716"/>
            </a:p>
          </p:txBody>
        </p:sp>
      </p:grpSp>
      <p:grpSp>
        <p:nvGrpSpPr>
          <p:cNvPr id="46" name="Grupo 45">
            <a:extLst>
              <a:ext uri="{FF2B5EF4-FFF2-40B4-BE49-F238E27FC236}">
                <a16:creationId xmlns:a16="http://schemas.microsoft.com/office/drawing/2014/main" xmlns="" id="{FB7F7C2A-6B5B-43C6-BF52-05984919EDF0}"/>
              </a:ext>
            </a:extLst>
          </p:cNvPr>
          <p:cNvGrpSpPr/>
          <p:nvPr/>
        </p:nvGrpSpPr>
        <p:grpSpPr>
          <a:xfrm>
            <a:off x="4262655" y="1851385"/>
            <a:ext cx="618689" cy="618689"/>
            <a:chOff x="4262655" y="1851385"/>
            <a:chExt cx="618689" cy="618689"/>
          </a:xfrm>
        </p:grpSpPr>
        <p:sp>
          <p:nvSpPr>
            <p:cNvPr id="15" name="Shape 2381"/>
            <p:cNvSpPr/>
            <p:nvPr/>
          </p:nvSpPr>
          <p:spPr>
            <a:xfrm>
              <a:off x="4262655" y="1851385"/>
              <a:ext cx="618689" cy="6186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solidFill>
                <a:schemeClr val="bg1"/>
              </a:solidFill>
              <a:prstDash val="solid"/>
              <a:miter lim="400000"/>
            </a:ln>
            <a:effectLst/>
          </p:spPr>
          <p:txBody>
            <a:bodyPr wrap="square" lIns="50800" tIns="50800" rIns="50800" bIns="508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lang="es-MX"/>
            </a:p>
          </p:txBody>
        </p:sp>
        <p:sp>
          <p:nvSpPr>
            <p:cNvPr id="42" name="Freeform 8">
              <a:extLst>
                <a:ext uri="{FF2B5EF4-FFF2-40B4-BE49-F238E27FC236}">
                  <a16:creationId xmlns:a16="http://schemas.microsoft.com/office/drawing/2014/main" xmlns="" id="{17B99718-2A55-4CAA-9B46-A3F5EAC296D5}"/>
                </a:ext>
              </a:extLst>
            </p:cNvPr>
            <p:cNvSpPr>
              <a:spLocks noChangeAspect="1" noEditPoints="1"/>
            </p:cNvSpPr>
            <p:nvPr/>
          </p:nvSpPr>
          <p:spPr bwMode="auto">
            <a:xfrm>
              <a:off x="4450137" y="2013146"/>
              <a:ext cx="243726" cy="307862"/>
            </a:xfrm>
            <a:custGeom>
              <a:avLst/>
              <a:gdLst/>
              <a:ahLst/>
              <a:cxnLst>
                <a:cxn ang="0">
                  <a:pos x="432" y="7"/>
                </a:cxn>
                <a:cxn ang="0">
                  <a:pos x="414" y="0"/>
                </a:cxn>
                <a:cxn ang="0">
                  <a:pos x="100" y="5"/>
                </a:cxn>
                <a:cxn ang="0">
                  <a:pos x="161" y="166"/>
                </a:cxn>
                <a:cxn ang="0">
                  <a:pos x="81" y="218"/>
                </a:cxn>
                <a:cxn ang="0">
                  <a:pos x="26" y="294"/>
                </a:cxn>
                <a:cxn ang="0">
                  <a:pos x="1" y="387"/>
                </a:cxn>
                <a:cxn ang="0">
                  <a:pos x="9" y="480"/>
                </a:cxn>
                <a:cxn ang="0">
                  <a:pos x="46" y="557"/>
                </a:cxn>
                <a:cxn ang="0">
                  <a:pos x="104" y="620"/>
                </a:cxn>
                <a:cxn ang="0">
                  <a:pos x="179" y="660"/>
                </a:cxn>
                <a:cxn ang="0">
                  <a:pos x="265" y="675"/>
                </a:cxn>
                <a:cxn ang="0">
                  <a:pos x="353" y="660"/>
                </a:cxn>
                <a:cxn ang="0">
                  <a:pos x="427" y="620"/>
                </a:cxn>
                <a:cxn ang="0">
                  <a:pos x="486" y="557"/>
                </a:cxn>
                <a:cxn ang="0">
                  <a:pos x="521" y="480"/>
                </a:cxn>
                <a:cxn ang="0">
                  <a:pos x="529" y="387"/>
                </a:cxn>
                <a:cxn ang="0">
                  <a:pos x="505" y="294"/>
                </a:cxn>
                <a:cxn ang="0">
                  <a:pos x="449" y="218"/>
                </a:cxn>
                <a:cxn ang="0">
                  <a:pos x="369" y="166"/>
                </a:cxn>
                <a:cxn ang="0">
                  <a:pos x="281" y="296"/>
                </a:cxn>
                <a:cxn ang="0">
                  <a:pos x="329" y="373"/>
                </a:cxn>
                <a:cxn ang="0">
                  <a:pos x="378" y="396"/>
                </a:cxn>
                <a:cxn ang="0">
                  <a:pos x="404" y="432"/>
                </a:cxn>
                <a:cxn ang="0">
                  <a:pos x="406" y="482"/>
                </a:cxn>
                <a:cxn ang="0">
                  <a:pos x="381" y="526"/>
                </a:cxn>
                <a:cxn ang="0">
                  <a:pos x="333" y="553"/>
                </a:cxn>
                <a:cxn ang="0">
                  <a:pos x="281" y="578"/>
                </a:cxn>
                <a:cxn ang="0">
                  <a:pos x="289" y="592"/>
                </a:cxn>
                <a:cxn ang="0">
                  <a:pos x="238" y="592"/>
                </a:cxn>
                <a:cxn ang="0">
                  <a:pos x="245" y="578"/>
                </a:cxn>
                <a:cxn ang="0">
                  <a:pos x="190" y="553"/>
                </a:cxn>
                <a:cxn ang="0">
                  <a:pos x="130" y="528"/>
                </a:cxn>
                <a:cxn ang="0">
                  <a:pos x="144" y="454"/>
                </a:cxn>
                <a:cxn ang="0">
                  <a:pos x="157" y="473"/>
                </a:cxn>
                <a:cxn ang="0">
                  <a:pos x="196" y="499"/>
                </a:cxn>
                <a:cxn ang="0">
                  <a:pos x="230" y="429"/>
                </a:cxn>
                <a:cxn ang="0">
                  <a:pos x="166" y="414"/>
                </a:cxn>
                <a:cxn ang="0">
                  <a:pos x="132" y="386"/>
                </a:cxn>
                <a:cxn ang="0">
                  <a:pos x="122" y="341"/>
                </a:cxn>
                <a:cxn ang="0">
                  <a:pos x="134" y="293"/>
                </a:cxn>
                <a:cxn ang="0">
                  <a:pos x="172" y="260"/>
                </a:cxn>
                <a:cxn ang="0">
                  <a:pos x="231" y="242"/>
                </a:cxn>
                <a:cxn ang="0">
                  <a:pos x="238" y="217"/>
                </a:cxn>
                <a:cxn ang="0">
                  <a:pos x="289" y="217"/>
                </a:cxn>
                <a:cxn ang="0">
                  <a:pos x="281" y="230"/>
                </a:cxn>
                <a:cxn ang="0">
                  <a:pos x="323" y="251"/>
                </a:cxn>
                <a:cxn ang="0">
                  <a:pos x="388" y="275"/>
                </a:cxn>
                <a:cxn ang="0">
                  <a:pos x="372" y="346"/>
                </a:cxn>
                <a:cxn ang="0">
                  <a:pos x="360" y="328"/>
                </a:cxn>
                <a:cxn ang="0">
                  <a:pos x="281" y="511"/>
                </a:cxn>
                <a:cxn ang="0">
                  <a:pos x="335" y="488"/>
                </a:cxn>
                <a:cxn ang="0">
                  <a:pos x="340" y="453"/>
                </a:cxn>
                <a:cxn ang="0">
                  <a:pos x="296" y="438"/>
                </a:cxn>
                <a:cxn ang="0">
                  <a:pos x="187" y="324"/>
                </a:cxn>
                <a:cxn ang="0">
                  <a:pos x="193" y="352"/>
                </a:cxn>
                <a:cxn ang="0">
                  <a:pos x="245" y="364"/>
                </a:cxn>
                <a:cxn ang="0">
                  <a:pos x="214" y="301"/>
                </a:cxn>
              </a:cxnLst>
              <a:rect l="0" t="0" r="r" b="b"/>
              <a:pathLst>
                <a:path w="531" h="675">
                  <a:moveTo>
                    <a:pt x="369" y="166"/>
                  </a:moveTo>
                  <a:lnTo>
                    <a:pt x="436" y="20"/>
                  </a:lnTo>
                  <a:lnTo>
                    <a:pt x="436" y="15"/>
                  </a:lnTo>
                  <a:lnTo>
                    <a:pt x="435" y="11"/>
                  </a:lnTo>
                  <a:lnTo>
                    <a:pt x="432" y="7"/>
                  </a:lnTo>
                  <a:lnTo>
                    <a:pt x="430" y="5"/>
                  </a:lnTo>
                  <a:lnTo>
                    <a:pt x="426" y="2"/>
                  </a:lnTo>
                  <a:lnTo>
                    <a:pt x="423" y="1"/>
                  </a:lnTo>
                  <a:lnTo>
                    <a:pt x="419" y="0"/>
                  </a:lnTo>
                  <a:lnTo>
                    <a:pt x="414" y="0"/>
                  </a:lnTo>
                  <a:lnTo>
                    <a:pt x="116" y="0"/>
                  </a:lnTo>
                  <a:lnTo>
                    <a:pt x="111" y="0"/>
                  </a:lnTo>
                  <a:lnTo>
                    <a:pt x="108" y="1"/>
                  </a:lnTo>
                  <a:lnTo>
                    <a:pt x="104" y="2"/>
                  </a:lnTo>
                  <a:lnTo>
                    <a:pt x="100" y="5"/>
                  </a:lnTo>
                  <a:lnTo>
                    <a:pt x="98" y="7"/>
                  </a:lnTo>
                  <a:lnTo>
                    <a:pt x="96" y="11"/>
                  </a:lnTo>
                  <a:lnTo>
                    <a:pt x="95" y="15"/>
                  </a:lnTo>
                  <a:lnTo>
                    <a:pt x="95" y="20"/>
                  </a:lnTo>
                  <a:lnTo>
                    <a:pt x="161" y="166"/>
                  </a:lnTo>
                  <a:lnTo>
                    <a:pt x="143" y="174"/>
                  </a:lnTo>
                  <a:lnTo>
                    <a:pt x="127" y="184"/>
                  </a:lnTo>
                  <a:lnTo>
                    <a:pt x="110" y="194"/>
                  </a:lnTo>
                  <a:lnTo>
                    <a:pt x="96" y="205"/>
                  </a:lnTo>
                  <a:lnTo>
                    <a:pt x="81" y="218"/>
                  </a:lnTo>
                  <a:lnTo>
                    <a:pt x="68" y="231"/>
                  </a:lnTo>
                  <a:lnTo>
                    <a:pt x="57" y="245"/>
                  </a:lnTo>
                  <a:lnTo>
                    <a:pt x="45" y="261"/>
                  </a:lnTo>
                  <a:lnTo>
                    <a:pt x="34" y="277"/>
                  </a:lnTo>
                  <a:lnTo>
                    <a:pt x="26" y="294"/>
                  </a:lnTo>
                  <a:lnTo>
                    <a:pt x="17" y="312"/>
                  </a:lnTo>
                  <a:lnTo>
                    <a:pt x="12" y="329"/>
                  </a:lnTo>
                  <a:lnTo>
                    <a:pt x="7" y="348"/>
                  </a:lnTo>
                  <a:lnTo>
                    <a:pt x="3" y="369"/>
                  </a:lnTo>
                  <a:lnTo>
                    <a:pt x="1" y="387"/>
                  </a:lnTo>
                  <a:lnTo>
                    <a:pt x="0" y="409"/>
                  </a:lnTo>
                  <a:lnTo>
                    <a:pt x="1" y="427"/>
                  </a:lnTo>
                  <a:lnTo>
                    <a:pt x="2" y="446"/>
                  </a:lnTo>
                  <a:lnTo>
                    <a:pt x="6" y="462"/>
                  </a:lnTo>
                  <a:lnTo>
                    <a:pt x="9" y="480"/>
                  </a:lnTo>
                  <a:lnTo>
                    <a:pt x="15" y="496"/>
                  </a:lnTo>
                  <a:lnTo>
                    <a:pt x="21" y="512"/>
                  </a:lnTo>
                  <a:lnTo>
                    <a:pt x="28" y="527"/>
                  </a:lnTo>
                  <a:lnTo>
                    <a:pt x="36" y="543"/>
                  </a:lnTo>
                  <a:lnTo>
                    <a:pt x="46" y="557"/>
                  </a:lnTo>
                  <a:lnTo>
                    <a:pt x="55" y="571"/>
                  </a:lnTo>
                  <a:lnTo>
                    <a:pt x="66" y="584"/>
                  </a:lnTo>
                  <a:lnTo>
                    <a:pt x="78" y="597"/>
                  </a:lnTo>
                  <a:lnTo>
                    <a:pt x="90" y="609"/>
                  </a:lnTo>
                  <a:lnTo>
                    <a:pt x="104" y="620"/>
                  </a:lnTo>
                  <a:lnTo>
                    <a:pt x="117" y="629"/>
                  </a:lnTo>
                  <a:lnTo>
                    <a:pt x="132" y="639"/>
                  </a:lnTo>
                  <a:lnTo>
                    <a:pt x="148" y="647"/>
                  </a:lnTo>
                  <a:lnTo>
                    <a:pt x="163" y="654"/>
                  </a:lnTo>
                  <a:lnTo>
                    <a:pt x="179" y="660"/>
                  </a:lnTo>
                  <a:lnTo>
                    <a:pt x="195" y="665"/>
                  </a:lnTo>
                  <a:lnTo>
                    <a:pt x="212" y="669"/>
                  </a:lnTo>
                  <a:lnTo>
                    <a:pt x="230" y="672"/>
                  </a:lnTo>
                  <a:lnTo>
                    <a:pt x="247" y="674"/>
                  </a:lnTo>
                  <a:lnTo>
                    <a:pt x="265" y="675"/>
                  </a:lnTo>
                  <a:lnTo>
                    <a:pt x="283" y="674"/>
                  </a:lnTo>
                  <a:lnTo>
                    <a:pt x="302" y="672"/>
                  </a:lnTo>
                  <a:lnTo>
                    <a:pt x="318" y="669"/>
                  </a:lnTo>
                  <a:lnTo>
                    <a:pt x="336" y="665"/>
                  </a:lnTo>
                  <a:lnTo>
                    <a:pt x="353" y="660"/>
                  </a:lnTo>
                  <a:lnTo>
                    <a:pt x="368" y="654"/>
                  </a:lnTo>
                  <a:lnTo>
                    <a:pt x="385" y="647"/>
                  </a:lnTo>
                  <a:lnTo>
                    <a:pt x="399" y="639"/>
                  </a:lnTo>
                  <a:lnTo>
                    <a:pt x="413" y="629"/>
                  </a:lnTo>
                  <a:lnTo>
                    <a:pt x="427" y="620"/>
                  </a:lnTo>
                  <a:lnTo>
                    <a:pt x="441" y="609"/>
                  </a:lnTo>
                  <a:lnTo>
                    <a:pt x="452" y="597"/>
                  </a:lnTo>
                  <a:lnTo>
                    <a:pt x="464" y="584"/>
                  </a:lnTo>
                  <a:lnTo>
                    <a:pt x="475" y="571"/>
                  </a:lnTo>
                  <a:lnTo>
                    <a:pt x="486" y="557"/>
                  </a:lnTo>
                  <a:lnTo>
                    <a:pt x="494" y="543"/>
                  </a:lnTo>
                  <a:lnTo>
                    <a:pt x="502" y="527"/>
                  </a:lnTo>
                  <a:lnTo>
                    <a:pt x="509" y="512"/>
                  </a:lnTo>
                  <a:lnTo>
                    <a:pt x="516" y="496"/>
                  </a:lnTo>
                  <a:lnTo>
                    <a:pt x="521" y="480"/>
                  </a:lnTo>
                  <a:lnTo>
                    <a:pt x="525" y="462"/>
                  </a:lnTo>
                  <a:lnTo>
                    <a:pt x="528" y="446"/>
                  </a:lnTo>
                  <a:lnTo>
                    <a:pt x="531" y="427"/>
                  </a:lnTo>
                  <a:lnTo>
                    <a:pt x="531" y="409"/>
                  </a:lnTo>
                  <a:lnTo>
                    <a:pt x="529" y="387"/>
                  </a:lnTo>
                  <a:lnTo>
                    <a:pt x="527" y="369"/>
                  </a:lnTo>
                  <a:lnTo>
                    <a:pt x="523" y="348"/>
                  </a:lnTo>
                  <a:lnTo>
                    <a:pt x="519" y="329"/>
                  </a:lnTo>
                  <a:lnTo>
                    <a:pt x="513" y="312"/>
                  </a:lnTo>
                  <a:lnTo>
                    <a:pt x="505" y="294"/>
                  </a:lnTo>
                  <a:lnTo>
                    <a:pt x="496" y="277"/>
                  </a:lnTo>
                  <a:lnTo>
                    <a:pt x="486" y="261"/>
                  </a:lnTo>
                  <a:lnTo>
                    <a:pt x="475" y="245"/>
                  </a:lnTo>
                  <a:lnTo>
                    <a:pt x="462" y="231"/>
                  </a:lnTo>
                  <a:lnTo>
                    <a:pt x="449" y="218"/>
                  </a:lnTo>
                  <a:lnTo>
                    <a:pt x="435" y="205"/>
                  </a:lnTo>
                  <a:lnTo>
                    <a:pt x="420" y="194"/>
                  </a:lnTo>
                  <a:lnTo>
                    <a:pt x="404" y="184"/>
                  </a:lnTo>
                  <a:lnTo>
                    <a:pt x="387" y="174"/>
                  </a:lnTo>
                  <a:lnTo>
                    <a:pt x="369" y="166"/>
                  </a:lnTo>
                  <a:close/>
                  <a:moveTo>
                    <a:pt x="336" y="313"/>
                  </a:moveTo>
                  <a:lnTo>
                    <a:pt x="322" y="306"/>
                  </a:lnTo>
                  <a:lnTo>
                    <a:pt x="308" y="301"/>
                  </a:lnTo>
                  <a:lnTo>
                    <a:pt x="294" y="297"/>
                  </a:lnTo>
                  <a:lnTo>
                    <a:pt x="281" y="296"/>
                  </a:lnTo>
                  <a:lnTo>
                    <a:pt x="281" y="367"/>
                  </a:lnTo>
                  <a:lnTo>
                    <a:pt x="289" y="367"/>
                  </a:lnTo>
                  <a:lnTo>
                    <a:pt x="303" y="370"/>
                  </a:lnTo>
                  <a:lnTo>
                    <a:pt x="316" y="371"/>
                  </a:lnTo>
                  <a:lnTo>
                    <a:pt x="329" y="373"/>
                  </a:lnTo>
                  <a:lnTo>
                    <a:pt x="341" y="377"/>
                  </a:lnTo>
                  <a:lnTo>
                    <a:pt x="352" y="380"/>
                  </a:lnTo>
                  <a:lnTo>
                    <a:pt x="361" y="385"/>
                  </a:lnTo>
                  <a:lnTo>
                    <a:pt x="369" y="390"/>
                  </a:lnTo>
                  <a:lnTo>
                    <a:pt x="378" y="396"/>
                  </a:lnTo>
                  <a:lnTo>
                    <a:pt x="385" y="402"/>
                  </a:lnTo>
                  <a:lnTo>
                    <a:pt x="391" y="409"/>
                  </a:lnTo>
                  <a:lnTo>
                    <a:pt x="397" y="416"/>
                  </a:lnTo>
                  <a:lnTo>
                    <a:pt x="401" y="424"/>
                  </a:lnTo>
                  <a:lnTo>
                    <a:pt x="404" y="432"/>
                  </a:lnTo>
                  <a:lnTo>
                    <a:pt x="407" y="441"/>
                  </a:lnTo>
                  <a:lnTo>
                    <a:pt x="409" y="451"/>
                  </a:lnTo>
                  <a:lnTo>
                    <a:pt x="410" y="461"/>
                  </a:lnTo>
                  <a:lnTo>
                    <a:pt x="409" y="472"/>
                  </a:lnTo>
                  <a:lnTo>
                    <a:pt x="406" y="482"/>
                  </a:lnTo>
                  <a:lnTo>
                    <a:pt x="404" y="492"/>
                  </a:lnTo>
                  <a:lnTo>
                    <a:pt x="399" y="501"/>
                  </a:lnTo>
                  <a:lnTo>
                    <a:pt x="394" y="510"/>
                  </a:lnTo>
                  <a:lnTo>
                    <a:pt x="388" y="518"/>
                  </a:lnTo>
                  <a:lnTo>
                    <a:pt x="381" y="526"/>
                  </a:lnTo>
                  <a:lnTo>
                    <a:pt x="373" y="533"/>
                  </a:lnTo>
                  <a:lnTo>
                    <a:pt x="365" y="539"/>
                  </a:lnTo>
                  <a:lnTo>
                    <a:pt x="354" y="544"/>
                  </a:lnTo>
                  <a:lnTo>
                    <a:pt x="345" y="550"/>
                  </a:lnTo>
                  <a:lnTo>
                    <a:pt x="333" y="553"/>
                  </a:lnTo>
                  <a:lnTo>
                    <a:pt x="321" y="557"/>
                  </a:lnTo>
                  <a:lnTo>
                    <a:pt x="308" y="560"/>
                  </a:lnTo>
                  <a:lnTo>
                    <a:pt x="295" y="562"/>
                  </a:lnTo>
                  <a:lnTo>
                    <a:pt x="281" y="564"/>
                  </a:lnTo>
                  <a:lnTo>
                    <a:pt x="281" y="578"/>
                  </a:lnTo>
                  <a:lnTo>
                    <a:pt x="279" y="582"/>
                  </a:lnTo>
                  <a:lnTo>
                    <a:pt x="281" y="584"/>
                  </a:lnTo>
                  <a:lnTo>
                    <a:pt x="282" y="587"/>
                  </a:lnTo>
                  <a:lnTo>
                    <a:pt x="283" y="589"/>
                  </a:lnTo>
                  <a:lnTo>
                    <a:pt x="289" y="592"/>
                  </a:lnTo>
                  <a:lnTo>
                    <a:pt x="296" y="594"/>
                  </a:lnTo>
                  <a:lnTo>
                    <a:pt x="296" y="602"/>
                  </a:lnTo>
                  <a:lnTo>
                    <a:pt x="232" y="602"/>
                  </a:lnTo>
                  <a:lnTo>
                    <a:pt x="232" y="594"/>
                  </a:lnTo>
                  <a:lnTo>
                    <a:pt x="238" y="592"/>
                  </a:lnTo>
                  <a:lnTo>
                    <a:pt x="243" y="589"/>
                  </a:lnTo>
                  <a:lnTo>
                    <a:pt x="244" y="587"/>
                  </a:lnTo>
                  <a:lnTo>
                    <a:pt x="245" y="584"/>
                  </a:lnTo>
                  <a:lnTo>
                    <a:pt x="246" y="582"/>
                  </a:lnTo>
                  <a:lnTo>
                    <a:pt x="245" y="578"/>
                  </a:lnTo>
                  <a:lnTo>
                    <a:pt x="245" y="564"/>
                  </a:lnTo>
                  <a:lnTo>
                    <a:pt x="232" y="562"/>
                  </a:lnTo>
                  <a:lnTo>
                    <a:pt x="219" y="560"/>
                  </a:lnTo>
                  <a:lnTo>
                    <a:pt x="205" y="557"/>
                  </a:lnTo>
                  <a:lnTo>
                    <a:pt x="190" y="553"/>
                  </a:lnTo>
                  <a:lnTo>
                    <a:pt x="176" y="549"/>
                  </a:lnTo>
                  <a:lnTo>
                    <a:pt x="162" y="544"/>
                  </a:lnTo>
                  <a:lnTo>
                    <a:pt x="148" y="537"/>
                  </a:lnTo>
                  <a:lnTo>
                    <a:pt x="134" y="530"/>
                  </a:lnTo>
                  <a:lnTo>
                    <a:pt x="130" y="528"/>
                  </a:lnTo>
                  <a:lnTo>
                    <a:pt x="127" y="528"/>
                  </a:lnTo>
                  <a:lnTo>
                    <a:pt x="123" y="530"/>
                  </a:lnTo>
                  <a:lnTo>
                    <a:pt x="116" y="533"/>
                  </a:lnTo>
                  <a:lnTo>
                    <a:pt x="111" y="530"/>
                  </a:lnTo>
                  <a:lnTo>
                    <a:pt x="144" y="454"/>
                  </a:lnTo>
                  <a:lnTo>
                    <a:pt x="150" y="456"/>
                  </a:lnTo>
                  <a:lnTo>
                    <a:pt x="151" y="461"/>
                  </a:lnTo>
                  <a:lnTo>
                    <a:pt x="153" y="464"/>
                  </a:lnTo>
                  <a:lnTo>
                    <a:pt x="154" y="469"/>
                  </a:lnTo>
                  <a:lnTo>
                    <a:pt x="157" y="473"/>
                  </a:lnTo>
                  <a:lnTo>
                    <a:pt x="164" y="481"/>
                  </a:lnTo>
                  <a:lnTo>
                    <a:pt x="175" y="488"/>
                  </a:lnTo>
                  <a:lnTo>
                    <a:pt x="181" y="492"/>
                  </a:lnTo>
                  <a:lnTo>
                    <a:pt x="188" y="495"/>
                  </a:lnTo>
                  <a:lnTo>
                    <a:pt x="196" y="499"/>
                  </a:lnTo>
                  <a:lnTo>
                    <a:pt x="205" y="501"/>
                  </a:lnTo>
                  <a:lnTo>
                    <a:pt x="224" y="505"/>
                  </a:lnTo>
                  <a:lnTo>
                    <a:pt x="245" y="508"/>
                  </a:lnTo>
                  <a:lnTo>
                    <a:pt x="245" y="430"/>
                  </a:lnTo>
                  <a:lnTo>
                    <a:pt x="230" y="429"/>
                  </a:lnTo>
                  <a:lnTo>
                    <a:pt x="214" y="427"/>
                  </a:lnTo>
                  <a:lnTo>
                    <a:pt x="200" y="424"/>
                  </a:lnTo>
                  <a:lnTo>
                    <a:pt x="187" y="422"/>
                  </a:lnTo>
                  <a:lnTo>
                    <a:pt x="176" y="418"/>
                  </a:lnTo>
                  <a:lnTo>
                    <a:pt x="166" y="414"/>
                  </a:lnTo>
                  <a:lnTo>
                    <a:pt x="157" y="410"/>
                  </a:lnTo>
                  <a:lnTo>
                    <a:pt x="149" y="405"/>
                  </a:lnTo>
                  <a:lnTo>
                    <a:pt x="143" y="399"/>
                  </a:lnTo>
                  <a:lnTo>
                    <a:pt x="137" y="393"/>
                  </a:lnTo>
                  <a:lnTo>
                    <a:pt x="132" y="386"/>
                  </a:lnTo>
                  <a:lnTo>
                    <a:pt x="128" y="379"/>
                  </a:lnTo>
                  <a:lnTo>
                    <a:pt x="125" y="371"/>
                  </a:lnTo>
                  <a:lnTo>
                    <a:pt x="123" y="361"/>
                  </a:lnTo>
                  <a:lnTo>
                    <a:pt x="122" y="352"/>
                  </a:lnTo>
                  <a:lnTo>
                    <a:pt x="122" y="341"/>
                  </a:lnTo>
                  <a:lnTo>
                    <a:pt x="122" y="329"/>
                  </a:lnTo>
                  <a:lnTo>
                    <a:pt x="123" y="320"/>
                  </a:lnTo>
                  <a:lnTo>
                    <a:pt x="125" y="310"/>
                  </a:lnTo>
                  <a:lnTo>
                    <a:pt x="130" y="301"/>
                  </a:lnTo>
                  <a:lnTo>
                    <a:pt x="134" y="293"/>
                  </a:lnTo>
                  <a:lnTo>
                    <a:pt x="140" y="284"/>
                  </a:lnTo>
                  <a:lnTo>
                    <a:pt x="147" y="277"/>
                  </a:lnTo>
                  <a:lnTo>
                    <a:pt x="155" y="270"/>
                  </a:lnTo>
                  <a:lnTo>
                    <a:pt x="163" y="264"/>
                  </a:lnTo>
                  <a:lnTo>
                    <a:pt x="172" y="260"/>
                  </a:lnTo>
                  <a:lnTo>
                    <a:pt x="182" y="255"/>
                  </a:lnTo>
                  <a:lnTo>
                    <a:pt x="193" y="250"/>
                  </a:lnTo>
                  <a:lnTo>
                    <a:pt x="205" y="246"/>
                  </a:lnTo>
                  <a:lnTo>
                    <a:pt x="218" y="244"/>
                  </a:lnTo>
                  <a:lnTo>
                    <a:pt x="231" y="242"/>
                  </a:lnTo>
                  <a:lnTo>
                    <a:pt x="245" y="241"/>
                  </a:lnTo>
                  <a:lnTo>
                    <a:pt x="245" y="230"/>
                  </a:lnTo>
                  <a:lnTo>
                    <a:pt x="245" y="225"/>
                  </a:lnTo>
                  <a:lnTo>
                    <a:pt x="243" y="220"/>
                  </a:lnTo>
                  <a:lnTo>
                    <a:pt x="238" y="217"/>
                  </a:lnTo>
                  <a:lnTo>
                    <a:pt x="232" y="215"/>
                  </a:lnTo>
                  <a:lnTo>
                    <a:pt x="232" y="206"/>
                  </a:lnTo>
                  <a:lnTo>
                    <a:pt x="296" y="206"/>
                  </a:lnTo>
                  <a:lnTo>
                    <a:pt x="296" y="215"/>
                  </a:lnTo>
                  <a:lnTo>
                    <a:pt x="289" y="217"/>
                  </a:lnTo>
                  <a:lnTo>
                    <a:pt x="283" y="219"/>
                  </a:lnTo>
                  <a:lnTo>
                    <a:pt x="282" y="222"/>
                  </a:lnTo>
                  <a:lnTo>
                    <a:pt x="281" y="224"/>
                  </a:lnTo>
                  <a:lnTo>
                    <a:pt x="279" y="226"/>
                  </a:lnTo>
                  <a:lnTo>
                    <a:pt x="281" y="230"/>
                  </a:lnTo>
                  <a:lnTo>
                    <a:pt x="281" y="243"/>
                  </a:lnTo>
                  <a:lnTo>
                    <a:pt x="290" y="244"/>
                  </a:lnTo>
                  <a:lnTo>
                    <a:pt x="301" y="245"/>
                  </a:lnTo>
                  <a:lnTo>
                    <a:pt x="313" y="248"/>
                  </a:lnTo>
                  <a:lnTo>
                    <a:pt x="323" y="251"/>
                  </a:lnTo>
                  <a:lnTo>
                    <a:pt x="335" y="255"/>
                  </a:lnTo>
                  <a:lnTo>
                    <a:pt x="349" y="260"/>
                  </a:lnTo>
                  <a:lnTo>
                    <a:pt x="365" y="265"/>
                  </a:lnTo>
                  <a:lnTo>
                    <a:pt x="382" y="271"/>
                  </a:lnTo>
                  <a:lnTo>
                    <a:pt x="388" y="275"/>
                  </a:lnTo>
                  <a:lnTo>
                    <a:pt x="392" y="275"/>
                  </a:lnTo>
                  <a:lnTo>
                    <a:pt x="398" y="274"/>
                  </a:lnTo>
                  <a:lnTo>
                    <a:pt x="404" y="269"/>
                  </a:lnTo>
                  <a:lnTo>
                    <a:pt x="410" y="273"/>
                  </a:lnTo>
                  <a:lnTo>
                    <a:pt x="372" y="346"/>
                  </a:lnTo>
                  <a:lnTo>
                    <a:pt x="366" y="344"/>
                  </a:lnTo>
                  <a:lnTo>
                    <a:pt x="366" y="339"/>
                  </a:lnTo>
                  <a:lnTo>
                    <a:pt x="365" y="335"/>
                  </a:lnTo>
                  <a:lnTo>
                    <a:pt x="364" y="332"/>
                  </a:lnTo>
                  <a:lnTo>
                    <a:pt x="360" y="328"/>
                  </a:lnTo>
                  <a:lnTo>
                    <a:pt x="356" y="325"/>
                  </a:lnTo>
                  <a:lnTo>
                    <a:pt x="352" y="321"/>
                  </a:lnTo>
                  <a:lnTo>
                    <a:pt x="345" y="316"/>
                  </a:lnTo>
                  <a:lnTo>
                    <a:pt x="336" y="313"/>
                  </a:lnTo>
                  <a:close/>
                  <a:moveTo>
                    <a:pt x="281" y="511"/>
                  </a:moveTo>
                  <a:lnTo>
                    <a:pt x="295" y="508"/>
                  </a:lnTo>
                  <a:lnTo>
                    <a:pt x="308" y="505"/>
                  </a:lnTo>
                  <a:lnTo>
                    <a:pt x="320" y="500"/>
                  </a:lnTo>
                  <a:lnTo>
                    <a:pt x="328" y="494"/>
                  </a:lnTo>
                  <a:lnTo>
                    <a:pt x="335" y="488"/>
                  </a:lnTo>
                  <a:lnTo>
                    <a:pt x="340" y="481"/>
                  </a:lnTo>
                  <a:lnTo>
                    <a:pt x="342" y="474"/>
                  </a:lnTo>
                  <a:lnTo>
                    <a:pt x="343" y="464"/>
                  </a:lnTo>
                  <a:lnTo>
                    <a:pt x="342" y="459"/>
                  </a:lnTo>
                  <a:lnTo>
                    <a:pt x="340" y="453"/>
                  </a:lnTo>
                  <a:lnTo>
                    <a:pt x="336" y="448"/>
                  </a:lnTo>
                  <a:lnTo>
                    <a:pt x="329" y="444"/>
                  </a:lnTo>
                  <a:lnTo>
                    <a:pt x="321" y="442"/>
                  </a:lnTo>
                  <a:lnTo>
                    <a:pt x="310" y="440"/>
                  </a:lnTo>
                  <a:lnTo>
                    <a:pt x="296" y="438"/>
                  </a:lnTo>
                  <a:lnTo>
                    <a:pt x="281" y="437"/>
                  </a:lnTo>
                  <a:lnTo>
                    <a:pt x="281" y="511"/>
                  </a:lnTo>
                  <a:close/>
                  <a:moveTo>
                    <a:pt x="193" y="315"/>
                  </a:moveTo>
                  <a:lnTo>
                    <a:pt x="189" y="320"/>
                  </a:lnTo>
                  <a:lnTo>
                    <a:pt x="187" y="324"/>
                  </a:lnTo>
                  <a:lnTo>
                    <a:pt x="185" y="328"/>
                  </a:lnTo>
                  <a:lnTo>
                    <a:pt x="185" y="333"/>
                  </a:lnTo>
                  <a:lnTo>
                    <a:pt x="185" y="341"/>
                  </a:lnTo>
                  <a:lnTo>
                    <a:pt x="188" y="347"/>
                  </a:lnTo>
                  <a:lnTo>
                    <a:pt x="193" y="352"/>
                  </a:lnTo>
                  <a:lnTo>
                    <a:pt x="200" y="357"/>
                  </a:lnTo>
                  <a:lnTo>
                    <a:pt x="208" y="359"/>
                  </a:lnTo>
                  <a:lnTo>
                    <a:pt x="219" y="361"/>
                  </a:lnTo>
                  <a:lnTo>
                    <a:pt x="231" y="363"/>
                  </a:lnTo>
                  <a:lnTo>
                    <a:pt x="245" y="364"/>
                  </a:lnTo>
                  <a:lnTo>
                    <a:pt x="245" y="295"/>
                  </a:lnTo>
                  <a:lnTo>
                    <a:pt x="237" y="296"/>
                  </a:lnTo>
                  <a:lnTo>
                    <a:pt x="228" y="297"/>
                  </a:lnTo>
                  <a:lnTo>
                    <a:pt x="221" y="299"/>
                  </a:lnTo>
                  <a:lnTo>
                    <a:pt x="214" y="301"/>
                  </a:lnTo>
                  <a:lnTo>
                    <a:pt x="208" y="303"/>
                  </a:lnTo>
                  <a:lnTo>
                    <a:pt x="202" y="307"/>
                  </a:lnTo>
                  <a:lnTo>
                    <a:pt x="198" y="310"/>
                  </a:lnTo>
                  <a:lnTo>
                    <a:pt x="193" y="31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ar-SA"/>
            </a:p>
          </p:txBody>
        </p:sp>
      </p:grpSp>
      <p:grpSp>
        <p:nvGrpSpPr>
          <p:cNvPr id="48" name="Grupo 47">
            <a:extLst>
              <a:ext uri="{FF2B5EF4-FFF2-40B4-BE49-F238E27FC236}">
                <a16:creationId xmlns:a16="http://schemas.microsoft.com/office/drawing/2014/main" xmlns="" id="{149AD53F-8051-444D-B48C-2991D3492298}"/>
              </a:ext>
            </a:extLst>
          </p:cNvPr>
          <p:cNvGrpSpPr/>
          <p:nvPr/>
        </p:nvGrpSpPr>
        <p:grpSpPr>
          <a:xfrm>
            <a:off x="2188516" y="507859"/>
            <a:ext cx="618689" cy="618689"/>
            <a:chOff x="2188516" y="507859"/>
            <a:chExt cx="618689" cy="618689"/>
          </a:xfrm>
        </p:grpSpPr>
        <p:sp>
          <p:nvSpPr>
            <p:cNvPr id="11" name="Shape 2387"/>
            <p:cNvSpPr/>
            <p:nvPr/>
          </p:nvSpPr>
          <p:spPr>
            <a:xfrm>
              <a:off x="2188516" y="507859"/>
              <a:ext cx="618689" cy="6186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solidFill>
                <a:schemeClr val="bg1"/>
              </a:solidFill>
              <a:prstDash val="solid"/>
              <a:miter lim="400000"/>
            </a:ln>
            <a:effectLst/>
          </p:spPr>
          <p:txBody>
            <a:bodyPr wrap="square" lIns="50800" tIns="50800" rIns="50800" bIns="508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defRPr sz="3200"/>
              </a:pPr>
              <a:endParaRPr lang="es-MX"/>
            </a:p>
          </p:txBody>
        </p:sp>
        <p:sp>
          <p:nvSpPr>
            <p:cNvPr id="44" name="Freeform 87">
              <a:extLst>
                <a:ext uri="{FF2B5EF4-FFF2-40B4-BE49-F238E27FC236}">
                  <a16:creationId xmlns:a16="http://schemas.microsoft.com/office/drawing/2014/main" xmlns="" id="{BF849022-3A52-4E44-B9C1-4D238E8CFCF1}"/>
                </a:ext>
              </a:extLst>
            </p:cNvPr>
            <p:cNvSpPr>
              <a:spLocks noChangeAspect="1" noEditPoints="1"/>
            </p:cNvSpPr>
            <p:nvPr/>
          </p:nvSpPr>
          <p:spPr bwMode="auto">
            <a:xfrm>
              <a:off x="2377184" y="680319"/>
              <a:ext cx="264616" cy="264616"/>
            </a:xfrm>
            <a:custGeom>
              <a:avLst/>
              <a:gdLst/>
              <a:ahLst/>
              <a:cxnLst>
                <a:cxn ang="0">
                  <a:pos x="443" y="392"/>
                </a:cxn>
                <a:cxn ang="0">
                  <a:pos x="350" y="298"/>
                </a:cxn>
                <a:cxn ang="0">
                  <a:pos x="297" y="351"/>
                </a:cxn>
                <a:cxn ang="0">
                  <a:pos x="390" y="444"/>
                </a:cxn>
                <a:cxn ang="0">
                  <a:pos x="332" y="503"/>
                </a:cxn>
                <a:cxn ang="0">
                  <a:pos x="502" y="503"/>
                </a:cxn>
                <a:cxn ang="0">
                  <a:pos x="502" y="333"/>
                </a:cxn>
                <a:cxn ang="0">
                  <a:pos x="443" y="392"/>
                </a:cxn>
                <a:cxn ang="0">
                  <a:pos x="350" y="206"/>
                </a:cxn>
                <a:cxn ang="0">
                  <a:pos x="443" y="112"/>
                </a:cxn>
                <a:cxn ang="0">
                  <a:pos x="502" y="171"/>
                </a:cxn>
                <a:cxn ang="0">
                  <a:pos x="502" y="0"/>
                </a:cxn>
                <a:cxn ang="0">
                  <a:pos x="332" y="0"/>
                </a:cxn>
                <a:cxn ang="0">
                  <a:pos x="390" y="59"/>
                </a:cxn>
                <a:cxn ang="0">
                  <a:pos x="297" y="152"/>
                </a:cxn>
                <a:cxn ang="0">
                  <a:pos x="350" y="206"/>
                </a:cxn>
                <a:cxn ang="0">
                  <a:pos x="151" y="298"/>
                </a:cxn>
                <a:cxn ang="0">
                  <a:pos x="58" y="392"/>
                </a:cxn>
                <a:cxn ang="0">
                  <a:pos x="0" y="333"/>
                </a:cxn>
                <a:cxn ang="0">
                  <a:pos x="0" y="503"/>
                </a:cxn>
                <a:cxn ang="0">
                  <a:pos x="171" y="503"/>
                </a:cxn>
                <a:cxn ang="0">
                  <a:pos x="111" y="444"/>
                </a:cxn>
                <a:cxn ang="0">
                  <a:pos x="205" y="351"/>
                </a:cxn>
                <a:cxn ang="0">
                  <a:pos x="151" y="298"/>
                </a:cxn>
                <a:cxn ang="0">
                  <a:pos x="151" y="206"/>
                </a:cxn>
                <a:cxn ang="0">
                  <a:pos x="205" y="152"/>
                </a:cxn>
                <a:cxn ang="0">
                  <a:pos x="111" y="59"/>
                </a:cxn>
                <a:cxn ang="0">
                  <a:pos x="171" y="0"/>
                </a:cxn>
                <a:cxn ang="0">
                  <a:pos x="0" y="0"/>
                </a:cxn>
                <a:cxn ang="0">
                  <a:pos x="0" y="171"/>
                </a:cxn>
                <a:cxn ang="0">
                  <a:pos x="58" y="111"/>
                </a:cxn>
                <a:cxn ang="0">
                  <a:pos x="151" y="206"/>
                </a:cxn>
              </a:cxnLst>
              <a:rect l="0" t="0" r="r" b="b"/>
              <a:pathLst>
                <a:path w="502" h="503">
                  <a:moveTo>
                    <a:pt x="443" y="392"/>
                  </a:moveTo>
                  <a:lnTo>
                    <a:pt x="350" y="298"/>
                  </a:lnTo>
                  <a:lnTo>
                    <a:pt x="297" y="351"/>
                  </a:lnTo>
                  <a:lnTo>
                    <a:pt x="390" y="444"/>
                  </a:lnTo>
                  <a:lnTo>
                    <a:pt x="332" y="503"/>
                  </a:lnTo>
                  <a:lnTo>
                    <a:pt x="502" y="503"/>
                  </a:lnTo>
                  <a:lnTo>
                    <a:pt x="502" y="333"/>
                  </a:lnTo>
                  <a:lnTo>
                    <a:pt x="443" y="392"/>
                  </a:lnTo>
                  <a:close/>
                  <a:moveTo>
                    <a:pt x="350" y="206"/>
                  </a:moveTo>
                  <a:lnTo>
                    <a:pt x="443" y="112"/>
                  </a:lnTo>
                  <a:lnTo>
                    <a:pt x="502" y="171"/>
                  </a:lnTo>
                  <a:lnTo>
                    <a:pt x="502" y="0"/>
                  </a:lnTo>
                  <a:lnTo>
                    <a:pt x="332" y="0"/>
                  </a:lnTo>
                  <a:lnTo>
                    <a:pt x="390" y="59"/>
                  </a:lnTo>
                  <a:lnTo>
                    <a:pt x="297" y="152"/>
                  </a:lnTo>
                  <a:lnTo>
                    <a:pt x="350" y="206"/>
                  </a:lnTo>
                  <a:close/>
                  <a:moveTo>
                    <a:pt x="151" y="298"/>
                  </a:moveTo>
                  <a:lnTo>
                    <a:pt x="58" y="392"/>
                  </a:lnTo>
                  <a:lnTo>
                    <a:pt x="0" y="333"/>
                  </a:lnTo>
                  <a:lnTo>
                    <a:pt x="0" y="503"/>
                  </a:lnTo>
                  <a:lnTo>
                    <a:pt x="171" y="503"/>
                  </a:lnTo>
                  <a:lnTo>
                    <a:pt x="111" y="444"/>
                  </a:lnTo>
                  <a:lnTo>
                    <a:pt x="205" y="351"/>
                  </a:lnTo>
                  <a:lnTo>
                    <a:pt x="151" y="298"/>
                  </a:lnTo>
                  <a:close/>
                  <a:moveTo>
                    <a:pt x="151" y="206"/>
                  </a:moveTo>
                  <a:lnTo>
                    <a:pt x="205" y="152"/>
                  </a:lnTo>
                  <a:lnTo>
                    <a:pt x="111" y="59"/>
                  </a:lnTo>
                  <a:lnTo>
                    <a:pt x="171" y="0"/>
                  </a:lnTo>
                  <a:lnTo>
                    <a:pt x="0" y="0"/>
                  </a:lnTo>
                  <a:lnTo>
                    <a:pt x="0" y="171"/>
                  </a:lnTo>
                  <a:lnTo>
                    <a:pt x="58" y="111"/>
                  </a:lnTo>
                  <a:lnTo>
                    <a:pt x="151" y="20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ar-SA"/>
            </a:p>
          </p:txBody>
        </p:sp>
      </p:grpSp>
      <p:grpSp>
        <p:nvGrpSpPr>
          <p:cNvPr id="55" name="Grupo 54">
            <a:extLst>
              <a:ext uri="{FF2B5EF4-FFF2-40B4-BE49-F238E27FC236}">
                <a16:creationId xmlns:a16="http://schemas.microsoft.com/office/drawing/2014/main" xmlns="" id="{485FEDE4-5046-4D25-BF92-2CCC5D989733}"/>
              </a:ext>
            </a:extLst>
          </p:cNvPr>
          <p:cNvGrpSpPr>
            <a:grpSpLocks noChangeAspect="1"/>
          </p:cNvGrpSpPr>
          <p:nvPr/>
        </p:nvGrpSpPr>
        <p:grpSpPr>
          <a:xfrm>
            <a:off x="2221209" y="3565949"/>
            <a:ext cx="420591" cy="414149"/>
            <a:chOff x="60224" y="4043666"/>
            <a:chExt cx="615427" cy="606001"/>
          </a:xfrm>
        </p:grpSpPr>
        <p:grpSp>
          <p:nvGrpSpPr>
            <p:cNvPr id="53" name="Grupo 52">
              <a:extLst>
                <a:ext uri="{FF2B5EF4-FFF2-40B4-BE49-F238E27FC236}">
                  <a16:creationId xmlns:a16="http://schemas.microsoft.com/office/drawing/2014/main" xmlns="" id="{6EA07028-58B8-412E-8AA4-4459AFDD693E}"/>
                </a:ext>
              </a:extLst>
            </p:cNvPr>
            <p:cNvGrpSpPr/>
            <p:nvPr/>
          </p:nvGrpSpPr>
          <p:grpSpPr>
            <a:xfrm>
              <a:off x="60224" y="4350957"/>
              <a:ext cx="615427" cy="298710"/>
              <a:chOff x="22573" y="4039623"/>
              <a:chExt cx="615427" cy="298710"/>
            </a:xfrm>
            <a:solidFill>
              <a:schemeClr val="accent2"/>
            </a:solidFill>
          </p:grpSpPr>
          <p:sp>
            <p:nvSpPr>
              <p:cNvPr id="49" name="Shape 1849">
                <a:extLst>
                  <a:ext uri="{FF2B5EF4-FFF2-40B4-BE49-F238E27FC236}">
                    <a16:creationId xmlns:a16="http://schemas.microsoft.com/office/drawing/2014/main" xmlns="" id="{07C6E1B2-D4D5-4318-B409-CD9943A0C444}"/>
                  </a:ext>
                </a:extLst>
              </p:cNvPr>
              <p:cNvSpPr>
                <a:spLocks noChangeAspect="1"/>
              </p:cNvSpPr>
              <p:nvPr/>
            </p:nvSpPr>
            <p:spPr>
              <a:xfrm>
                <a:off x="339401" y="4039623"/>
                <a:ext cx="298599" cy="298710"/>
              </a:xfrm>
              <a:custGeom>
                <a:avLst/>
                <a:gdLst/>
                <a:ahLst/>
                <a:cxnLst>
                  <a:cxn ang="0">
                    <a:pos x="wd2" y="hd2"/>
                  </a:cxn>
                  <a:cxn ang="5400000">
                    <a:pos x="wd2" y="hd2"/>
                  </a:cxn>
                  <a:cxn ang="10800000">
                    <a:pos x="wd2" y="hd2"/>
                  </a:cxn>
                  <a:cxn ang="16200000">
                    <a:pos x="wd2" y="hd2"/>
                  </a:cxn>
                </a:cxnLst>
                <a:rect l="0" t="0" r="r" b="b"/>
                <a:pathLst>
                  <a:path w="21600" h="21600" extrusionOk="0">
                    <a:moveTo>
                      <a:pt x="20250" y="9450"/>
                    </a:moveTo>
                    <a:cubicBezTo>
                      <a:pt x="20250" y="9823"/>
                      <a:pt x="19947" y="10125"/>
                      <a:pt x="19575" y="10125"/>
                    </a:cubicBezTo>
                    <a:lnTo>
                      <a:pt x="18324" y="10125"/>
                    </a:lnTo>
                    <a:lnTo>
                      <a:pt x="15624" y="5400"/>
                    </a:lnTo>
                    <a:lnTo>
                      <a:pt x="17550" y="5400"/>
                    </a:lnTo>
                    <a:cubicBezTo>
                      <a:pt x="17763" y="5400"/>
                      <a:pt x="17962" y="5500"/>
                      <a:pt x="18090" y="5670"/>
                    </a:cubicBezTo>
                    <a:lnTo>
                      <a:pt x="20115" y="8370"/>
                    </a:lnTo>
                    <a:cubicBezTo>
                      <a:pt x="20203" y="8487"/>
                      <a:pt x="20250" y="8629"/>
                      <a:pt x="20250" y="8775"/>
                    </a:cubicBezTo>
                    <a:cubicBezTo>
                      <a:pt x="20250" y="8775"/>
                      <a:pt x="20250" y="9450"/>
                      <a:pt x="20250" y="9450"/>
                    </a:cubicBezTo>
                    <a:close/>
                    <a:moveTo>
                      <a:pt x="18225" y="20250"/>
                    </a:moveTo>
                    <a:lnTo>
                      <a:pt x="14175" y="20250"/>
                    </a:lnTo>
                    <a:lnTo>
                      <a:pt x="14175" y="13500"/>
                    </a:lnTo>
                    <a:cubicBezTo>
                      <a:pt x="14175" y="13127"/>
                      <a:pt x="13872" y="12825"/>
                      <a:pt x="13500" y="12825"/>
                    </a:cubicBezTo>
                    <a:lnTo>
                      <a:pt x="8437" y="12825"/>
                    </a:lnTo>
                    <a:cubicBezTo>
                      <a:pt x="8064" y="12825"/>
                      <a:pt x="7762" y="13127"/>
                      <a:pt x="7762" y="13500"/>
                    </a:cubicBezTo>
                    <a:lnTo>
                      <a:pt x="7762" y="20250"/>
                    </a:lnTo>
                    <a:lnTo>
                      <a:pt x="3375" y="20250"/>
                    </a:lnTo>
                    <a:lnTo>
                      <a:pt x="3375" y="11475"/>
                    </a:lnTo>
                    <a:lnTo>
                      <a:pt x="18225" y="11475"/>
                    </a:lnTo>
                    <a:cubicBezTo>
                      <a:pt x="18225" y="11475"/>
                      <a:pt x="18225" y="20250"/>
                      <a:pt x="18225" y="20250"/>
                    </a:cubicBezTo>
                    <a:close/>
                    <a:moveTo>
                      <a:pt x="13500" y="20250"/>
                    </a:moveTo>
                    <a:lnTo>
                      <a:pt x="8437" y="20250"/>
                    </a:lnTo>
                    <a:lnTo>
                      <a:pt x="8437" y="13500"/>
                    </a:lnTo>
                    <a:lnTo>
                      <a:pt x="13500" y="13500"/>
                    </a:lnTo>
                    <a:cubicBezTo>
                      <a:pt x="13500" y="13500"/>
                      <a:pt x="13500" y="20250"/>
                      <a:pt x="13500" y="20250"/>
                    </a:cubicBezTo>
                    <a:close/>
                    <a:moveTo>
                      <a:pt x="1350" y="9450"/>
                    </a:moveTo>
                    <a:lnTo>
                      <a:pt x="1350" y="8775"/>
                    </a:lnTo>
                    <a:cubicBezTo>
                      <a:pt x="1350" y="8629"/>
                      <a:pt x="1397" y="8487"/>
                      <a:pt x="1485" y="8370"/>
                    </a:cubicBezTo>
                    <a:lnTo>
                      <a:pt x="3510" y="5670"/>
                    </a:lnTo>
                    <a:cubicBezTo>
                      <a:pt x="3638" y="5500"/>
                      <a:pt x="3837" y="5400"/>
                      <a:pt x="4050" y="5400"/>
                    </a:cubicBezTo>
                    <a:lnTo>
                      <a:pt x="5975" y="5400"/>
                    </a:lnTo>
                    <a:lnTo>
                      <a:pt x="3276" y="10125"/>
                    </a:lnTo>
                    <a:lnTo>
                      <a:pt x="2025" y="10125"/>
                    </a:lnTo>
                    <a:cubicBezTo>
                      <a:pt x="1653" y="10125"/>
                      <a:pt x="1350" y="9823"/>
                      <a:pt x="1350" y="9450"/>
                    </a:cubicBezTo>
                    <a:moveTo>
                      <a:pt x="13369" y="5400"/>
                    </a:moveTo>
                    <a:lnTo>
                      <a:pt x="14847" y="5400"/>
                    </a:lnTo>
                    <a:lnTo>
                      <a:pt x="17547" y="10125"/>
                    </a:lnTo>
                    <a:lnTo>
                      <a:pt x="14719" y="10125"/>
                    </a:lnTo>
                    <a:cubicBezTo>
                      <a:pt x="14719" y="10125"/>
                      <a:pt x="13369" y="5400"/>
                      <a:pt x="13369" y="5400"/>
                    </a:cubicBezTo>
                    <a:close/>
                    <a:moveTo>
                      <a:pt x="11138" y="5400"/>
                    </a:moveTo>
                    <a:lnTo>
                      <a:pt x="12666" y="5400"/>
                    </a:lnTo>
                    <a:lnTo>
                      <a:pt x="14016" y="10125"/>
                    </a:lnTo>
                    <a:lnTo>
                      <a:pt x="11138" y="10125"/>
                    </a:lnTo>
                    <a:cubicBezTo>
                      <a:pt x="11138" y="10125"/>
                      <a:pt x="11138" y="5400"/>
                      <a:pt x="11138" y="5400"/>
                    </a:cubicBezTo>
                    <a:close/>
                    <a:moveTo>
                      <a:pt x="8933" y="5400"/>
                    </a:moveTo>
                    <a:lnTo>
                      <a:pt x="10462" y="5400"/>
                    </a:lnTo>
                    <a:lnTo>
                      <a:pt x="10462" y="10125"/>
                    </a:lnTo>
                    <a:lnTo>
                      <a:pt x="7583" y="10125"/>
                    </a:lnTo>
                    <a:cubicBezTo>
                      <a:pt x="7583" y="10125"/>
                      <a:pt x="8933" y="5400"/>
                      <a:pt x="8933" y="5400"/>
                    </a:cubicBezTo>
                    <a:close/>
                    <a:moveTo>
                      <a:pt x="6880" y="10125"/>
                    </a:moveTo>
                    <a:lnTo>
                      <a:pt x="4053" y="10125"/>
                    </a:lnTo>
                    <a:lnTo>
                      <a:pt x="6753" y="5400"/>
                    </a:lnTo>
                    <a:lnTo>
                      <a:pt x="8230" y="5400"/>
                    </a:lnTo>
                    <a:cubicBezTo>
                      <a:pt x="8230" y="5400"/>
                      <a:pt x="6880" y="10125"/>
                      <a:pt x="6880" y="10125"/>
                    </a:cubicBezTo>
                    <a:close/>
                    <a:moveTo>
                      <a:pt x="17550" y="1350"/>
                    </a:moveTo>
                    <a:lnTo>
                      <a:pt x="17550" y="4050"/>
                    </a:lnTo>
                    <a:lnTo>
                      <a:pt x="4050" y="4050"/>
                    </a:lnTo>
                    <a:lnTo>
                      <a:pt x="4050" y="1350"/>
                    </a:lnTo>
                    <a:cubicBezTo>
                      <a:pt x="4050" y="1350"/>
                      <a:pt x="17550" y="1350"/>
                      <a:pt x="17550" y="1350"/>
                    </a:cubicBezTo>
                    <a:close/>
                    <a:moveTo>
                      <a:pt x="21195" y="7560"/>
                    </a:moveTo>
                    <a:lnTo>
                      <a:pt x="19171" y="4861"/>
                    </a:lnTo>
                    <a:cubicBezTo>
                      <a:pt x="19092" y="4755"/>
                      <a:pt x="18997" y="4664"/>
                      <a:pt x="18900" y="4576"/>
                    </a:cubicBezTo>
                    <a:lnTo>
                      <a:pt x="18900" y="1350"/>
                    </a:lnTo>
                    <a:cubicBezTo>
                      <a:pt x="18900" y="605"/>
                      <a:pt x="18295" y="0"/>
                      <a:pt x="17550" y="0"/>
                    </a:cubicBezTo>
                    <a:lnTo>
                      <a:pt x="4050" y="0"/>
                    </a:lnTo>
                    <a:cubicBezTo>
                      <a:pt x="3304" y="0"/>
                      <a:pt x="2700" y="605"/>
                      <a:pt x="2700" y="1350"/>
                    </a:cubicBezTo>
                    <a:lnTo>
                      <a:pt x="2700" y="4577"/>
                    </a:lnTo>
                    <a:cubicBezTo>
                      <a:pt x="2603" y="4664"/>
                      <a:pt x="2509" y="4755"/>
                      <a:pt x="2430" y="4860"/>
                    </a:cubicBezTo>
                    <a:lnTo>
                      <a:pt x="406" y="7559"/>
                    </a:lnTo>
                    <a:cubicBezTo>
                      <a:pt x="144" y="7908"/>
                      <a:pt x="0" y="8339"/>
                      <a:pt x="0" y="8775"/>
                    </a:cubicBezTo>
                    <a:lnTo>
                      <a:pt x="0" y="9450"/>
                    </a:lnTo>
                    <a:cubicBezTo>
                      <a:pt x="0" y="10567"/>
                      <a:pt x="909" y="11475"/>
                      <a:pt x="2025" y="11475"/>
                    </a:cubicBezTo>
                    <a:lnTo>
                      <a:pt x="2025" y="20250"/>
                    </a:lnTo>
                    <a:cubicBezTo>
                      <a:pt x="2025" y="20995"/>
                      <a:pt x="2629" y="21600"/>
                      <a:pt x="3375" y="21600"/>
                    </a:cubicBezTo>
                    <a:lnTo>
                      <a:pt x="18225" y="21600"/>
                    </a:lnTo>
                    <a:cubicBezTo>
                      <a:pt x="18970" y="21600"/>
                      <a:pt x="19575" y="20995"/>
                      <a:pt x="19575" y="20250"/>
                    </a:cubicBezTo>
                    <a:lnTo>
                      <a:pt x="19575" y="11475"/>
                    </a:lnTo>
                    <a:cubicBezTo>
                      <a:pt x="20691" y="11475"/>
                      <a:pt x="21600" y="10567"/>
                      <a:pt x="21600" y="9450"/>
                    </a:cubicBezTo>
                    <a:lnTo>
                      <a:pt x="21600" y="8775"/>
                    </a:lnTo>
                    <a:cubicBezTo>
                      <a:pt x="21600" y="8339"/>
                      <a:pt x="21456" y="7908"/>
                      <a:pt x="21195" y="7560"/>
                    </a:cubicBezTo>
                  </a:path>
                </a:pathLst>
              </a:custGeom>
              <a:grp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2" name="Shape 1849">
                <a:extLst>
                  <a:ext uri="{FF2B5EF4-FFF2-40B4-BE49-F238E27FC236}">
                    <a16:creationId xmlns:a16="http://schemas.microsoft.com/office/drawing/2014/main" xmlns="" id="{52158416-34DE-48F5-9D8A-9152C83A79CD}"/>
                  </a:ext>
                </a:extLst>
              </p:cNvPr>
              <p:cNvSpPr>
                <a:spLocks noChangeAspect="1"/>
              </p:cNvSpPr>
              <p:nvPr/>
            </p:nvSpPr>
            <p:spPr>
              <a:xfrm>
                <a:off x="22573" y="4039623"/>
                <a:ext cx="298599" cy="298710"/>
              </a:xfrm>
              <a:custGeom>
                <a:avLst/>
                <a:gdLst/>
                <a:ahLst/>
                <a:cxnLst>
                  <a:cxn ang="0">
                    <a:pos x="wd2" y="hd2"/>
                  </a:cxn>
                  <a:cxn ang="5400000">
                    <a:pos x="wd2" y="hd2"/>
                  </a:cxn>
                  <a:cxn ang="10800000">
                    <a:pos x="wd2" y="hd2"/>
                  </a:cxn>
                  <a:cxn ang="16200000">
                    <a:pos x="wd2" y="hd2"/>
                  </a:cxn>
                </a:cxnLst>
                <a:rect l="0" t="0" r="r" b="b"/>
                <a:pathLst>
                  <a:path w="21600" h="21600" extrusionOk="0">
                    <a:moveTo>
                      <a:pt x="20250" y="9450"/>
                    </a:moveTo>
                    <a:cubicBezTo>
                      <a:pt x="20250" y="9823"/>
                      <a:pt x="19947" y="10125"/>
                      <a:pt x="19575" y="10125"/>
                    </a:cubicBezTo>
                    <a:lnTo>
                      <a:pt x="18324" y="10125"/>
                    </a:lnTo>
                    <a:lnTo>
                      <a:pt x="15624" y="5400"/>
                    </a:lnTo>
                    <a:lnTo>
                      <a:pt x="17550" y="5400"/>
                    </a:lnTo>
                    <a:cubicBezTo>
                      <a:pt x="17763" y="5400"/>
                      <a:pt x="17962" y="5500"/>
                      <a:pt x="18090" y="5670"/>
                    </a:cubicBezTo>
                    <a:lnTo>
                      <a:pt x="20115" y="8370"/>
                    </a:lnTo>
                    <a:cubicBezTo>
                      <a:pt x="20203" y="8487"/>
                      <a:pt x="20250" y="8629"/>
                      <a:pt x="20250" y="8775"/>
                    </a:cubicBezTo>
                    <a:cubicBezTo>
                      <a:pt x="20250" y="8775"/>
                      <a:pt x="20250" y="9450"/>
                      <a:pt x="20250" y="9450"/>
                    </a:cubicBezTo>
                    <a:close/>
                    <a:moveTo>
                      <a:pt x="18225" y="20250"/>
                    </a:moveTo>
                    <a:lnTo>
                      <a:pt x="14175" y="20250"/>
                    </a:lnTo>
                    <a:lnTo>
                      <a:pt x="14175" y="13500"/>
                    </a:lnTo>
                    <a:cubicBezTo>
                      <a:pt x="14175" y="13127"/>
                      <a:pt x="13872" y="12825"/>
                      <a:pt x="13500" y="12825"/>
                    </a:cubicBezTo>
                    <a:lnTo>
                      <a:pt x="8437" y="12825"/>
                    </a:lnTo>
                    <a:cubicBezTo>
                      <a:pt x="8064" y="12825"/>
                      <a:pt x="7762" y="13127"/>
                      <a:pt x="7762" y="13500"/>
                    </a:cubicBezTo>
                    <a:lnTo>
                      <a:pt x="7762" y="20250"/>
                    </a:lnTo>
                    <a:lnTo>
                      <a:pt x="3375" y="20250"/>
                    </a:lnTo>
                    <a:lnTo>
                      <a:pt x="3375" y="11475"/>
                    </a:lnTo>
                    <a:lnTo>
                      <a:pt x="18225" y="11475"/>
                    </a:lnTo>
                    <a:cubicBezTo>
                      <a:pt x="18225" y="11475"/>
                      <a:pt x="18225" y="20250"/>
                      <a:pt x="18225" y="20250"/>
                    </a:cubicBezTo>
                    <a:close/>
                    <a:moveTo>
                      <a:pt x="13500" y="20250"/>
                    </a:moveTo>
                    <a:lnTo>
                      <a:pt x="8437" y="20250"/>
                    </a:lnTo>
                    <a:lnTo>
                      <a:pt x="8437" y="13500"/>
                    </a:lnTo>
                    <a:lnTo>
                      <a:pt x="13500" y="13500"/>
                    </a:lnTo>
                    <a:cubicBezTo>
                      <a:pt x="13500" y="13500"/>
                      <a:pt x="13500" y="20250"/>
                      <a:pt x="13500" y="20250"/>
                    </a:cubicBezTo>
                    <a:close/>
                    <a:moveTo>
                      <a:pt x="1350" y="9450"/>
                    </a:moveTo>
                    <a:lnTo>
                      <a:pt x="1350" y="8775"/>
                    </a:lnTo>
                    <a:cubicBezTo>
                      <a:pt x="1350" y="8629"/>
                      <a:pt x="1397" y="8487"/>
                      <a:pt x="1485" y="8370"/>
                    </a:cubicBezTo>
                    <a:lnTo>
                      <a:pt x="3510" y="5670"/>
                    </a:lnTo>
                    <a:cubicBezTo>
                      <a:pt x="3638" y="5500"/>
                      <a:pt x="3837" y="5400"/>
                      <a:pt x="4050" y="5400"/>
                    </a:cubicBezTo>
                    <a:lnTo>
                      <a:pt x="5975" y="5400"/>
                    </a:lnTo>
                    <a:lnTo>
                      <a:pt x="3276" y="10125"/>
                    </a:lnTo>
                    <a:lnTo>
                      <a:pt x="2025" y="10125"/>
                    </a:lnTo>
                    <a:cubicBezTo>
                      <a:pt x="1653" y="10125"/>
                      <a:pt x="1350" y="9823"/>
                      <a:pt x="1350" y="9450"/>
                    </a:cubicBezTo>
                    <a:moveTo>
                      <a:pt x="13369" y="5400"/>
                    </a:moveTo>
                    <a:lnTo>
                      <a:pt x="14847" y="5400"/>
                    </a:lnTo>
                    <a:lnTo>
                      <a:pt x="17547" y="10125"/>
                    </a:lnTo>
                    <a:lnTo>
                      <a:pt x="14719" y="10125"/>
                    </a:lnTo>
                    <a:cubicBezTo>
                      <a:pt x="14719" y="10125"/>
                      <a:pt x="13369" y="5400"/>
                      <a:pt x="13369" y="5400"/>
                    </a:cubicBezTo>
                    <a:close/>
                    <a:moveTo>
                      <a:pt x="11138" y="5400"/>
                    </a:moveTo>
                    <a:lnTo>
                      <a:pt x="12666" y="5400"/>
                    </a:lnTo>
                    <a:lnTo>
                      <a:pt x="14016" y="10125"/>
                    </a:lnTo>
                    <a:lnTo>
                      <a:pt x="11138" y="10125"/>
                    </a:lnTo>
                    <a:cubicBezTo>
                      <a:pt x="11138" y="10125"/>
                      <a:pt x="11138" y="5400"/>
                      <a:pt x="11138" y="5400"/>
                    </a:cubicBezTo>
                    <a:close/>
                    <a:moveTo>
                      <a:pt x="8933" y="5400"/>
                    </a:moveTo>
                    <a:lnTo>
                      <a:pt x="10462" y="5400"/>
                    </a:lnTo>
                    <a:lnTo>
                      <a:pt x="10462" y="10125"/>
                    </a:lnTo>
                    <a:lnTo>
                      <a:pt x="7583" y="10125"/>
                    </a:lnTo>
                    <a:cubicBezTo>
                      <a:pt x="7583" y="10125"/>
                      <a:pt x="8933" y="5400"/>
                      <a:pt x="8933" y="5400"/>
                    </a:cubicBezTo>
                    <a:close/>
                    <a:moveTo>
                      <a:pt x="6880" y="10125"/>
                    </a:moveTo>
                    <a:lnTo>
                      <a:pt x="4053" y="10125"/>
                    </a:lnTo>
                    <a:lnTo>
                      <a:pt x="6753" y="5400"/>
                    </a:lnTo>
                    <a:lnTo>
                      <a:pt x="8230" y="5400"/>
                    </a:lnTo>
                    <a:cubicBezTo>
                      <a:pt x="8230" y="5400"/>
                      <a:pt x="6880" y="10125"/>
                      <a:pt x="6880" y="10125"/>
                    </a:cubicBezTo>
                    <a:close/>
                    <a:moveTo>
                      <a:pt x="17550" y="1350"/>
                    </a:moveTo>
                    <a:lnTo>
                      <a:pt x="17550" y="4050"/>
                    </a:lnTo>
                    <a:lnTo>
                      <a:pt x="4050" y="4050"/>
                    </a:lnTo>
                    <a:lnTo>
                      <a:pt x="4050" y="1350"/>
                    </a:lnTo>
                    <a:cubicBezTo>
                      <a:pt x="4050" y="1350"/>
                      <a:pt x="17550" y="1350"/>
                      <a:pt x="17550" y="1350"/>
                    </a:cubicBezTo>
                    <a:close/>
                    <a:moveTo>
                      <a:pt x="21195" y="7560"/>
                    </a:moveTo>
                    <a:lnTo>
                      <a:pt x="19171" y="4861"/>
                    </a:lnTo>
                    <a:cubicBezTo>
                      <a:pt x="19092" y="4755"/>
                      <a:pt x="18997" y="4664"/>
                      <a:pt x="18900" y="4576"/>
                    </a:cubicBezTo>
                    <a:lnTo>
                      <a:pt x="18900" y="1350"/>
                    </a:lnTo>
                    <a:cubicBezTo>
                      <a:pt x="18900" y="605"/>
                      <a:pt x="18295" y="0"/>
                      <a:pt x="17550" y="0"/>
                    </a:cubicBezTo>
                    <a:lnTo>
                      <a:pt x="4050" y="0"/>
                    </a:lnTo>
                    <a:cubicBezTo>
                      <a:pt x="3304" y="0"/>
                      <a:pt x="2700" y="605"/>
                      <a:pt x="2700" y="1350"/>
                    </a:cubicBezTo>
                    <a:lnTo>
                      <a:pt x="2700" y="4577"/>
                    </a:lnTo>
                    <a:cubicBezTo>
                      <a:pt x="2603" y="4664"/>
                      <a:pt x="2509" y="4755"/>
                      <a:pt x="2430" y="4860"/>
                    </a:cubicBezTo>
                    <a:lnTo>
                      <a:pt x="406" y="7559"/>
                    </a:lnTo>
                    <a:cubicBezTo>
                      <a:pt x="144" y="7908"/>
                      <a:pt x="0" y="8339"/>
                      <a:pt x="0" y="8775"/>
                    </a:cubicBezTo>
                    <a:lnTo>
                      <a:pt x="0" y="9450"/>
                    </a:lnTo>
                    <a:cubicBezTo>
                      <a:pt x="0" y="10567"/>
                      <a:pt x="909" y="11475"/>
                      <a:pt x="2025" y="11475"/>
                    </a:cubicBezTo>
                    <a:lnTo>
                      <a:pt x="2025" y="20250"/>
                    </a:lnTo>
                    <a:cubicBezTo>
                      <a:pt x="2025" y="20995"/>
                      <a:pt x="2629" y="21600"/>
                      <a:pt x="3375" y="21600"/>
                    </a:cubicBezTo>
                    <a:lnTo>
                      <a:pt x="18225" y="21600"/>
                    </a:lnTo>
                    <a:cubicBezTo>
                      <a:pt x="18970" y="21600"/>
                      <a:pt x="19575" y="20995"/>
                      <a:pt x="19575" y="20250"/>
                    </a:cubicBezTo>
                    <a:lnTo>
                      <a:pt x="19575" y="11475"/>
                    </a:lnTo>
                    <a:cubicBezTo>
                      <a:pt x="20691" y="11475"/>
                      <a:pt x="21600" y="10567"/>
                      <a:pt x="21600" y="9450"/>
                    </a:cubicBezTo>
                    <a:lnTo>
                      <a:pt x="21600" y="8775"/>
                    </a:lnTo>
                    <a:cubicBezTo>
                      <a:pt x="21600" y="8339"/>
                      <a:pt x="21456" y="7908"/>
                      <a:pt x="21195" y="7560"/>
                    </a:cubicBezTo>
                  </a:path>
                </a:pathLst>
              </a:custGeom>
              <a:grp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54" name="Shape 1849">
              <a:extLst>
                <a:ext uri="{FF2B5EF4-FFF2-40B4-BE49-F238E27FC236}">
                  <a16:creationId xmlns:a16="http://schemas.microsoft.com/office/drawing/2014/main" xmlns="" id="{372D5664-D0CB-4805-BF09-8B86C533007C}"/>
                </a:ext>
              </a:extLst>
            </p:cNvPr>
            <p:cNvSpPr>
              <a:spLocks noChangeAspect="1"/>
            </p:cNvSpPr>
            <p:nvPr/>
          </p:nvSpPr>
          <p:spPr>
            <a:xfrm>
              <a:off x="216559" y="4043666"/>
              <a:ext cx="298599" cy="298710"/>
            </a:xfrm>
            <a:custGeom>
              <a:avLst/>
              <a:gdLst/>
              <a:ahLst/>
              <a:cxnLst>
                <a:cxn ang="0">
                  <a:pos x="wd2" y="hd2"/>
                </a:cxn>
                <a:cxn ang="5400000">
                  <a:pos x="wd2" y="hd2"/>
                </a:cxn>
                <a:cxn ang="10800000">
                  <a:pos x="wd2" y="hd2"/>
                </a:cxn>
                <a:cxn ang="16200000">
                  <a:pos x="wd2" y="hd2"/>
                </a:cxn>
              </a:cxnLst>
              <a:rect l="0" t="0" r="r" b="b"/>
              <a:pathLst>
                <a:path w="21600" h="21600" extrusionOk="0">
                  <a:moveTo>
                    <a:pt x="20250" y="9450"/>
                  </a:moveTo>
                  <a:cubicBezTo>
                    <a:pt x="20250" y="9823"/>
                    <a:pt x="19947" y="10125"/>
                    <a:pt x="19575" y="10125"/>
                  </a:cubicBezTo>
                  <a:lnTo>
                    <a:pt x="18324" y="10125"/>
                  </a:lnTo>
                  <a:lnTo>
                    <a:pt x="15624" y="5400"/>
                  </a:lnTo>
                  <a:lnTo>
                    <a:pt x="17550" y="5400"/>
                  </a:lnTo>
                  <a:cubicBezTo>
                    <a:pt x="17763" y="5400"/>
                    <a:pt x="17962" y="5500"/>
                    <a:pt x="18090" y="5670"/>
                  </a:cubicBezTo>
                  <a:lnTo>
                    <a:pt x="20115" y="8370"/>
                  </a:lnTo>
                  <a:cubicBezTo>
                    <a:pt x="20203" y="8487"/>
                    <a:pt x="20250" y="8629"/>
                    <a:pt x="20250" y="8775"/>
                  </a:cubicBezTo>
                  <a:cubicBezTo>
                    <a:pt x="20250" y="8775"/>
                    <a:pt x="20250" y="9450"/>
                    <a:pt x="20250" y="9450"/>
                  </a:cubicBezTo>
                  <a:close/>
                  <a:moveTo>
                    <a:pt x="18225" y="20250"/>
                  </a:moveTo>
                  <a:lnTo>
                    <a:pt x="14175" y="20250"/>
                  </a:lnTo>
                  <a:lnTo>
                    <a:pt x="14175" y="13500"/>
                  </a:lnTo>
                  <a:cubicBezTo>
                    <a:pt x="14175" y="13127"/>
                    <a:pt x="13872" y="12825"/>
                    <a:pt x="13500" y="12825"/>
                  </a:cubicBezTo>
                  <a:lnTo>
                    <a:pt x="8437" y="12825"/>
                  </a:lnTo>
                  <a:cubicBezTo>
                    <a:pt x="8064" y="12825"/>
                    <a:pt x="7762" y="13127"/>
                    <a:pt x="7762" y="13500"/>
                  </a:cubicBezTo>
                  <a:lnTo>
                    <a:pt x="7762" y="20250"/>
                  </a:lnTo>
                  <a:lnTo>
                    <a:pt x="3375" y="20250"/>
                  </a:lnTo>
                  <a:lnTo>
                    <a:pt x="3375" y="11475"/>
                  </a:lnTo>
                  <a:lnTo>
                    <a:pt x="18225" y="11475"/>
                  </a:lnTo>
                  <a:cubicBezTo>
                    <a:pt x="18225" y="11475"/>
                    <a:pt x="18225" y="20250"/>
                    <a:pt x="18225" y="20250"/>
                  </a:cubicBezTo>
                  <a:close/>
                  <a:moveTo>
                    <a:pt x="13500" y="20250"/>
                  </a:moveTo>
                  <a:lnTo>
                    <a:pt x="8437" y="20250"/>
                  </a:lnTo>
                  <a:lnTo>
                    <a:pt x="8437" y="13500"/>
                  </a:lnTo>
                  <a:lnTo>
                    <a:pt x="13500" y="13500"/>
                  </a:lnTo>
                  <a:cubicBezTo>
                    <a:pt x="13500" y="13500"/>
                    <a:pt x="13500" y="20250"/>
                    <a:pt x="13500" y="20250"/>
                  </a:cubicBezTo>
                  <a:close/>
                  <a:moveTo>
                    <a:pt x="1350" y="9450"/>
                  </a:moveTo>
                  <a:lnTo>
                    <a:pt x="1350" y="8775"/>
                  </a:lnTo>
                  <a:cubicBezTo>
                    <a:pt x="1350" y="8629"/>
                    <a:pt x="1397" y="8487"/>
                    <a:pt x="1485" y="8370"/>
                  </a:cubicBezTo>
                  <a:lnTo>
                    <a:pt x="3510" y="5670"/>
                  </a:lnTo>
                  <a:cubicBezTo>
                    <a:pt x="3638" y="5500"/>
                    <a:pt x="3837" y="5400"/>
                    <a:pt x="4050" y="5400"/>
                  </a:cubicBezTo>
                  <a:lnTo>
                    <a:pt x="5975" y="5400"/>
                  </a:lnTo>
                  <a:lnTo>
                    <a:pt x="3276" y="10125"/>
                  </a:lnTo>
                  <a:lnTo>
                    <a:pt x="2025" y="10125"/>
                  </a:lnTo>
                  <a:cubicBezTo>
                    <a:pt x="1653" y="10125"/>
                    <a:pt x="1350" y="9823"/>
                    <a:pt x="1350" y="9450"/>
                  </a:cubicBezTo>
                  <a:moveTo>
                    <a:pt x="13369" y="5400"/>
                  </a:moveTo>
                  <a:lnTo>
                    <a:pt x="14847" y="5400"/>
                  </a:lnTo>
                  <a:lnTo>
                    <a:pt x="17547" y="10125"/>
                  </a:lnTo>
                  <a:lnTo>
                    <a:pt x="14719" y="10125"/>
                  </a:lnTo>
                  <a:cubicBezTo>
                    <a:pt x="14719" y="10125"/>
                    <a:pt x="13369" y="5400"/>
                    <a:pt x="13369" y="5400"/>
                  </a:cubicBezTo>
                  <a:close/>
                  <a:moveTo>
                    <a:pt x="11138" y="5400"/>
                  </a:moveTo>
                  <a:lnTo>
                    <a:pt x="12666" y="5400"/>
                  </a:lnTo>
                  <a:lnTo>
                    <a:pt x="14016" y="10125"/>
                  </a:lnTo>
                  <a:lnTo>
                    <a:pt x="11138" y="10125"/>
                  </a:lnTo>
                  <a:cubicBezTo>
                    <a:pt x="11138" y="10125"/>
                    <a:pt x="11138" y="5400"/>
                    <a:pt x="11138" y="5400"/>
                  </a:cubicBezTo>
                  <a:close/>
                  <a:moveTo>
                    <a:pt x="8933" y="5400"/>
                  </a:moveTo>
                  <a:lnTo>
                    <a:pt x="10462" y="5400"/>
                  </a:lnTo>
                  <a:lnTo>
                    <a:pt x="10462" y="10125"/>
                  </a:lnTo>
                  <a:lnTo>
                    <a:pt x="7583" y="10125"/>
                  </a:lnTo>
                  <a:cubicBezTo>
                    <a:pt x="7583" y="10125"/>
                    <a:pt x="8933" y="5400"/>
                    <a:pt x="8933" y="5400"/>
                  </a:cubicBezTo>
                  <a:close/>
                  <a:moveTo>
                    <a:pt x="6880" y="10125"/>
                  </a:moveTo>
                  <a:lnTo>
                    <a:pt x="4053" y="10125"/>
                  </a:lnTo>
                  <a:lnTo>
                    <a:pt x="6753" y="5400"/>
                  </a:lnTo>
                  <a:lnTo>
                    <a:pt x="8230" y="5400"/>
                  </a:lnTo>
                  <a:cubicBezTo>
                    <a:pt x="8230" y="5400"/>
                    <a:pt x="6880" y="10125"/>
                    <a:pt x="6880" y="10125"/>
                  </a:cubicBezTo>
                  <a:close/>
                  <a:moveTo>
                    <a:pt x="17550" y="1350"/>
                  </a:moveTo>
                  <a:lnTo>
                    <a:pt x="17550" y="4050"/>
                  </a:lnTo>
                  <a:lnTo>
                    <a:pt x="4050" y="4050"/>
                  </a:lnTo>
                  <a:lnTo>
                    <a:pt x="4050" y="1350"/>
                  </a:lnTo>
                  <a:cubicBezTo>
                    <a:pt x="4050" y="1350"/>
                    <a:pt x="17550" y="1350"/>
                    <a:pt x="17550" y="1350"/>
                  </a:cubicBezTo>
                  <a:close/>
                  <a:moveTo>
                    <a:pt x="21195" y="7560"/>
                  </a:moveTo>
                  <a:lnTo>
                    <a:pt x="19171" y="4861"/>
                  </a:lnTo>
                  <a:cubicBezTo>
                    <a:pt x="19092" y="4755"/>
                    <a:pt x="18997" y="4664"/>
                    <a:pt x="18900" y="4576"/>
                  </a:cubicBezTo>
                  <a:lnTo>
                    <a:pt x="18900" y="1350"/>
                  </a:lnTo>
                  <a:cubicBezTo>
                    <a:pt x="18900" y="605"/>
                    <a:pt x="18295" y="0"/>
                    <a:pt x="17550" y="0"/>
                  </a:cubicBezTo>
                  <a:lnTo>
                    <a:pt x="4050" y="0"/>
                  </a:lnTo>
                  <a:cubicBezTo>
                    <a:pt x="3304" y="0"/>
                    <a:pt x="2700" y="605"/>
                    <a:pt x="2700" y="1350"/>
                  </a:cubicBezTo>
                  <a:lnTo>
                    <a:pt x="2700" y="4577"/>
                  </a:lnTo>
                  <a:cubicBezTo>
                    <a:pt x="2603" y="4664"/>
                    <a:pt x="2509" y="4755"/>
                    <a:pt x="2430" y="4860"/>
                  </a:cubicBezTo>
                  <a:lnTo>
                    <a:pt x="406" y="7559"/>
                  </a:lnTo>
                  <a:cubicBezTo>
                    <a:pt x="144" y="7908"/>
                    <a:pt x="0" y="8339"/>
                    <a:pt x="0" y="8775"/>
                  </a:cubicBezTo>
                  <a:lnTo>
                    <a:pt x="0" y="9450"/>
                  </a:lnTo>
                  <a:cubicBezTo>
                    <a:pt x="0" y="10567"/>
                    <a:pt x="909" y="11475"/>
                    <a:pt x="2025" y="11475"/>
                  </a:cubicBezTo>
                  <a:lnTo>
                    <a:pt x="2025" y="20250"/>
                  </a:lnTo>
                  <a:cubicBezTo>
                    <a:pt x="2025" y="20995"/>
                    <a:pt x="2629" y="21600"/>
                    <a:pt x="3375" y="21600"/>
                  </a:cubicBezTo>
                  <a:lnTo>
                    <a:pt x="18225" y="21600"/>
                  </a:lnTo>
                  <a:cubicBezTo>
                    <a:pt x="18970" y="21600"/>
                    <a:pt x="19575" y="20995"/>
                    <a:pt x="19575" y="20250"/>
                  </a:cubicBezTo>
                  <a:lnTo>
                    <a:pt x="19575" y="11475"/>
                  </a:lnTo>
                  <a:cubicBezTo>
                    <a:pt x="20691" y="11475"/>
                    <a:pt x="21600" y="10567"/>
                    <a:pt x="21600" y="9450"/>
                  </a:cubicBezTo>
                  <a:lnTo>
                    <a:pt x="21600" y="8775"/>
                  </a:lnTo>
                  <a:cubicBezTo>
                    <a:pt x="21600" y="8339"/>
                    <a:pt x="21456" y="7908"/>
                    <a:pt x="21195" y="7560"/>
                  </a:cubicBezTo>
                </a:path>
              </a:pathLst>
            </a:custGeom>
            <a:solidFill>
              <a:schemeClr val="accent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56" name="Shape 1413">
            <a:extLst>
              <a:ext uri="{FF2B5EF4-FFF2-40B4-BE49-F238E27FC236}">
                <a16:creationId xmlns:a16="http://schemas.microsoft.com/office/drawing/2014/main" xmlns="" id="{FA5CB224-73E3-4BFF-8F2D-49F15749E78B}"/>
              </a:ext>
            </a:extLst>
          </p:cNvPr>
          <p:cNvSpPr>
            <a:spLocks noChangeAspect="1"/>
          </p:cNvSpPr>
          <p:nvPr/>
        </p:nvSpPr>
        <p:spPr>
          <a:xfrm>
            <a:off x="5807536" y="3620781"/>
            <a:ext cx="453284" cy="369749"/>
          </a:xfrm>
          <a:custGeom>
            <a:avLst/>
            <a:gdLst/>
            <a:ahLst/>
            <a:cxnLst>
              <a:cxn ang="0">
                <a:pos x="wd2" y="hd2"/>
              </a:cxn>
              <a:cxn ang="5400000">
                <a:pos x="wd2" y="hd2"/>
              </a:cxn>
              <a:cxn ang="10800000">
                <a:pos x="wd2" y="hd2"/>
              </a:cxn>
              <a:cxn ang="16200000">
                <a:pos x="wd2" y="hd2"/>
              </a:cxn>
            </a:cxnLst>
            <a:rect l="0" t="0" r="r" b="b"/>
            <a:pathLst>
              <a:path w="21600" h="21600" extrusionOk="0">
                <a:moveTo>
                  <a:pt x="17925" y="19054"/>
                </a:moveTo>
                <a:cubicBezTo>
                  <a:pt x="18241" y="18665"/>
                  <a:pt x="18400" y="18205"/>
                  <a:pt x="18400" y="17673"/>
                </a:cubicBezTo>
                <a:cubicBezTo>
                  <a:pt x="18400" y="17141"/>
                  <a:pt x="18241" y="16681"/>
                  <a:pt x="17925" y="16292"/>
                </a:cubicBezTo>
                <a:cubicBezTo>
                  <a:pt x="17608" y="15903"/>
                  <a:pt x="17233" y="15709"/>
                  <a:pt x="16800" y="15709"/>
                </a:cubicBezTo>
                <a:cubicBezTo>
                  <a:pt x="16367" y="15709"/>
                  <a:pt x="15991" y="15903"/>
                  <a:pt x="15674" y="16292"/>
                </a:cubicBezTo>
                <a:cubicBezTo>
                  <a:pt x="15358" y="16681"/>
                  <a:pt x="15200" y="17141"/>
                  <a:pt x="15200" y="17673"/>
                </a:cubicBezTo>
                <a:cubicBezTo>
                  <a:pt x="15200" y="18205"/>
                  <a:pt x="15358" y="18665"/>
                  <a:pt x="15674" y="19054"/>
                </a:cubicBezTo>
                <a:cubicBezTo>
                  <a:pt x="15991" y="19442"/>
                  <a:pt x="16367" y="19636"/>
                  <a:pt x="16800" y="19636"/>
                </a:cubicBezTo>
                <a:cubicBezTo>
                  <a:pt x="17233" y="19636"/>
                  <a:pt x="17608" y="19442"/>
                  <a:pt x="17925" y="19054"/>
                </a:cubicBezTo>
                <a:close/>
                <a:moveTo>
                  <a:pt x="6725" y="19054"/>
                </a:moveTo>
                <a:cubicBezTo>
                  <a:pt x="7041" y="18665"/>
                  <a:pt x="7200" y="18205"/>
                  <a:pt x="7200" y="17673"/>
                </a:cubicBezTo>
                <a:cubicBezTo>
                  <a:pt x="7200" y="17141"/>
                  <a:pt x="7041" y="16681"/>
                  <a:pt x="6725" y="16292"/>
                </a:cubicBezTo>
                <a:cubicBezTo>
                  <a:pt x="6408" y="15903"/>
                  <a:pt x="6032" y="15709"/>
                  <a:pt x="5600" y="15709"/>
                </a:cubicBezTo>
                <a:cubicBezTo>
                  <a:pt x="5166" y="15709"/>
                  <a:pt x="4791" y="15903"/>
                  <a:pt x="4474" y="16292"/>
                </a:cubicBezTo>
                <a:cubicBezTo>
                  <a:pt x="4158" y="16681"/>
                  <a:pt x="3999" y="17141"/>
                  <a:pt x="3999" y="17673"/>
                </a:cubicBezTo>
                <a:cubicBezTo>
                  <a:pt x="3999" y="18205"/>
                  <a:pt x="4158" y="18665"/>
                  <a:pt x="4474" y="19054"/>
                </a:cubicBezTo>
                <a:cubicBezTo>
                  <a:pt x="4791" y="19442"/>
                  <a:pt x="5166" y="19636"/>
                  <a:pt x="5600" y="19636"/>
                </a:cubicBezTo>
                <a:cubicBezTo>
                  <a:pt x="6032" y="19636"/>
                  <a:pt x="6408" y="19442"/>
                  <a:pt x="6725" y="19054"/>
                </a:cubicBezTo>
                <a:close/>
                <a:moveTo>
                  <a:pt x="2400" y="9819"/>
                </a:moveTo>
                <a:lnTo>
                  <a:pt x="7200" y="9819"/>
                </a:lnTo>
                <a:lnTo>
                  <a:pt x="7200" y="5891"/>
                </a:lnTo>
                <a:lnTo>
                  <a:pt x="5224" y="5891"/>
                </a:lnTo>
                <a:cubicBezTo>
                  <a:pt x="5116" y="5891"/>
                  <a:pt x="5025" y="5937"/>
                  <a:pt x="4950" y="6029"/>
                </a:cubicBezTo>
                <a:lnTo>
                  <a:pt x="2512" y="9020"/>
                </a:lnTo>
                <a:cubicBezTo>
                  <a:pt x="2437" y="9113"/>
                  <a:pt x="2400" y="9226"/>
                  <a:pt x="2400" y="9358"/>
                </a:cubicBezTo>
                <a:cubicBezTo>
                  <a:pt x="2400" y="9358"/>
                  <a:pt x="2400" y="9819"/>
                  <a:pt x="2400" y="9819"/>
                </a:cubicBezTo>
                <a:close/>
                <a:moveTo>
                  <a:pt x="21600" y="982"/>
                </a:moveTo>
                <a:lnTo>
                  <a:pt x="21600" y="16691"/>
                </a:lnTo>
                <a:cubicBezTo>
                  <a:pt x="21600" y="16844"/>
                  <a:pt x="21583" y="16980"/>
                  <a:pt x="21550" y="17098"/>
                </a:cubicBezTo>
                <a:cubicBezTo>
                  <a:pt x="21516" y="17215"/>
                  <a:pt x="21460" y="17310"/>
                  <a:pt x="21381" y="17381"/>
                </a:cubicBezTo>
                <a:cubicBezTo>
                  <a:pt x="21301" y="17453"/>
                  <a:pt x="21233" y="17512"/>
                  <a:pt x="21175" y="17557"/>
                </a:cubicBezTo>
                <a:cubicBezTo>
                  <a:pt x="21116" y="17604"/>
                  <a:pt x="21018" y="17635"/>
                  <a:pt x="20881" y="17650"/>
                </a:cubicBezTo>
                <a:cubicBezTo>
                  <a:pt x="20744" y="17665"/>
                  <a:pt x="20650" y="17675"/>
                  <a:pt x="20600" y="17680"/>
                </a:cubicBezTo>
                <a:cubicBezTo>
                  <a:pt x="20550" y="17686"/>
                  <a:pt x="20443" y="17686"/>
                  <a:pt x="20281" y="17680"/>
                </a:cubicBezTo>
                <a:cubicBezTo>
                  <a:pt x="20119" y="17675"/>
                  <a:pt x="20025" y="17673"/>
                  <a:pt x="20001" y="17673"/>
                </a:cubicBezTo>
                <a:cubicBezTo>
                  <a:pt x="20001" y="18757"/>
                  <a:pt x="19688" y="19682"/>
                  <a:pt x="19062" y="20450"/>
                </a:cubicBezTo>
                <a:cubicBezTo>
                  <a:pt x="18437" y="21216"/>
                  <a:pt x="17683" y="21600"/>
                  <a:pt x="16800" y="21600"/>
                </a:cubicBezTo>
                <a:cubicBezTo>
                  <a:pt x="15916" y="21600"/>
                  <a:pt x="15162" y="21216"/>
                  <a:pt x="14537" y="20450"/>
                </a:cubicBezTo>
                <a:cubicBezTo>
                  <a:pt x="13913" y="19682"/>
                  <a:pt x="13600" y="18757"/>
                  <a:pt x="13600" y="17673"/>
                </a:cubicBezTo>
                <a:lnTo>
                  <a:pt x="8800" y="17673"/>
                </a:lnTo>
                <a:cubicBezTo>
                  <a:pt x="8800" y="18757"/>
                  <a:pt x="8488" y="19682"/>
                  <a:pt x="7862" y="20450"/>
                </a:cubicBezTo>
                <a:cubicBezTo>
                  <a:pt x="7237" y="21216"/>
                  <a:pt x="6483" y="21600"/>
                  <a:pt x="5600" y="21600"/>
                </a:cubicBezTo>
                <a:cubicBezTo>
                  <a:pt x="4716" y="21600"/>
                  <a:pt x="3962" y="21216"/>
                  <a:pt x="3337" y="20450"/>
                </a:cubicBezTo>
                <a:cubicBezTo>
                  <a:pt x="2713" y="19682"/>
                  <a:pt x="2400" y="18757"/>
                  <a:pt x="2400" y="17673"/>
                </a:cubicBezTo>
                <a:lnTo>
                  <a:pt x="1599" y="17673"/>
                </a:lnTo>
                <a:cubicBezTo>
                  <a:pt x="1575" y="17673"/>
                  <a:pt x="1481" y="17675"/>
                  <a:pt x="1319" y="17680"/>
                </a:cubicBezTo>
                <a:cubicBezTo>
                  <a:pt x="1156" y="17686"/>
                  <a:pt x="1050" y="17686"/>
                  <a:pt x="1000" y="17680"/>
                </a:cubicBezTo>
                <a:cubicBezTo>
                  <a:pt x="950" y="17675"/>
                  <a:pt x="856" y="17665"/>
                  <a:pt x="718" y="17650"/>
                </a:cubicBezTo>
                <a:cubicBezTo>
                  <a:pt x="580" y="17635"/>
                  <a:pt x="483" y="17604"/>
                  <a:pt x="425" y="17557"/>
                </a:cubicBezTo>
                <a:cubicBezTo>
                  <a:pt x="367" y="17512"/>
                  <a:pt x="297" y="17453"/>
                  <a:pt x="219" y="17381"/>
                </a:cubicBezTo>
                <a:cubicBezTo>
                  <a:pt x="139" y="17310"/>
                  <a:pt x="82" y="17215"/>
                  <a:pt x="50" y="17098"/>
                </a:cubicBezTo>
                <a:cubicBezTo>
                  <a:pt x="17" y="16980"/>
                  <a:pt x="0" y="16844"/>
                  <a:pt x="0" y="16691"/>
                </a:cubicBezTo>
                <a:cubicBezTo>
                  <a:pt x="0" y="16425"/>
                  <a:pt x="78" y="16195"/>
                  <a:pt x="237" y="16000"/>
                </a:cubicBezTo>
                <a:cubicBezTo>
                  <a:pt x="395" y="15807"/>
                  <a:pt x="583" y="15709"/>
                  <a:pt x="799" y="15709"/>
                </a:cubicBezTo>
                <a:lnTo>
                  <a:pt x="799" y="10800"/>
                </a:lnTo>
                <a:cubicBezTo>
                  <a:pt x="799" y="10719"/>
                  <a:pt x="798" y="10539"/>
                  <a:pt x="794" y="10263"/>
                </a:cubicBezTo>
                <a:cubicBezTo>
                  <a:pt x="789" y="9987"/>
                  <a:pt x="789" y="9793"/>
                  <a:pt x="794" y="9680"/>
                </a:cubicBezTo>
                <a:cubicBezTo>
                  <a:pt x="798" y="9567"/>
                  <a:pt x="808" y="9391"/>
                  <a:pt x="825" y="9151"/>
                </a:cubicBezTo>
                <a:cubicBezTo>
                  <a:pt x="842" y="8911"/>
                  <a:pt x="869" y="8722"/>
                  <a:pt x="906" y="8584"/>
                </a:cubicBezTo>
                <a:cubicBezTo>
                  <a:pt x="943" y="8445"/>
                  <a:pt x="1001" y="8290"/>
                  <a:pt x="1081" y="8115"/>
                </a:cubicBezTo>
                <a:cubicBezTo>
                  <a:pt x="1159" y="7942"/>
                  <a:pt x="1253" y="7789"/>
                  <a:pt x="1363" y="7655"/>
                </a:cubicBezTo>
                <a:lnTo>
                  <a:pt x="3837" y="4618"/>
                </a:lnTo>
                <a:cubicBezTo>
                  <a:pt x="3995" y="4424"/>
                  <a:pt x="4207" y="4260"/>
                  <a:pt x="4469" y="4127"/>
                </a:cubicBezTo>
                <a:cubicBezTo>
                  <a:pt x="4732" y="3995"/>
                  <a:pt x="4975" y="3927"/>
                  <a:pt x="5200" y="3927"/>
                </a:cubicBezTo>
                <a:lnTo>
                  <a:pt x="7200" y="3927"/>
                </a:lnTo>
                <a:lnTo>
                  <a:pt x="7200" y="982"/>
                </a:lnTo>
                <a:cubicBezTo>
                  <a:pt x="7200" y="716"/>
                  <a:pt x="7279" y="486"/>
                  <a:pt x="7438" y="292"/>
                </a:cubicBezTo>
                <a:cubicBezTo>
                  <a:pt x="7596" y="98"/>
                  <a:pt x="7782" y="0"/>
                  <a:pt x="8000" y="0"/>
                </a:cubicBezTo>
                <a:lnTo>
                  <a:pt x="20800" y="0"/>
                </a:lnTo>
                <a:cubicBezTo>
                  <a:pt x="21017" y="0"/>
                  <a:pt x="21204" y="98"/>
                  <a:pt x="21362" y="292"/>
                </a:cubicBezTo>
                <a:cubicBezTo>
                  <a:pt x="21520" y="486"/>
                  <a:pt x="21600" y="716"/>
                  <a:pt x="21600" y="982"/>
                </a:cubicBezTo>
                <a:close/>
              </a:path>
            </a:pathLst>
          </a:custGeom>
          <a:solidFill>
            <a:schemeClr val="accent2"/>
          </a:solidFill>
          <a:ln w="12700">
            <a:miter lim="400000"/>
          </a:ln>
        </p:spPr>
        <p:txBody>
          <a:bodyPr lIns="69156" tIns="69156" rIns="69156" bIns="69156" anchor="ctr"/>
          <a:lstStyle/>
          <a:p>
            <a:pPr lvl="0" defTabSz="457200">
              <a:defRPr sz="54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Tree>
    <p:extLst>
      <p:ext uri="{BB962C8B-B14F-4D97-AF65-F5344CB8AC3E}">
        <p14:creationId xmlns:p14="http://schemas.microsoft.com/office/powerpoint/2010/main" val="2329086064"/>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6500"/>
                            </p:stCondLst>
                            <p:childTnLst>
                              <p:par>
                                <p:cTn id="57" presetID="2" presetClass="entr" presetSubtype="4"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ppt_x"/>
                                          </p:val>
                                        </p:tav>
                                        <p:tav tm="100000">
                                          <p:val>
                                            <p:strVal val="#ppt_x"/>
                                          </p:val>
                                        </p:tav>
                                      </p:tavLst>
                                    </p:anim>
                                    <p:anim calcmode="lin" valueType="num">
                                      <p:cBhvr additive="base">
                                        <p:cTn id="60" dur="500" fill="hold"/>
                                        <p:tgtEl>
                                          <p:spTgt spid="3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1+#ppt_w/2"/>
                                          </p:val>
                                        </p:tav>
                                        <p:tav tm="100000">
                                          <p:val>
                                            <p:strVal val="#ppt_x"/>
                                          </p:val>
                                        </p:tav>
                                      </p:tavLst>
                                    </p:anim>
                                    <p:anim calcmode="lin" valueType="num">
                                      <p:cBhvr additive="base">
                                        <p:cTn id="68" dur="500" fill="hold"/>
                                        <p:tgtEl>
                                          <p:spTgt spid="56"/>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0-#ppt_w/2"/>
                                          </p:val>
                                        </p:tav>
                                        <p:tav tm="100000">
                                          <p:val>
                                            <p:strVal val="#ppt_x"/>
                                          </p:val>
                                        </p:tav>
                                      </p:tavLst>
                                    </p:anim>
                                    <p:anim calcmode="lin" valueType="num">
                                      <p:cBhvr additive="base">
                                        <p:cTn id="72"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35" grpId="0"/>
      <p:bldP spid="36" grpId="0" animBg="1"/>
      <p:bldP spid="37" grpId="0" animBg="1"/>
      <p:bldP spid="5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n relacionada">
            <a:extLst>
              <a:ext uri="{FF2B5EF4-FFF2-40B4-BE49-F238E27FC236}">
                <a16:creationId xmlns:a16="http://schemas.microsoft.com/office/drawing/2014/main" xmlns="" id="{46CA5998-02AD-4154-A42F-7B60F70A70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8374" y="120744"/>
            <a:ext cx="6298491" cy="4729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620063"/>
      </p:ext>
    </p:extLst>
  </p:cSld>
  <p:clrMapOvr>
    <a:masterClrMapping/>
  </p:clrMapOvr>
  <p:transition spd="slow" advClick="0" advTm="1000">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31"/>
          <p:cNvSpPr>
            <a:spLocks noGrp="1"/>
          </p:cNvSpPr>
          <p:nvPr>
            <p:ph type="body" sz="quarter" idx="10"/>
          </p:nvPr>
        </p:nvSpPr>
        <p:spPr>
          <a:xfrm>
            <a:off x="593387" y="3711576"/>
            <a:ext cx="7957227" cy="457200"/>
          </a:xfrm>
        </p:spPr>
        <p:txBody>
          <a:bodyPr/>
          <a:lstStyle/>
          <a:p>
            <a:r>
              <a:rPr lang="en-US" dirty="0" err="1"/>
              <a:t>Nuevas</a:t>
            </a:r>
            <a:r>
              <a:rPr lang="en-US" dirty="0"/>
              <a:t> claves </a:t>
            </a:r>
            <a:r>
              <a:rPr lang="en-US" dirty="0" err="1"/>
              <a:t>en</a:t>
            </a:r>
            <a:r>
              <a:rPr lang="en-US" dirty="0"/>
              <a:t> </a:t>
            </a:r>
            <a:r>
              <a:rPr lang="en-US" dirty="0" err="1"/>
              <a:t>catálogo</a:t>
            </a:r>
            <a:r>
              <a:rPr lang="en-US" dirty="0"/>
              <a:t> </a:t>
            </a:r>
            <a:r>
              <a:rPr lang="en-US" dirty="0" err="1"/>
              <a:t>c_FormaPago</a:t>
            </a:r>
            <a:endParaRPr lang="en-US" dirty="0"/>
          </a:p>
        </p:txBody>
      </p:sp>
      <p:sp>
        <p:nvSpPr>
          <p:cNvPr id="34" name="TextBox 33"/>
          <p:cNvSpPr txBox="1"/>
          <p:nvPr/>
        </p:nvSpPr>
        <p:spPr>
          <a:xfrm>
            <a:off x="595313" y="4289033"/>
            <a:ext cx="7929907" cy="807913"/>
          </a:xfrm>
          <a:prstGeom prst="rect">
            <a:avLst/>
          </a:prstGeom>
          <a:noFill/>
        </p:spPr>
        <p:txBody>
          <a:bodyPr wrap="square" lIns="0" tIns="0" rIns="0" bIns="0" rtlCol="1">
            <a:spAutoFit/>
          </a:bodyPr>
          <a:lstStyle/>
          <a:p>
            <a:pPr algn="ctr">
              <a:lnSpc>
                <a:spcPts val="1300"/>
              </a:lnSpc>
              <a:spcAft>
                <a:spcPts val="1200"/>
              </a:spcAft>
            </a:pPr>
            <a:r>
              <a:rPr lang="es-MX" sz="1200" dirty="0">
                <a:solidFill>
                  <a:schemeClr val="tx1">
                    <a:lumMod val="50000"/>
                    <a:lumOff val="50000"/>
                  </a:schemeClr>
                </a:solidFill>
                <a:latin typeface="Lato" pitchFamily="34" charset="0"/>
              </a:rPr>
              <a:t>En el catálogo </a:t>
            </a:r>
            <a:r>
              <a:rPr lang="es-MX" sz="1200" dirty="0" err="1">
                <a:solidFill>
                  <a:schemeClr val="tx1">
                    <a:lumMod val="50000"/>
                    <a:lumOff val="50000"/>
                  </a:schemeClr>
                </a:solidFill>
                <a:latin typeface="Lato" pitchFamily="34" charset="0"/>
              </a:rPr>
              <a:t>c_FormaPago</a:t>
            </a:r>
            <a:r>
              <a:rPr lang="es-MX" sz="1200" dirty="0">
                <a:solidFill>
                  <a:schemeClr val="tx1">
                    <a:lumMod val="50000"/>
                    <a:lumOff val="50000"/>
                  </a:schemeClr>
                </a:solidFill>
                <a:latin typeface="Lato" pitchFamily="34" charset="0"/>
              </a:rPr>
              <a:t> ahora se incluye la clave </a:t>
            </a:r>
          </a:p>
          <a:p>
            <a:pPr algn="ctr">
              <a:lnSpc>
                <a:spcPts val="1300"/>
              </a:lnSpc>
              <a:spcAft>
                <a:spcPts val="1200"/>
              </a:spcAft>
            </a:pPr>
            <a:r>
              <a:rPr lang="es-MX" sz="2000" dirty="0">
                <a:solidFill>
                  <a:schemeClr val="accent2"/>
                </a:solidFill>
                <a:latin typeface="Lato" pitchFamily="34" charset="0"/>
              </a:rPr>
              <a:t>31-Intermediario Pagos</a:t>
            </a:r>
          </a:p>
          <a:p>
            <a:pPr algn="ctr" rtl="0">
              <a:lnSpc>
                <a:spcPts val="1300"/>
              </a:lnSpc>
              <a:spcAft>
                <a:spcPts val="1200"/>
              </a:spcAft>
            </a:pPr>
            <a:endParaRPr lang="en-US" sz="1200" dirty="0">
              <a:solidFill>
                <a:schemeClr val="tx1">
                  <a:lumMod val="50000"/>
                  <a:lumOff val="50000"/>
                </a:schemeClr>
              </a:solidFill>
              <a:latin typeface="Lato" pitchFamily="34" charset="0"/>
              <a:ea typeface="Open Sans" pitchFamily="34" charset="0"/>
              <a:cs typeface="Open Sans" pitchFamily="34" charset="0"/>
            </a:endParaRPr>
          </a:p>
        </p:txBody>
      </p:sp>
      <p:sp>
        <p:nvSpPr>
          <p:cNvPr id="13" name="Rectángulo 12">
            <a:extLst>
              <a:ext uri="{FF2B5EF4-FFF2-40B4-BE49-F238E27FC236}">
                <a16:creationId xmlns:a16="http://schemas.microsoft.com/office/drawing/2014/main" xmlns="" id="{5C57F07F-272C-4974-8D8C-09F7B3B4048E}"/>
              </a:ext>
            </a:extLst>
          </p:cNvPr>
          <p:cNvSpPr/>
          <p:nvPr/>
        </p:nvSpPr>
        <p:spPr>
          <a:xfrm>
            <a:off x="593387" y="258133"/>
            <a:ext cx="7694828" cy="1077218"/>
          </a:xfrm>
          <a:prstGeom prst="rect">
            <a:avLst/>
          </a:prstGeom>
        </p:spPr>
        <p:txBody>
          <a:bodyPr wrap="square">
            <a:spAutoFit/>
          </a:bodyPr>
          <a:lstStyle/>
          <a:p>
            <a:pPr algn="ctr"/>
            <a:r>
              <a:rPr lang="es-MX" sz="1600" dirty="0">
                <a:solidFill>
                  <a:srgbClr val="324B64"/>
                </a:solidFill>
                <a:latin typeface="Lato" pitchFamily="34" charset="0"/>
              </a:rPr>
              <a:t>Los</a:t>
            </a:r>
            <a:r>
              <a:rPr lang="es-MX" sz="3200" dirty="0">
                <a:solidFill>
                  <a:srgbClr val="324B64"/>
                </a:solidFill>
                <a:latin typeface="Open Sans"/>
              </a:rPr>
              <a:t> </a:t>
            </a:r>
            <a:r>
              <a:rPr lang="es-MX" sz="1600" dirty="0">
                <a:solidFill>
                  <a:srgbClr val="324B64"/>
                </a:solidFill>
                <a:latin typeface="Lato" pitchFamily="34" charset="0"/>
              </a:rPr>
              <a:t>CFDI en donde se señale como forma de pago “</a:t>
            </a:r>
            <a:r>
              <a:rPr lang="es-MX" sz="1600" b="1" dirty="0">
                <a:solidFill>
                  <a:srgbClr val="68C7BA"/>
                </a:solidFill>
                <a:latin typeface="Lato" pitchFamily="34" charset="0"/>
              </a:rPr>
              <a:t>Intermediario pagos</a:t>
            </a:r>
            <a:r>
              <a:rPr lang="es-MX" sz="1600" dirty="0">
                <a:solidFill>
                  <a:srgbClr val="324B64"/>
                </a:solidFill>
                <a:latin typeface="Lato" pitchFamily="34" charset="0"/>
              </a:rPr>
              <a:t>”, se</a:t>
            </a:r>
          </a:p>
          <a:p>
            <a:pPr algn="ctr"/>
            <a:r>
              <a:rPr lang="es-MX" sz="1600" dirty="0">
                <a:solidFill>
                  <a:srgbClr val="324B64"/>
                </a:solidFill>
                <a:latin typeface="Lato" pitchFamily="34" charset="0"/>
              </a:rPr>
              <a:t>considerarán para efectos de los artículos 27, fracción III y 147, fracción IV, de la Ley</a:t>
            </a:r>
          </a:p>
          <a:p>
            <a:pPr algn="ctr"/>
            <a:r>
              <a:rPr lang="es-MX" sz="1600" dirty="0">
                <a:solidFill>
                  <a:srgbClr val="324B64"/>
                </a:solidFill>
                <a:latin typeface="Lato" pitchFamily="34" charset="0"/>
              </a:rPr>
              <a:t>del ISR, como pagados en efectivo.</a:t>
            </a:r>
          </a:p>
        </p:txBody>
      </p:sp>
      <p:pic>
        <p:nvPicPr>
          <p:cNvPr id="1026" name="Picture 2" descr="Resultado de imagen para multi bank icon">
            <a:extLst>
              <a:ext uri="{FF2B5EF4-FFF2-40B4-BE49-F238E27FC236}">
                <a16:creationId xmlns:a16="http://schemas.microsoft.com/office/drawing/2014/main" xmlns="" id="{B2127144-4B0E-4551-93DE-E6F022E9D7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6697" y="1911351"/>
            <a:ext cx="1800225" cy="1800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45582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Effect transition="in" filter="fade">
                                      <p:cBhvr>
                                        <p:cTn id="7" dur="500"/>
                                        <p:tgtEl>
                                          <p:spTgt spid="3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randombar(horizontal)">
                                      <p:cBhvr>
                                        <p:cTn id="16"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P spid="3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xmlns="" id="{A9D9EEED-0608-4524-9BF0-5E4CEE53670C}"/>
              </a:ext>
            </a:extLst>
          </p:cNvPr>
          <p:cNvSpPr>
            <a:spLocks noGrp="1"/>
          </p:cNvSpPr>
          <p:nvPr>
            <p:ph type="body" sz="quarter" idx="10"/>
          </p:nvPr>
        </p:nvSpPr>
        <p:spPr>
          <a:xfrm>
            <a:off x="446804" y="214519"/>
            <a:ext cx="7957227" cy="457200"/>
          </a:xfrm>
        </p:spPr>
        <p:txBody>
          <a:bodyPr/>
          <a:lstStyle/>
          <a:p>
            <a:r>
              <a:rPr lang="es-MX" dirty="0"/>
              <a:t>Forma de Pago 31-Intermediario Pagos</a:t>
            </a:r>
          </a:p>
        </p:txBody>
      </p:sp>
      <p:sp>
        <p:nvSpPr>
          <p:cNvPr id="4" name="Rectángulo 3">
            <a:extLst>
              <a:ext uri="{FF2B5EF4-FFF2-40B4-BE49-F238E27FC236}">
                <a16:creationId xmlns:a16="http://schemas.microsoft.com/office/drawing/2014/main" xmlns="" id="{CF580935-4254-4EE0-8E50-9FF79297473A}"/>
              </a:ext>
            </a:extLst>
          </p:cNvPr>
          <p:cNvSpPr/>
          <p:nvPr/>
        </p:nvSpPr>
        <p:spPr>
          <a:xfrm>
            <a:off x="755485" y="4273263"/>
            <a:ext cx="1790409" cy="769441"/>
          </a:xfrm>
          <a:prstGeom prst="rect">
            <a:avLst/>
          </a:prstGeom>
          <a:solidFill>
            <a:srgbClr val="E74C3C">
              <a:alpha val="12000"/>
            </a:srgbClr>
          </a:solidFill>
        </p:spPr>
        <p:txBody>
          <a:bodyPr wrap="square">
            <a:spAutoFit/>
          </a:bodyPr>
          <a:lstStyle/>
          <a:p>
            <a:r>
              <a:rPr lang="es-MX" sz="1100" dirty="0">
                <a:solidFill>
                  <a:srgbClr val="E74C3C"/>
                </a:solidFill>
                <a:latin typeface="Lato" panose="020F0502020204030203"/>
              </a:rPr>
              <a:t>A partir  del 5 de diciembre de 2017 está vigente la forma de pago 31- Intermediario pagos</a:t>
            </a:r>
          </a:p>
        </p:txBody>
      </p:sp>
      <p:grpSp>
        <p:nvGrpSpPr>
          <p:cNvPr id="10" name="Grupo 9">
            <a:extLst>
              <a:ext uri="{FF2B5EF4-FFF2-40B4-BE49-F238E27FC236}">
                <a16:creationId xmlns:a16="http://schemas.microsoft.com/office/drawing/2014/main" xmlns="" id="{0A04F7C5-52EB-41F0-B429-9CAB626E2D56}"/>
              </a:ext>
            </a:extLst>
          </p:cNvPr>
          <p:cNvGrpSpPr/>
          <p:nvPr/>
        </p:nvGrpSpPr>
        <p:grpSpPr>
          <a:xfrm>
            <a:off x="3732854" y="1280464"/>
            <a:ext cx="1385125" cy="1513712"/>
            <a:chOff x="3825390" y="1408055"/>
            <a:chExt cx="1385125" cy="1513712"/>
          </a:xfrm>
        </p:grpSpPr>
        <p:pic>
          <p:nvPicPr>
            <p:cNvPr id="6" name="Picture 2" descr="Resultado de imagen para store png">
              <a:extLst>
                <a:ext uri="{FF2B5EF4-FFF2-40B4-BE49-F238E27FC236}">
                  <a16:creationId xmlns:a16="http://schemas.microsoft.com/office/drawing/2014/main" xmlns="" id="{E495BF42-FA86-4CD9-A43A-A25E2D17ADF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5390" y="1536642"/>
              <a:ext cx="1385125" cy="1385125"/>
            </a:xfrm>
            <a:prstGeom prst="rect">
              <a:avLst/>
            </a:prstGeom>
            <a:noFill/>
            <a:extLst>
              <a:ext uri="{909E8E84-426E-40DD-AFC4-6F175D3DCCD1}">
                <a14:hiddenFill xmlns:a14="http://schemas.microsoft.com/office/drawing/2010/main">
                  <a:solidFill>
                    <a:srgbClr val="FFFFFF"/>
                  </a:solidFill>
                </a14:hiddenFill>
              </a:ext>
            </a:extLst>
          </p:spPr>
        </p:pic>
        <p:sp>
          <p:nvSpPr>
            <p:cNvPr id="9" name="Rectángulo: esquinas redondeadas 8">
              <a:extLst>
                <a:ext uri="{FF2B5EF4-FFF2-40B4-BE49-F238E27FC236}">
                  <a16:creationId xmlns:a16="http://schemas.microsoft.com/office/drawing/2014/main" xmlns="" id="{1154778E-813E-4D38-951C-1CA91381FEAA}"/>
                </a:ext>
              </a:extLst>
            </p:cNvPr>
            <p:cNvSpPr/>
            <p:nvPr/>
          </p:nvSpPr>
          <p:spPr>
            <a:xfrm>
              <a:off x="4097349" y="1408055"/>
              <a:ext cx="830639" cy="188399"/>
            </a:xfrm>
            <a:prstGeom prst="roundRect">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s-MX" sz="800" b="1" dirty="0"/>
                <a:t>INTERMEDIARIO</a:t>
              </a:r>
            </a:p>
          </p:txBody>
        </p:sp>
      </p:grpSp>
      <p:grpSp>
        <p:nvGrpSpPr>
          <p:cNvPr id="11" name="Grupo 10">
            <a:extLst>
              <a:ext uri="{FF2B5EF4-FFF2-40B4-BE49-F238E27FC236}">
                <a16:creationId xmlns:a16="http://schemas.microsoft.com/office/drawing/2014/main" xmlns="" id="{60D4BBC5-11D1-4D77-9D4A-15AF058B53D4}"/>
              </a:ext>
            </a:extLst>
          </p:cNvPr>
          <p:cNvGrpSpPr/>
          <p:nvPr/>
        </p:nvGrpSpPr>
        <p:grpSpPr>
          <a:xfrm>
            <a:off x="6439503" y="1047860"/>
            <a:ext cx="2295845" cy="1876687"/>
            <a:chOff x="6683808" y="1424001"/>
            <a:chExt cx="2295845" cy="1876687"/>
          </a:xfrm>
        </p:grpSpPr>
        <p:pic>
          <p:nvPicPr>
            <p:cNvPr id="7" name="Imagen 6">
              <a:extLst>
                <a:ext uri="{FF2B5EF4-FFF2-40B4-BE49-F238E27FC236}">
                  <a16:creationId xmlns:a16="http://schemas.microsoft.com/office/drawing/2014/main" xmlns="" id="{CC7977AD-C2D9-47BC-BDDA-F8435331BB1D}"/>
                </a:ext>
              </a:extLst>
            </p:cNvPr>
            <p:cNvPicPr>
              <a:picLocks noChangeAspect="1"/>
            </p:cNvPicPr>
            <p:nvPr/>
          </p:nvPicPr>
          <p:blipFill>
            <a:blip r:embed="rId4"/>
            <a:stretch>
              <a:fillRect/>
            </a:stretch>
          </p:blipFill>
          <p:spPr>
            <a:xfrm>
              <a:off x="6683808" y="1424001"/>
              <a:ext cx="2295845" cy="1876687"/>
            </a:xfrm>
            <a:prstGeom prst="rect">
              <a:avLst/>
            </a:prstGeom>
          </p:spPr>
        </p:pic>
        <p:sp>
          <p:nvSpPr>
            <p:cNvPr id="17" name="Rectángulo: esquinas redondeadas 16">
              <a:extLst>
                <a:ext uri="{FF2B5EF4-FFF2-40B4-BE49-F238E27FC236}">
                  <a16:creationId xmlns:a16="http://schemas.microsoft.com/office/drawing/2014/main" xmlns="" id="{6C32A887-69A4-411B-B019-8FBFB550CC84}"/>
                </a:ext>
              </a:extLst>
            </p:cNvPr>
            <p:cNvSpPr/>
            <p:nvPr/>
          </p:nvSpPr>
          <p:spPr>
            <a:xfrm>
              <a:off x="7181837" y="2942503"/>
              <a:ext cx="1414862" cy="188399"/>
            </a:xfrm>
            <a:prstGeom prst="roundRect">
              <a:avLst/>
            </a:prstGeom>
            <a:solidFill>
              <a:srgbClr val="89695E"/>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s-MX" sz="800" b="1" dirty="0"/>
                <a:t>PROVEEDOR DEL SERVICIO</a:t>
              </a:r>
            </a:p>
          </p:txBody>
        </p:sp>
      </p:grpSp>
      <p:grpSp>
        <p:nvGrpSpPr>
          <p:cNvPr id="12" name="Grupo 11">
            <a:extLst>
              <a:ext uri="{FF2B5EF4-FFF2-40B4-BE49-F238E27FC236}">
                <a16:creationId xmlns:a16="http://schemas.microsoft.com/office/drawing/2014/main" xmlns="" id="{D9738949-DA85-468C-90B0-8570803E1A82}"/>
              </a:ext>
            </a:extLst>
          </p:cNvPr>
          <p:cNvGrpSpPr/>
          <p:nvPr/>
        </p:nvGrpSpPr>
        <p:grpSpPr>
          <a:xfrm>
            <a:off x="984202" y="1256694"/>
            <a:ext cx="1090047" cy="1765195"/>
            <a:chOff x="1905388" y="2308815"/>
            <a:chExt cx="830639" cy="1460441"/>
          </a:xfrm>
        </p:grpSpPr>
        <p:pic>
          <p:nvPicPr>
            <p:cNvPr id="5" name="Imagen 4">
              <a:extLst>
                <a:ext uri="{FF2B5EF4-FFF2-40B4-BE49-F238E27FC236}">
                  <a16:creationId xmlns:a16="http://schemas.microsoft.com/office/drawing/2014/main" xmlns="" id="{D13DE07B-D923-4A24-A02F-B667B3EBD5AB}"/>
                </a:ext>
              </a:extLst>
            </p:cNvPr>
            <p:cNvPicPr>
              <a:picLocks noChangeAspect="1"/>
            </p:cNvPicPr>
            <p:nvPr/>
          </p:nvPicPr>
          <p:blipFill>
            <a:blip r:embed="rId5"/>
            <a:stretch>
              <a:fillRect/>
            </a:stretch>
          </p:blipFill>
          <p:spPr>
            <a:xfrm>
              <a:off x="1961423" y="2308815"/>
              <a:ext cx="734560" cy="1272042"/>
            </a:xfrm>
            <a:prstGeom prst="rect">
              <a:avLst/>
            </a:prstGeom>
          </p:spPr>
        </p:pic>
        <p:sp>
          <p:nvSpPr>
            <p:cNvPr id="19" name="Rectángulo: esquinas redondeadas 18">
              <a:extLst>
                <a:ext uri="{FF2B5EF4-FFF2-40B4-BE49-F238E27FC236}">
                  <a16:creationId xmlns:a16="http://schemas.microsoft.com/office/drawing/2014/main" xmlns="" id="{9BCC135E-AA86-4E51-A8CF-2E4D81A9FD33}"/>
                </a:ext>
              </a:extLst>
            </p:cNvPr>
            <p:cNvSpPr/>
            <p:nvPr/>
          </p:nvSpPr>
          <p:spPr>
            <a:xfrm>
              <a:off x="1905388" y="3580857"/>
              <a:ext cx="830639" cy="188399"/>
            </a:xfrm>
            <a:prstGeom prst="roundRect">
              <a:avLst/>
            </a:prstGeom>
            <a:solidFill>
              <a:srgbClr val="33546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s-MX" sz="800" b="1" dirty="0"/>
                <a:t>CLIENTE</a:t>
              </a:r>
            </a:p>
          </p:txBody>
        </p:sp>
      </p:grpSp>
      <p:sp>
        <p:nvSpPr>
          <p:cNvPr id="15" name="Rectángulo 14">
            <a:extLst>
              <a:ext uri="{FF2B5EF4-FFF2-40B4-BE49-F238E27FC236}">
                <a16:creationId xmlns:a16="http://schemas.microsoft.com/office/drawing/2014/main" xmlns="" id="{33F5ED09-D698-406C-B10F-3075980D2A4E}"/>
              </a:ext>
            </a:extLst>
          </p:cNvPr>
          <p:cNvSpPr/>
          <p:nvPr/>
        </p:nvSpPr>
        <p:spPr>
          <a:xfrm>
            <a:off x="3434674" y="4273263"/>
            <a:ext cx="4176451" cy="769441"/>
          </a:xfrm>
          <a:prstGeom prst="rect">
            <a:avLst/>
          </a:prstGeom>
          <a:solidFill>
            <a:srgbClr val="E74C3C">
              <a:alpha val="12000"/>
            </a:srgbClr>
          </a:solidFill>
        </p:spPr>
        <p:txBody>
          <a:bodyPr wrap="square">
            <a:spAutoFit/>
          </a:bodyPr>
          <a:lstStyle/>
          <a:p>
            <a:r>
              <a:rPr lang="es-MX" sz="1100" dirty="0">
                <a:solidFill>
                  <a:srgbClr val="E74C3C"/>
                </a:solidFill>
                <a:latin typeface="Lato" panose="020F0502020204030203"/>
              </a:rPr>
              <a:t> Los terceros que funjan como intermediarios, recolectores o gestores de la recepción de pagos, también deberán expedir el CFDI correspondiente por el costo, cargo o comisión que cobren por sus propios servicios de recepción de estos pagos.</a:t>
            </a:r>
          </a:p>
        </p:txBody>
      </p:sp>
      <p:pic>
        <p:nvPicPr>
          <p:cNvPr id="16" name="Imagen 15">
            <a:extLst>
              <a:ext uri="{FF2B5EF4-FFF2-40B4-BE49-F238E27FC236}">
                <a16:creationId xmlns:a16="http://schemas.microsoft.com/office/drawing/2014/main" xmlns="" id="{C21E902C-B0AB-4AB8-8CA0-EFA5D6E5E5D3}"/>
              </a:ext>
            </a:extLst>
          </p:cNvPr>
          <p:cNvPicPr>
            <a:picLocks noChangeAspect="1"/>
          </p:cNvPicPr>
          <p:nvPr/>
        </p:nvPicPr>
        <p:blipFill>
          <a:blip r:embed="rId6"/>
          <a:stretch>
            <a:fillRect/>
          </a:stretch>
        </p:blipFill>
        <p:spPr>
          <a:xfrm>
            <a:off x="2545894" y="1731229"/>
            <a:ext cx="771364" cy="588412"/>
          </a:xfrm>
          <a:prstGeom prst="rect">
            <a:avLst/>
          </a:prstGeom>
        </p:spPr>
      </p:pic>
      <p:pic>
        <p:nvPicPr>
          <p:cNvPr id="18" name="Imagen 17">
            <a:extLst>
              <a:ext uri="{FF2B5EF4-FFF2-40B4-BE49-F238E27FC236}">
                <a16:creationId xmlns:a16="http://schemas.microsoft.com/office/drawing/2014/main" xmlns="" id="{B3C94079-1D1F-4F2C-8FE1-4774F69542AE}"/>
              </a:ext>
            </a:extLst>
          </p:cNvPr>
          <p:cNvPicPr>
            <a:picLocks noChangeAspect="1"/>
          </p:cNvPicPr>
          <p:nvPr/>
        </p:nvPicPr>
        <p:blipFill>
          <a:blip r:embed="rId7"/>
          <a:stretch>
            <a:fillRect/>
          </a:stretch>
        </p:blipFill>
        <p:spPr>
          <a:xfrm>
            <a:off x="2859706" y="1358217"/>
            <a:ext cx="608806" cy="366547"/>
          </a:xfrm>
          <a:prstGeom prst="rect">
            <a:avLst/>
          </a:prstGeom>
        </p:spPr>
      </p:pic>
      <p:pic>
        <p:nvPicPr>
          <p:cNvPr id="24" name="Imagen 23">
            <a:extLst>
              <a:ext uri="{FF2B5EF4-FFF2-40B4-BE49-F238E27FC236}">
                <a16:creationId xmlns:a16="http://schemas.microsoft.com/office/drawing/2014/main" xmlns="" id="{BED78D3D-73D2-4674-B8BB-444936FAB699}"/>
              </a:ext>
            </a:extLst>
          </p:cNvPr>
          <p:cNvPicPr>
            <a:picLocks noChangeAspect="1"/>
          </p:cNvPicPr>
          <p:nvPr/>
        </p:nvPicPr>
        <p:blipFill>
          <a:blip r:embed="rId6"/>
          <a:stretch>
            <a:fillRect/>
          </a:stretch>
        </p:blipFill>
        <p:spPr>
          <a:xfrm>
            <a:off x="5417578" y="1807407"/>
            <a:ext cx="1073964" cy="588412"/>
          </a:xfrm>
          <a:prstGeom prst="rect">
            <a:avLst/>
          </a:prstGeom>
        </p:spPr>
      </p:pic>
      <p:pic>
        <p:nvPicPr>
          <p:cNvPr id="20" name="Imagen 19">
            <a:extLst>
              <a:ext uri="{FF2B5EF4-FFF2-40B4-BE49-F238E27FC236}">
                <a16:creationId xmlns:a16="http://schemas.microsoft.com/office/drawing/2014/main" xmlns="" id="{C90FB768-7C87-4FA0-ACC6-27C7BB68238C}"/>
              </a:ext>
            </a:extLst>
          </p:cNvPr>
          <p:cNvPicPr>
            <a:picLocks noChangeAspect="1"/>
          </p:cNvPicPr>
          <p:nvPr/>
        </p:nvPicPr>
        <p:blipFill>
          <a:blip r:embed="rId8">
            <a:duotone>
              <a:schemeClr val="accent3">
                <a:shade val="45000"/>
                <a:satMod val="135000"/>
              </a:schemeClr>
              <a:prstClr val="white"/>
            </a:duotone>
          </a:blip>
          <a:stretch>
            <a:fillRect/>
          </a:stretch>
        </p:blipFill>
        <p:spPr>
          <a:xfrm>
            <a:off x="5522900" y="1280463"/>
            <a:ext cx="739065" cy="739065"/>
          </a:xfrm>
          <a:prstGeom prst="rect">
            <a:avLst/>
          </a:prstGeom>
        </p:spPr>
      </p:pic>
      <p:grpSp>
        <p:nvGrpSpPr>
          <p:cNvPr id="21" name="Grupo 20">
            <a:extLst>
              <a:ext uri="{FF2B5EF4-FFF2-40B4-BE49-F238E27FC236}">
                <a16:creationId xmlns:a16="http://schemas.microsoft.com/office/drawing/2014/main" xmlns="" id="{6014662B-ABFB-40DC-82E7-5C043E83BBD2}"/>
              </a:ext>
            </a:extLst>
          </p:cNvPr>
          <p:cNvGrpSpPr/>
          <p:nvPr/>
        </p:nvGrpSpPr>
        <p:grpSpPr>
          <a:xfrm>
            <a:off x="3956278" y="3113457"/>
            <a:ext cx="1090047" cy="1078595"/>
            <a:chOff x="4138068" y="3052623"/>
            <a:chExt cx="1090047" cy="1078595"/>
          </a:xfrm>
        </p:grpSpPr>
        <p:pic>
          <p:nvPicPr>
            <p:cNvPr id="8" name="Imagen 7">
              <a:extLst>
                <a:ext uri="{FF2B5EF4-FFF2-40B4-BE49-F238E27FC236}">
                  <a16:creationId xmlns:a16="http://schemas.microsoft.com/office/drawing/2014/main" xmlns="" id="{FC2C5B90-28A4-48A6-8E1F-F2BF326272CB}"/>
                </a:ext>
              </a:extLst>
            </p:cNvPr>
            <p:cNvPicPr>
              <a:picLocks noChangeAspect="1"/>
            </p:cNvPicPr>
            <p:nvPr/>
          </p:nvPicPr>
          <p:blipFill>
            <a:blip r:embed="rId9"/>
            <a:stretch>
              <a:fillRect/>
            </a:stretch>
          </p:blipFill>
          <p:spPr>
            <a:xfrm>
              <a:off x="4370391" y="3052623"/>
              <a:ext cx="625400" cy="845748"/>
            </a:xfrm>
            <a:prstGeom prst="rect">
              <a:avLst/>
            </a:prstGeom>
          </p:spPr>
        </p:pic>
        <p:sp>
          <p:nvSpPr>
            <p:cNvPr id="27" name="Rectángulo: esquinas redondeadas 26">
              <a:extLst>
                <a:ext uri="{FF2B5EF4-FFF2-40B4-BE49-F238E27FC236}">
                  <a16:creationId xmlns:a16="http://schemas.microsoft.com/office/drawing/2014/main" xmlns="" id="{44E759C9-6A84-4C55-B98A-F40061048561}"/>
                </a:ext>
              </a:extLst>
            </p:cNvPr>
            <p:cNvSpPr/>
            <p:nvPr/>
          </p:nvSpPr>
          <p:spPr>
            <a:xfrm>
              <a:off x="4138068" y="3903505"/>
              <a:ext cx="1090047" cy="227713"/>
            </a:xfrm>
            <a:prstGeom prst="roundRect">
              <a:avLst/>
            </a:prstGeom>
            <a:solidFill>
              <a:srgbClr val="3899D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s-MX" sz="800" b="1" dirty="0"/>
                <a:t>31-Intermediario pagos</a:t>
              </a:r>
            </a:p>
          </p:txBody>
        </p:sp>
      </p:grpSp>
      <p:cxnSp>
        <p:nvCxnSpPr>
          <p:cNvPr id="23" name="Conector: curvado 22">
            <a:extLst>
              <a:ext uri="{FF2B5EF4-FFF2-40B4-BE49-F238E27FC236}">
                <a16:creationId xmlns:a16="http://schemas.microsoft.com/office/drawing/2014/main" xmlns="" id="{C0AE282A-07AE-42D5-992F-2D382D309FD7}"/>
              </a:ext>
            </a:extLst>
          </p:cNvPr>
          <p:cNvCxnSpPr>
            <a:cxnSpLocks/>
            <a:stCxn id="17" idx="2"/>
            <a:endCxn id="8" idx="3"/>
          </p:cNvCxnSpPr>
          <p:nvPr/>
        </p:nvCxnSpPr>
        <p:spPr>
          <a:xfrm rot="5400000">
            <a:off x="5838697" y="1730065"/>
            <a:ext cx="781570" cy="2830962"/>
          </a:xfrm>
          <a:prstGeom prst="curvedConnector2">
            <a:avLst/>
          </a:prstGeom>
          <a:ln w="38100">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3" name="Conector: curvado 32">
            <a:extLst>
              <a:ext uri="{FF2B5EF4-FFF2-40B4-BE49-F238E27FC236}">
                <a16:creationId xmlns:a16="http://schemas.microsoft.com/office/drawing/2014/main" xmlns="" id="{575D2AB6-5558-40D1-8E1C-450DE2AFA562}"/>
              </a:ext>
            </a:extLst>
          </p:cNvPr>
          <p:cNvCxnSpPr>
            <a:cxnSpLocks/>
            <a:stCxn id="8" idx="1"/>
            <a:endCxn id="19" idx="2"/>
          </p:cNvCxnSpPr>
          <p:nvPr/>
        </p:nvCxnSpPr>
        <p:spPr>
          <a:xfrm rot="10800000">
            <a:off x="1529227" y="3021889"/>
            <a:ext cx="2659375" cy="514442"/>
          </a:xfrm>
          <a:prstGeom prst="curvedConnector2">
            <a:avLst/>
          </a:prstGeom>
          <a:ln w="38100">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40" name="Grupo 39">
            <a:extLst>
              <a:ext uri="{FF2B5EF4-FFF2-40B4-BE49-F238E27FC236}">
                <a16:creationId xmlns:a16="http://schemas.microsoft.com/office/drawing/2014/main" xmlns="" id="{C192A820-0B5A-4CC8-B481-84A0C01D7FE9}"/>
              </a:ext>
            </a:extLst>
          </p:cNvPr>
          <p:cNvGrpSpPr>
            <a:grpSpLocks noChangeAspect="1"/>
          </p:cNvGrpSpPr>
          <p:nvPr/>
        </p:nvGrpSpPr>
        <p:grpSpPr>
          <a:xfrm>
            <a:off x="2733522" y="2460173"/>
            <a:ext cx="646380" cy="639589"/>
            <a:chOff x="4138068" y="3052623"/>
            <a:chExt cx="1090047" cy="1078595"/>
          </a:xfrm>
        </p:grpSpPr>
        <p:pic>
          <p:nvPicPr>
            <p:cNvPr id="41" name="Imagen 40">
              <a:extLst>
                <a:ext uri="{FF2B5EF4-FFF2-40B4-BE49-F238E27FC236}">
                  <a16:creationId xmlns:a16="http://schemas.microsoft.com/office/drawing/2014/main" xmlns="" id="{CAC3FF5F-2D5A-46B8-8AA5-161F666A33F3}"/>
                </a:ext>
              </a:extLst>
            </p:cNvPr>
            <p:cNvPicPr>
              <a:picLocks noChangeAspect="1"/>
            </p:cNvPicPr>
            <p:nvPr/>
          </p:nvPicPr>
          <p:blipFill>
            <a:blip r:embed="rId9"/>
            <a:stretch>
              <a:fillRect/>
            </a:stretch>
          </p:blipFill>
          <p:spPr>
            <a:xfrm>
              <a:off x="4370391" y="3052623"/>
              <a:ext cx="625400" cy="845748"/>
            </a:xfrm>
            <a:prstGeom prst="rect">
              <a:avLst/>
            </a:prstGeom>
          </p:spPr>
        </p:pic>
        <p:sp>
          <p:nvSpPr>
            <p:cNvPr id="42" name="Rectángulo: esquinas redondeadas 41">
              <a:extLst>
                <a:ext uri="{FF2B5EF4-FFF2-40B4-BE49-F238E27FC236}">
                  <a16:creationId xmlns:a16="http://schemas.microsoft.com/office/drawing/2014/main" xmlns="" id="{59AB6E14-7096-4A46-B23B-9505429B0EDA}"/>
                </a:ext>
              </a:extLst>
            </p:cNvPr>
            <p:cNvSpPr/>
            <p:nvPr/>
          </p:nvSpPr>
          <p:spPr>
            <a:xfrm>
              <a:off x="4138068" y="3903505"/>
              <a:ext cx="1090047" cy="227713"/>
            </a:xfrm>
            <a:prstGeom prst="roundRect">
              <a:avLst/>
            </a:prstGeom>
            <a:solidFill>
              <a:srgbClr val="3899D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s-MX" sz="800" b="1" dirty="0"/>
                <a:t>Comisión</a:t>
              </a:r>
            </a:p>
          </p:txBody>
        </p:sp>
      </p:grpSp>
      <p:cxnSp>
        <p:nvCxnSpPr>
          <p:cNvPr id="43" name="Conector: curvado 42">
            <a:extLst>
              <a:ext uri="{FF2B5EF4-FFF2-40B4-BE49-F238E27FC236}">
                <a16:creationId xmlns:a16="http://schemas.microsoft.com/office/drawing/2014/main" xmlns="" id="{FF39E829-7406-4E32-8FF2-25372A6DE745}"/>
              </a:ext>
            </a:extLst>
          </p:cNvPr>
          <p:cNvCxnSpPr>
            <a:cxnSpLocks/>
            <a:stCxn id="6" idx="2"/>
            <a:endCxn id="42" idx="3"/>
          </p:cNvCxnSpPr>
          <p:nvPr/>
        </p:nvCxnSpPr>
        <p:spPr>
          <a:xfrm rot="5400000">
            <a:off x="3783625" y="2390454"/>
            <a:ext cx="238071" cy="1045515"/>
          </a:xfrm>
          <a:prstGeom prst="curvedConnector2">
            <a:avLst/>
          </a:prstGeom>
          <a:ln w="38100">
            <a:solidFill>
              <a:srgbClr val="E74C3C"/>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5" name="Conector: curvado 44">
            <a:extLst>
              <a:ext uri="{FF2B5EF4-FFF2-40B4-BE49-F238E27FC236}">
                <a16:creationId xmlns:a16="http://schemas.microsoft.com/office/drawing/2014/main" xmlns="" id="{41D9A162-E654-4A1B-900B-C7AC34522EAA}"/>
              </a:ext>
            </a:extLst>
          </p:cNvPr>
          <p:cNvCxnSpPr>
            <a:cxnSpLocks/>
            <a:stCxn id="42" idx="1"/>
            <a:endCxn id="19" idx="3"/>
          </p:cNvCxnSpPr>
          <p:nvPr/>
        </p:nvCxnSpPr>
        <p:spPr>
          <a:xfrm rot="10800000">
            <a:off x="2074250" y="2908033"/>
            <a:ext cx="659273" cy="124214"/>
          </a:xfrm>
          <a:prstGeom prst="curvedConnector3">
            <a:avLst>
              <a:gd name="adj1" fmla="val 88471"/>
            </a:avLst>
          </a:prstGeom>
          <a:ln w="38100">
            <a:solidFill>
              <a:srgbClr val="E74C3C"/>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7930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childTnLst>
                          </p:cTn>
                        </p:par>
                        <p:par>
                          <p:cTn id="36" fill="hold">
                            <p:stCondLst>
                              <p:cond delay="4000"/>
                            </p:stCondLst>
                            <p:childTnLst>
                              <p:par>
                                <p:cTn id="37" presetID="16" presetClass="entr" presetSubtype="21"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arn(inVertical)">
                                      <p:cBhvr>
                                        <p:cTn id="39" dur="500"/>
                                        <p:tgtEl>
                                          <p:spTgt spid="21"/>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right)">
                                      <p:cBhvr>
                                        <p:cTn id="47" dur="500"/>
                                        <p:tgtEl>
                                          <p:spTgt spid="43"/>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right)">
                                      <p:cBhvr>
                                        <p:cTn id="51" dur="500"/>
                                        <p:tgtEl>
                                          <p:spTgt spid="40"/>
                                        </p:tgtEl>
                                      </p:cBhvr>
                                    </p:animEffect>
                                  </p:childTnLst>
                                </p:cTn>
                              </p:par>
                            </p:childTnLst>
                          </p:cTn>
                        </p:par>
                        <p:par>
                          <p:cTn id="52" fill="hold">
                            <p:stCondLst>
                              <p:cond delay="6000"/>
                            </p:stCondLst>
                            <p:childTnLst>
                              <p:par>
                                <p:cTn id="53" presetID="22" presetClass="entr" presetSubtype="2"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right)">
                                      <p:cBhvr>
                                        <p:cTn id="5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31"/>
          <p:cNvSpPr>
            <a:spLocks noGrp="1"/>
          </p:cNvSpPr>
          <p:nvPr>
            <p:ph type="body" sz="quarter" idx="10"/>
          </p:nvPr>
        </p:nvSpPr>
        <p:spPr/>
        <p:txBody>
          <a:bodyPr/>
          <a:lstStyle/>
          <a:p>
            <a:r>
              <a:rPr lang="en-US" dirty="0" err="1"/>
              <a:t>Nuevas</a:t>
            </a:r>
            <a:r>
              <a:rPr lang="en-US" dirty="0"/>
              <a:t> claves </a:t>
            </a:r>
            <a:r>
              <a:rPr lang="en-US" dirty="0" err="1"/>
              <a:t>en</a:t>
            </a:r>
            <a:r>
              <a:rPr lang="en-US" dirty="0"/>
              <a:t> </a:t>
            </a:r>
            <a:r>
              <a:rPr lang="en-US" dirty="0" err="1"/>
              <a:t>Catálogo</a:t>
            </a:r>
            <a:r>
              <a:rPr lang="en-US" dirty="0"/>
              <a:t> </a:t>
            </a:r>
            <a:r>
              <a:rPr lang="en-US" dirty="0" err="1"/>
              <a:t>c_TipoRelacion</a:t>
            </a:r>
            <a:endParaRPr lang="en-US" dirty="0"/>
          </a:p>
        </p:txBody>
      </p:sp>
      <p:sp>
        <p:nvSpPr>
          <p:cNvPr id="34" name="TextBox 33"/>
          <p:cNvSpPr txBox="1"/>
          <p:nvPr/>
        </p:nvSpPr>
        <p:spPr>
          <a:xfrm>
            <a:off x="595313" y="4289033"/>
            <a:ext cx="7929907" cy="1128514"/>
          </a:xfrm>
          <a:prstGeom prst="rect">
            <a:avLst/>
          </a:prstGeom>
          <a:noFill/>
        </p:spPr>
        <p:txBody>
          <a:bodyPr wrap="square" lIns="0" tIns="0" rIns="0" bIns="0" rtlCol="1">
            <a:spAutoFit/>
          </a:bodyPr>
          <a:lstStyle/>
          <a:p>
            <a:pPr algn="ctr">
              <a:lnSpc>
                <a:spcPts val="1300"/>
              </a:lnSpc>
              <a:spcAft>
                <a:spcPts val="1200"/>
              </a:spcAft>
            </a:pPr>
            <a:r>
              <a:rPr lang="es-MX" sz="1200" dirty="0">
                <a:solidFill>
                  <a:schemeClr val="tx1">
                    <a:lumMod val="50000"/>
                    <a:lumOff val="50000"/>
                  </a:schemeClr>
                </a:solidFill>
                <a:latin typeface="Lato" pitchFamily="34" charset="0"/>
              </a:rPr>
              <a:t>En el Catálogo </a:t>
            </a:r>
            <a:r>
              <a:rPr lang="es-MX" sz="1200" dirty="0" err="1">
                <a:solidFill>
                  <a:schemeClr val="tx1">
                    <a:lumMod val="50000"/>
                    <a:lumOff val="50000"/>
                  </a:schemeClr>
                </a:solidFill>
                <a:latin typeface="Lato" pitchFamily="34" charset="0"/>
              </a:rPr>
              <a:t>c_TipoRelacion</a:t>
            </a:r>
            <a:r>
              <a:rPr lang="es-MX" sz="1200" dirty="0">
                <a:solidFill>
                  <a:schemeClr val="tx1">
                    <a:lumMod val="50000"/>
                    <a:lumOff val="50000"/>
                  </a:schemeClr>
                </a:solidFill>
                <a:latin typeface="Lato" pitchFamily="34" charset="0"/>
              </a:rPr>
              <a:t> se incluyen las claves </a:t>
            </a:r>
          </a:p>
          <a:p>
            <a:pPr algn="ctr">
              <a:lnSpc>
                <a:spcPts val="1300"/>
              </a:lnSpc>
              <a:spcAft>
                <a:spcPts val="1200"/>
              </a:spcAft>
            </a:pPr>
            <a:r>
              <a:rPr lang="es-MX" sz="2000" dirty="0">
                <a:solidFill>
                  <a:schemeClr val="accent2"/>
                </a:solidFill>
                <a:latin typeface="Lato" pitchFamily="34" charset="0"/>
              </a:rPr>
              <a:t>08-Factura generada por pagos en parcialidades </a:t>
            </a:r>
          </a:p>
          <a:p>
            <a:pPr algn="ctr">
              <a:lnSpc>
                <a:spcPts val="1300"/>
              </a:lnSpc>
              <a:spcAft>
                <a:spcPts val="1200"/>
              </a:spcAft>
            </a:pPr>
            <a:r>
              <a:rPr lang="es-MX" sz="2000" dirty="0">
                <a:solidFill>
                  <a:schemeClr val="accent2"/>
                </a:solidFill>
                <a:latin typeface="Lato" pitchFamily="34" charset="0"/>
              </a:rPr>
              <a:t>09-Factura generada por pagos diferidos.</a:t>
            </a:r>
          </a:p>
          <a:p>
            <a:pPr algn="ctr">
              <a:lnSpc>
                <a:spcPts val="1300"/>
              </a:lnSpc>
              <a:spcAft>
                <a:spcPts val="1200"/>
              </a:spcAft>
            </a:pPr>
            <a:endParaRPr lang="en-US" sz="1200" dirty="0">
              <a:solidFill>
                <a:schemeClr val="tx1">
                  <a:lumMod val="50000"/>
                  <a:lumOff val="50000"/>
                </a:schemeClr>
              </a:solidFill>
              <a:latin typeface="Lato" pitchFamily="34" charset="0"/>
              <a:ea typeface="Open Sans" pitchFamily="34" charset="0"/>
              <a:cs typeface="Open Sans" pitchFamily="34" charset="0"/>
            </a:endParaRPr>
          </a:p>
        </p:txBody>
      </p:sp>
      <p:sp>
        <p:nvSpPr>
          <p:cNvPr id="13" name="Rectángulo 12">
            <a:extLst>
              <a:ext uri="{FF2B5EF4-FFF2-40B4-BE49-F238E27FC236}">
                <a16:creationId xmlns:a16="http://schemas.microsoft.com/office/drawing/2014/main" xmlns="" id="{5C57F07F-272C-4974-8D8C-09F7B3B4048E}"/>
              </a:ext>
            </a:extLst>
          </p:cNvPr>
          <p:cNvSpPr/>
          <p:nvPr/>
        </p:nvSpPr>
        <p:spPr>
          <a:xfrm>
            <a:off x="593387" y="349504"/>
            <a:ext cx="3228975" cy="1384995"/>
          </a:xfrm>
          <a:prstGeom prst="rect">
            <a:avLst/>
          </a:prstGeom>
        </p:spPr>
        <p:txBody>
          <a:bodyPr wrap="square">
            <a:spAutoFit/>
          </a:bodyPr>
          <a:lstStyle/>
          <a:p>
            <a:r>
              <a:rPr lang="es-MX" sz="1200" dirty="0">
                <a:solidFill>
                  <a:srgbClr val="324B64"/>
                </a:solidFill>
                <a:latin typeface="Lato" pitchFamily="34" charset="0"/>
              </a:rPr>
              <a:t>Se deberá usar la clave “08” </a:t>
            </a:r>
            <a:r>
              <a:rPr lang="es-MX" sz="1200" dirty="0">
                <a:solidFill>
                  <a:srgbClr val="14AA96"/>
                </a:solidFill>
                <a:latin typeface="Lato" pitchFamily="34" charset="0"/>
              </a:rPr>
              <a:t>(Factura generada por pagos en parcialidades) </a:t>
            </a:r>
            <a:r>
              <a:rPr lang="es-MX" sz="1200" dirty="0">
                <a:solidFill>
                  <a:srgbClr val="324B64"/>
                </a:solidFill>
                <a:latin typeface="Lato" pitchFamily="34" charset="0"/>
              </a:rPr>
              <a:t>cuando se emita un REP por una factura que se haya emitido a parcialidades timbrando con la versión 3.2 y el primer pago se reciba una vez entrada en vigor la obligatoriedad del REP. </a:t>
            </a:r>
          </a:p>
        </p:txBody>
      </p:sp>
      <p:pic>
        <p:nvPicPr>
          <p:cNvPr id="2" name="Imagen 1">
            <a:extLst>
              <a:ext uri="{FF2B5EF4-FFF2-40B4-BE49-F238E27FC236}">
                <a16:creationId xmlns:a16="http://schemas.microsoft.com/office/drawing/2014/main" xmlns="" id="{B7547005-530E-4D7A-A38C-E496CF3BFC8F}"/>
              </a:ext>
            </a:extLst>
          </p:cNvPr>
          <p:cNvPicPr>
            <a:picLocks noChangeAspect="1"/>
          </p:cNvPicPr>
          <p:nvPr/>
        </p:nvPicPr>
        <p:blipFill>
          <a:blip r:embed="rId2"/>
          <a:stretch>
            <a:fillRect/>
          </a:stretch>
        </p:blipFill>
        <p:spPr>
          <a:xfrm>
            <a:off x="3142910" y="1469528"/>
            <a:ext cx="2276816" cy="2276816"/>
          </a:xfrm>
          <a:prstGeom prst="rect">
            <a:avLst/>
          </a:prstGeom>
        </p:spPr>
      </p:pic>
      <p:sp>
        <p:nvSpPr>
          <p:cNvPr id="8" name="Rectángulo 7">
            <a:extLst>
              <a:ext uri="{FF2B5EF4-FFF2-40B4-BE49-F238E27FC236}">
                <a16:creationId xmlns:a16="http://schemas.microsoft.com/office/drawing/2014/main" xmlns="" id="{668E3719-6EDA-49FE-B741-F42F24E95C25}"/>
              </a:ext>
            </a:extLst>
          </p:cNvPr>
          <p:cNvSpPr/>
          <p:nvPr/>
        </p:nvSpPr>
        <p:spPr>
          <a:xfrm>
            <a:off x="5419726" y="349504"/>
            <a:ext cx="3228975" cy="1938992"/>
          </a:xfrm>
          <a:prstGeom prst="rect">
            <a:avLst/>
          </a:prstGeom>
        </p:spPr>
        <p:txBody>
          <a:bodyPr wrap="square">
            <a:spAutoFit/>
          </a:bodyPr>
          <a:lstStyle/>
          <a:p>
            <a:pPr algn="r"/>
            <a:r>
              <a:rPr lang="es-MX" sz="1200" dirty="0">
                <a:solidFill>
                  <a:srgbClr val="324B64"/>
                </a:solidFill>
                <a:latin typeface="Lato" pitchFamily="34" charset="0"/>
              </a:rPr>
              <a:t>Se deberá usar la clave “09” </a:t>
            </a:r>
            <a:r>
              <a:rPr lang="es-MX" sz="1200" dirty="0">
                <a:solidFill>
                  <a:srgbClr val="14AA96"/>
                </a:solidFill>
                <a:latin typeface="Lato" pitchFamily="34" charset="0"/>
              </a:rPr>
              <a:t>(Factura generada por pagos recibidos) </a:t>
            </a:r>
            <a:r>
              <a:rPr lang="es-MX" sz="1200" dirty="0">
                <a:solidFill>
                  <a:srgbClr val="324B64"/>
                </a:solidFill>
                <a:latin typeface="Lato" pitchFamily="34" charset="0"/>
              </a:rPr>
              <a:t>Cuando se emita una factura PPD con la versión 3.3 durante el período de facilidad (antes del 1 de abril 2018) y el  pago se reciba antes de esta fecha, si se decide no usar el complemento para recepción de pagos, entonces, se deberá emitir un CFDI con la clave 09 </a:t>
            </a:r>
            <a:r>
              <a:rPr lang="es-MX" sz="1200" dirty="0"/>
              <a:t/>
            </a:r>
            <a:br>
              <a:rPr lang="es-MX" sz="1200" dirty="0"/>
            </a:br>
            <a:endParaRPr lang="es-MX" sz="1200" dirty="0">
              <a:solidFill>
                <a:srgbClr val="324B64"/>
              </a:solidFill>
              <a:latin typeface="Lato" pitchFamily="34" charset="0"/>
            </a:endParaRPr>
          </a:p>
        </p:txBody>
      </p:sp>
    </p:spTree>
    <p:extLst>
      <p:ext uri="{BB962C8B-B14F-4D97-AF65-F5344CB8AC3E}">
        <p14:creationId xmlns:p14="http://schemas.microsoft.com/office/powerpoint/2010/main" val="424853701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Effect transition="in" filter="fade">
                                      <p:cBhvr>
                                        <p:cTn id="7" dur="500"/>
                                        <p:tgtEl>
                                          <p:spTgt spid="3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31"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a:t>Fechas a tener en cuenta</a:t>
            </a:r>
          </a:p>
        </p:txBody>
      </p:sp>
      <p:sp>
        <p:nvSpPr>
          <p:cNvPr id="3" name="Text Placeholder 2"/>
          <p:cNvSpPr>
            <a:spLocks noGrp="1"/>
          </p:cNvSpPr>
          <p:nvPr>
            <p:ph type="body" sz="quarter" idx="11"/>
          </p:nvPr>
        </p:nvSpPr>
        <p:spPr>
          <a:xfrm>
            <a:off x="595313" y="925137"/>
            <a:ext cx="7953375" cy="228600"/>
          </a:xfrm>
        </p:spPr>
        <p:txBody>
          <a:bodyPr/>
          <a:lstStyle/>
          <a:p>
            <a:r>
              <a:rPr lang="es-MX" sz="1100" dirty="0"/>
              <a:t>El 2018 será un año de cambios operativos en tu negocio </a:t>
            </a:r>
          </a:p>
        </p:txBody>
      </p:sp>
      <p:sp>
        <p:nvSpPr>
          <p:cNvPr id="4" name="Rectangle 3"/>
          <p:cNvSpPr/>
          <p:nvPr/>
        </p:nvSpPr>
        <p:spPr>
          <a:xfrm>
            <a:off x="1069975" y="2946400"/>
            <a:ext cx="1755729" cy="365760"/>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5" name="Rectangle 4"/>
          <p:cNvSpPr/>
          <p:nvPr/>
        </p:nvSpPr>
        <p:spPr>
          <a:xfrm>
            <a:off x="2819415" y="2946400"/>
            <a:ext cx="1755729" cy="36576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6" name="Rectangle 5"/>
          <p:cNvSpPr/>
          <p:nvPr/>
        </p:nvSpPr>
        <p:spPr>
          <a:xfrm>
            <a:off x="4568855" y="2946400"/>
            <a:ext cx="1755729" cy="365760"/>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7" name="Rectangle 6"/>
          <p:cNvSpPr/>
          <p:nvPr/>
        </p:nvSpPr>
        <p:spPr>
          <a:xfrm>
            <a:off x="6318296" y="2946400"/>
            <a:ext cx="1755729" cy="365760"/>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8" name="TextBox 7"/>
          <p:cNvSpPr txBox="1"/>
          <p:nvPr/>
        </p:nvSpPr>
        <p:spPr>
          <a:xfrm>
            <a:off x="1209675" y="3059429"/>
            <a:ext cx="1447800" cy="147552"/>
          </a:xfrm>
          <a:prstGeom prst="rect">
            <a:avLst/>
          </a:prstGeom>
          <a:noFill/>
        </p:spPr>
        <p:txBody>
          <a:bodyPr wrap="square" lIns="0" tIns="0" rIns="0" bIns="0" rtlCol="1" anchor="t" anchorCtr="0">
            <a:noAutofit/>
          </a:bodyPr>
          <a:lstStyle/>
          <a:p>
            <a:pPr algn="ctr" rtl="0"/>
            <a:r>
              <a:rPr lang="es-MX" sz="900">
                <a:solidFill>
                  <a:schemeClr val="bg1"/>
                </a:solidFill>
                <a:latin typeface="Lato" pitchFamily="34" charset="0"/>
                <a:ea typeface="Open Sans" pitchFamily="34" charset="0"/>
                <a:cs typeface="Open Sans" pitchFamily="34" charset="0"/>
              </a:rPr>
              <a:t>Enero</a:t>
            </a:r>
            <a:endParaRPr lang="es-MX" sz="900">
              <a:solidFill>
                <a:schemeClr val="bg1"/>
              </a:solidFill>
              <a:latin typeface="Lato" pitchFamily="34" charset="0"/>
              <a:ea typeface="Open Sans" pitchFamily="34" charset="0"/>
            </a:endParaRPr>
          </a:p>
        </p:txBody>
      </p:sp>
      <p:grpSp>
        <p:nvGrpSpPr>
          <p:cNvPr id="32" name="Group 31"/>
          <p:cNvGrpSpPr/>
          <p:nvPr/>
        </p:nvGrpSpPr>
        <p:grpSpPr>
          <a:xfrm>
            <a:off x="1033463" y="2047872"/>
            <a:ext cx="91440" cy="822960"/>
            <a:chOff x="1033463" y="2047872"/>
            <a:chExt cx="91440" cy="822960"/>
          </a:xfrm>
        </p:grpSpPr>
        <p:sp>
          <p:nvSpPr>
            <p:cNvPr id="10" name="Oval 9"/>
            <p:cNvSpPr/>
            <p:nvPr/>
          </p:nvSpPr>
          <p:spPr>
            <a:xfrm rot="10800000">
              <a:off x="1033463" y="2047872"/>
              <a:ext cx="91440" cy="91440"/>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cxnSp>
          <p:nvCxnSpPr>
            <p:cNvPr id="11" name="Straight Connector 10"/>
            <p:cNvCxnSpPr>
              <a:stCxn id="10" idx="0"/>
            </p:cNvCxnSpPr>
            <p:nvPr/>
          </p:nvCxnSpPr>
          <p:spPr>
            <a:xfrm flipH="1">
              <a:off x="1079182" y="2139312"/>
              <a:ext cx="1" cy="7315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2786063" y="3425822"/>
            <a:ext cx="91440" cy="822960"/>
            <a:chOff x="2786063" y="3425822"/>
            <a:chExt cx="91440" cy="822960"/>
          </a:xfrm>
        </p:grpSpPr>
        <p:sp>
          <p:nvSpPr>
            <p:cNvPr id="14" name="Oval 13"/>
            <p:cNvSpPr/>
            <p:nvPr/>
          </p:nvSpPr>
          <p:spPr>
            <a:xfrm>
              <a:off x="2786063" y="4157342"/>
              <a:ext cx="91440" cy="91440"/>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cxnSp>
          <p:nvCxnSpPr>
            <p:cNvPr id="15" name="Straight Connector 14"/>
            <p:cNvCxnSpPr>
              <a:stCxn id="14" idx="0"/>
            </p:cNvCxnSpPr>
            <p:nvPr/>
          </p:nvCxnSpPr>
          <p:spPr>
            <a:xfrm flipV="1">
              <a:off x="2831783" y="3425822"/>
              <a:ext cx="0" cy="7315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6272576" y="2032000"/>
            <a:ext cx="91440" cy="822960"/>
            <a:chOff x="4537279" y="2047872"/>
            <a:chExt cx="91440" cy="822960"/>
          </a:xfrm>
        </p:grpSpPr>
        <p:sp>
          <p:nvSpPr>
            <p:cNvPr id="18" name="Oval 17"/>
            <p:cNvSpPr/>
            <p:nvPr/>
          </p:nvSpPr>
          <p:spPr>
            <a:xfrm rot="10800000">
              <a:off x="4537279" y="2047872"/>
              <a:ext cx="91440" cy="91440"/>
            </a:xfrm>
            <a:prstGeom prst="ellipse">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cxnSp>
          <p:nvCxnSpPr>
            <p:cNvPr id="19" name="Straight Connector 18"/>
            <p:cNvCxnSpPr>
              <a:stCxn id="18" idx="0"/>
            </p:cNvCxnSpPr>
            <p:nvPr/>
          </p:nvCxnSpPr>
          <p:spPr>
            <a:xfrm>
              <a:off x="4582999" y="2139312"/>
              <a:ext cx="0" cy="7315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6289879" y="3425822"/>
            <a:ext cx="91440" cy="822960"/>
            <a:chOff x="6289879" y="3425822"/>
            <a:chExt cx="91440" cy="822960"/>
          </a:xfrm>
        </p:grpSpPr>
        <p:sp>
          <p:nvSpPr>
            <p:cNvPr id="22" name="Oval 21"/>
            <p:cNvSpPr/>
            <p:nvPr/>
          </p:nvSpPr>
          <p:spPr>
            <a:xfrm>
              <a:off x="6289879" y="4157342"/>
              <a:ext cx="91440" cy="91440"/>
            </a:xfrm>
            <a:prstGeom prst="ellipse">
              <a:avLst/>
            </a:prstGeom>
            <a:solidFill>
              <a:schemeClr val="accent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cxnSp>
          <p:nvCxnSpPr>
            <p:cNvPr id="23" name="Straight Connector 22"/>
            <p:cNvCxnSpPr>
              <a:stCxn id="22" idx="0"/>
            </p:cNvCxnSpPr>
            <p:nvPr/>
          </p:nvCxnSpPr>
          <p:spPr>
            <a:xfrm flipV="1">
              <a:off x="6335599" y="3425822"/>
              <a:ext cx="0" cy="7315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991891" y="3059429"/>
            <a:ext cx="1447800" cy="147552"/>
          </a:xfrm>
          <a:prstGeom prst="rect">
            <a:avLst/>
          </a:prstGeom>
          <a:noFill/>
        </p:spPr>
        <p:txBody>
          <a:bodyPr wrap="square" lIns="0" tIns="0" rIns="0" bIns="0" rtlCol="1" anchor="t" anchorCtr="0">
            <a:noAutofit/>
          </a:bodyPr>
          <a:lstStyle/>
          <a:p>
            <a:pPr algn="ctr" rtl="0"/>
            <a:r>
              <a:rPr lang="es-MX" sz="900">
                <a:solidFill>
                  <a:schemeClr val="bg1"/>
                </a:solidFill>
                <a:latin typeface="Lato" pitchFamily="34" charset="0"/>
                <a:ea typeface="Open Sans" pitchFamily="34" charset="0"/>
                <a:cs typeface="Open Sans" pitchFamily="34" charset="0"/>
              </a:rPr>
              <a:t>Abril</a:t>
            </a:r>
            <a:endParaRPr lang="es-MX" sz="900">
              <a:solidFill>
                <a:schemeClr val="bg1"/>
              </a:solidFill>
              <a:latin typeface="Lato" pitchFamily="34" charset="0"/>
              <a:ea typeface="Open Sans" pitchFamily="34" charset="0"/>
            </a:endParaRPr>
          </a:p>
        </p:txBody>
      </p:sp>
      <p:sp>
        <p:nvSpPr>
          <p:cNvPr id="26" name="TextBox 25"/>
          <p:cNvSpPr txBox="1"/>
          <p:nvPr/>
        </p:nvSpPr>
        <p:spPr>
          <a:xfrm>
            <a:off x="4745874" y="3059429"/>
            <a:ext cx="1447800" cy="147552"/>
          </a:xfrm>
          <a:prstGeom prst="rect">
            <a:avLst/>
          </a:prstGeom>
          <a:noFill/>
        </p:spPr>
        <p:txBody>
          <a:bodyPr wrap="square" lIns="0" tIns="0" rIns="0" bIns="0" rtlCol="1" anchor="t" anchorCtr="0">
            <a:noAutofit/>
          </a:bodyPr>
          <a:lstStyle/>
          <a:p>
            <a:pPr algn="ctr" rtl="0"/>
            <a:r>
              <a:rPr lang="es-MX" sz="900">
                <a:solidFill>
                  <a:schemeClr val="bg1"/>
                </a:solidFill>
                <a:latin typeface="Lato" pitchFamily="34" charset="0"/>
                <a:ea typeface="Open Sans" pitchFamily="34" charset="0"/>
                <a:cs typeface="Open Sans" pitchFamily="34" charset="0"/>
              </a:rPr>
              <a:t>Junio</a:t>
            </a:r>
            <a:endParaRPr lang="es-MX" sz="900">
              <a:solidFill>
                <a:schemeClr val="bg1"/>
              </a:solidFill>
              <a:latin typeface="Lato" pitchFamily="34" charset="0"/>
              <a:ea typeface="Open Sans" pitchFamily="34" charset="0"/>
            </a:endParaRPr>
          </a:p>
        </p:txBody>
      </p:sp>
      <p:sp>
        <p:nvSpPr>
          <p:cNvPr id="27" name="TextBox 26"/>
          <p:cNvSpPr txBox="1"/>
          <p:nvPr/>
        </p:nvSpPr>
        <p:spPr>
          <a:xfrm>
            <a:off x="6490161" y="3059429"/>
            <a:ext cx="1447800" cy="147552"/>
          </a:xfrm>
          <a:prstGeom prst="rect">
            <a:avLst/>
          </a:prstGeom>
          <a:noFill/>
        </p:spPr>
        <p:txBody>
          <a:bodyPr wrap="square" lIns="0" tIns="0" rIns="0" bIns="0" rtlCol="1" anchor="t" anchorCtr="0">
            <a:noAutofit/>
          </a:bodyPr>
          <a:lstStyle/>
          <a:p>
            <a:pPr algn="ctr" rtl="0"/>
            <a:r>
              <a:rPr lang="es-MX" sz="900">
                <a:solidFill>
                  <a:schemeClr val="bg1"/>
                </a:solidFill>
                <a:latin typeface="Lato" pitchFamily="34" charset="0"/>
                <a:ea typeface="Open Sans" pitchFamily="34" charset="0"/>
                <a:cs typeface="Open Sans" pitchFamily="34" charset="0"/>
              </a:rPr>
              <a:t>Julio</a:t>
            </a:r>
            <a:endParaRPr lang="es-MX" sz="900">
              <a:solidFill>
                <a:schemeClr val="bg1"/>
              </a:solidFill>
              <a:latin typeface="Lato" pitchFamily="34" charset="0"/>
              <a:ea typeface="Open Sans" pitchFamily="34" charset="0"/>
            </a:endParaRPr>
          </a:p>
        </p:txBody>
      </p:sp>
      <p:grpSp>
        <p:nvGrpSpPr>
          <p:cNvPr id="9" name="Group 8"/>
          <p:cNvGrpSpPr/>
          <p:nvPr/>
        </p:nvGrpSpPr>
        <p:grpSpPr>
          <a:xfrm>
            <a:off x="1258684" y="2033712"/>
            <a:ext cx="1485900" cy="603171"/>
            <a:chOff x="1258684" y="2033712"/>
            <a:chExt cx="1485900" cy="603171"/>
          </a:xfrm>
        </p:grpSpPr>
        <p:sp>
          <p:nvSpPr>
            <p:cNvPr id="12" name="TextBox 11"/>
            <p:cNvSpPr txBox="1"/>
            <p:nvPr/>
          </p:nvSpPr>
          <p:spPr>
            <a:xfrm>
              <a:off x="1258684" y="2033712"/>
              <a:ext cx="1485900" cy="153888"/>
            </a:xfrm>
            <a:prstGeom prst="rect">
              <a:avLst/>
            </a:prstGeom>
            <a:noFill/>
          </p:spPr>
          <p:txBody>
            <a:bodyPr wrap="square" lIns="0" tIns="0" rIns="0" bIns="0" rtlCol="1">
              <a:spAutoFit/>
            </a:bodyPr>
            <a:lstStyle/>
            <a:p>
              <a:pPr algn="l" rtl="0">
                <a:lnSpc>
                  <a:spcPts val="1200"/>
                </a:lnSpc>
                <a:spcAft>
                  <a:spcPts val="400"/>
                </a:spcAft>
              </a:pPr>
              <a:r>
                <a:rPr lang="es-MX" sz="900">
                  <a:solidFill>
                    <a:schemeClr val="bg1"/>
                  </a:solidFill>
                  <a:latin typeface="Lato Black" pitchFamily="34" charset="0"/>
                  <a:ea typeface="Open Sans" pitchFamily="34" charset="0"/>
                  <a:cs typeface="Open Sans" pitchFamily="34" charset="0"/>
                </a:rPr>
                <a:t>¡Arrancamos con CFDI 3.3!</a:t>
              </a:r>
              <a:endParaRPr lang="es-MX" sz="800">
                <a:solidFill>
                  <a:schemeClr val="bg1"/>
                </a:solidFill>
                <a:latin typeface="Lato" pitchFamily="34" charset="0"/>
                <a:ea typeface="Open Sans" pitchFamily="34" charset="0"/>
                <a:cs typeface="Open Sans" pitchFamily="34" charset="0"/>
              </a:endParaRPr>
            </a:p>
          </p:txBody>
        </p:sp>
        <p:sp>
          <p:nvSpPr>
            <p:cNvPr id="28" name="TextBox 27"/>
            <p:cNvSpPr txBox="1"/>
            <p:nvPr/>
          </p:nvSpPr>
          <p:spPr>
            <a:xfrm>
              <a:off x="1258684" y="2225680"/>
              <a:ext cx="1485900" cy="411203"/>
            </a:xfrm>
            <a:prstGeom prst="rect">
              <a:avLst/>
            </a:prstGeom>
            <a:noFill/>
          </p:spPr>
          <p:txBody>
            <a:bodyPr wrap="square" lIns="0" tIns="0" rIns="0" bIns="0" rtlCol="1">
              <a:spAutoFit/>
            </a:bodyPr>
            <a:lstStyle/>
            <a:p>
              <a:pPr algn="l" rtl="0">
                <a:lnSpc>
                  <a:spcPts val="1100"/>
                </a:lnSpc>
                <a:spcAft>
                  <a:spcPts val="400"/>
                </a:spcAft>
              </a:pPr>
              <a:r>
                <a:rPr lang="es-MX" sz="800" dirty="0">
                  <a:solidFill>
                    <a:schemeClr val="bg1"/>
                  </a:solidFill>
                  <a:latin typeface="Lato" pitchFamily="34" charset="0"/>
                  <a:ea typeface="Open Sans" pitchFamily="34" charset="0"/>
                  <a:cs typeface="Open Sans" pitchFamily="34" charset="0"/>
                </a:rPr>
                <a:t>Comienza la obligatoriedad y el único esquema válido parta timbrar CFDI es el 3.3</a:t>
              </a:r>
            </a:p>
          </p:txBody>
        </p:sp>
      </p:grpSp>
      <p:grpSp>
        <p:nvGrpSpPr>
          <p:cNvPr id="13" name="Group 12"/>
          <p:cNvGrpSpPr/>
          <p:nvPr/>
        </p:nvGrpSpPr>
        <p:grpSpPr>
          <a:xfrm>
            <a:off x="4579414" y="2032000"/>
            <a:ext cx="1643173" cy="1077660"/>
            <a:chOff x="4762500" y="2033712"/>
            <a:chExt cx="1485941" cy="1077660"/>
          </a:xfrm>
        </p:grpSpPr>
        <p:sp>
          <p:nvSpPr>
            <p:cNvPr id="20" name="TextBox 19"/>
            <p:cNvSpPr txBox="1"/>
            <p:nvPr/>
          </p:nvSpPr>
          <p:spPr>
            <a:xfrm>
              <a:off x="4762500" y="2033712"/>
              <a:ext cx="1485900" cy="141577"/>
            </a:xfrm>
            <a:prstGeom prst="rect">
              <a:avLst/>
            </a:prstGeom>
            <a:noFill/>
          </p:spPr>
          <p:txBody>
            <a:bodyPr wrap="square" lIns="0" tIns="0" rIns="0" bIns="0" rtlCol="1">
              <a:spAutoFit/>
            </a:bodyPr>
            <a:lstStyle/>
            <a:p>
              <a:pPr algn="r" rtl="0">
                <a:lnSpc>
                  <a:spcPts val="1200"/>
                </a:lnSpc>
                <a:spcAft>
                  <a:spcPts val="400"/>
                </a:spcAft>
              </a:pPr>
              <a:r>
                <a:rPr lang="es-MX" sz="900" dirty="0">
                  <a:solidFill>
                    <a:schemeClr val="bg1"/>
                  </a:solidFill>
                  <a:latin typeface="Lato Black" pitchFamily="34" charset="0"/>
                  <a:ea typeface="Open Sans" pitchFamily="34" charset="0"/>
                  <a:cs typeface="Open Sans" pitchFamily="34" charset="0"/>
                </a:rPr>
                <a:t>Facilidad Discrepancias</a:t>
              </a:r>
              <a:endParaRPr lang="es-MX" sz="800" dirty="0">
                <a:solidFill>
                  <a:schemeClr val="bg1"/>
                </a:solidFill>
                <a:latin typeface="Lato" pitchFamily="34" charset="0"/>
                <a:ea typeface="Open Sans" pitchFamily="34" charset="0"/>
                <a:cs typeface="Open Sans" pitchFamily="34" charset="0"/>
              </a:endParaRPr>
            </a:p>
          </p:txBody>
        </p:sp>
        <p:sp>
          <p:nvSpPr>
            <p:cNvPr id="29" name="TextBox 28"/>
            <p:cNvSpPr txBox="1"/>
            <p:nvPr/>
          </p:nvSpPr>
          <p:spPr>
            <a:xfrm>
              <a:off x="4762541" y="2225680"/>
              <a:ext cx="1485900" cy="885692"/>
            </a:xfrm>
            <a:prstGeom prst="rect">
              <a:avLst/>
            </a:prstGeom>
            <a:noFill/>
          </p:spPr>
          <p:txBody>
            <a:bodyPr wrap="square" lIns="0" tIns="0" rIns="0" bIns="0" rtlCol="1">
              <a:spAutoFit/>
            </a:bodyPr>
            <a:lstStyle/>
            <a:p>
              <a:pPr algn="r">
                <a:lnSpc>
                  <a:spcPts val="1100"/>
                </a:lnSpc>
                <a:spcAft>
                  <a:spcPts val="400"/>
                </a:spcAft>
              </a:pPr>
              <a:r>
                <a:rPr lang="es-MX" sz="800" dirty="0">
                  <a:solidFill>
                    <a:schemeClr val="bg1"/>
                  </a:solidFill>
                  <a:latin typeface="Lato" pitchFamily="34" charset="0"/>
                </a:rPr>
                <a:t>Hasta el 30 de junio, de existir errores o discrepancias al registrar la clave de unidad de medida y/o clave de producto o servicio, no se considerará infracción</a:t>
              </a:r>
            </a:p>
            <a:p>
              <a:pPr algn="r" rtl="0">
                <a:lnSpc>
                  <a:spcPts val="1100"/>
                </a:lnSpc>
                <a:spcAft>
                  <a:spcPts val="400"/>
                </a:spcAft>
              </a:pPr>
              <a:endParaRPr lang="es-MX" sz="800" dirty="0">
                <a:solidFill>
                  <a:schemeClr val="bg1"/>
                </a:solidFill>
                <a:latin typeface="Lato" pitchFamily="34" charset="0"/>
                <a:ea typeface="Open Sans" pitchFamily="34" charset="0"/>
                <a:cs typeface="Open Sans" pitchFamily="34" charset="0"/>
              </a:endParaRPr>
            </a:p>
          </p:txBody>
        </p:sp>
      </p:grpSp>
      <p:grpSp>
        <p:nvGrpSpPr>
          <p:cNvPr id="17" name="Group 16"/>
          <p:cNvGrpSpPr/>
          <p:nvPr/>
        </p:nvGrpSpPr>
        <p:grpSpPr>
          <a:xfrm>
            <a:off x="3011284" y="3581673"/>
            <a:ext cx="1485900" cy="604036"/>
            <a:chOff x="3011284" y="3581673"/>
            <a:chExt cx="1485900" cy="604036"/>
          </a:xfrm>
        </p:grpSpPr>
        <p:sp>
          <p:nvSpPr>
            <p:cNvPr id="16" name="TextBox 15"/>
            <p:cNvSpPr txBox="1"/>
            <p:nvPr/>
          </p:nvSpPr>
          <p:spPr>
            <a:xfrm>
              <a:off x="3011284" y="3581673"/>
              <a:ext cx="1485900" cy="141577"/>
            </a:xfrm>
            <a:prstGeom prst="rect">
              <a:avLst/>
            </a:prstGeom>
            <a:noFill/>
          </p:spPr>
          <p:txBody>
            <a:bodyPr wrap="square" lIns="0" tIns="0" rIns="0" bIns="0" rtlCol="1">
              <a:spAutoFit/>
            </a:bodyPr>
            <a:lstStyle/>
            <a:p>
              <a:pPr algn="l" rtl="0">
                <a:lnSpc>
                  <a:spcPts val="1200"/>
                </a:lnSpc>
                <a:spcAft>
                  <a:spcPts val="400"/>
                </a:spcAft>
              </a:pPr>
              <a:r>
                <a:rPr lang="es-MX" sz="900" dirty="0">
                  <a:solidFill>
                    <a:schemeClr val="bg1"/>
                  </a:solidFill>
                  <a:latin typeface="Lato Black" pitchFamily="34" charset="0"/>
                  <a:ea typeface="Open Sans" pitchFamily="34" charset="0"/>
                  <a:cs typeface="Open Sans" pitchFamily="34" charset="0"/>
                </a:rPr>
                <a:t>REP</a:t>
              </a:r>
              <a:endParaRPr lang="es-MX" sz="800" dirty="0">
                <a:solidFill>
                  <a:schemeClr val="bg1"/>
                </a:solidFill>
                <a:latin typeface="Lato" pitchFamily="34" charset="0"/>
                <a:ea typeface="Open Sans" pitchFamily="34" charset="0"/>
                <a:cs typeface="Open Sans" pitchFamily="34" charset="0"/>
              </a:endParaRPr>
            </a:p>
          </p:txBody>
        </p:sp>
        <p:sp>
          <p:nvSpPr>
            <p:cNvPr id="30" name="TextBox 29"/>
            <p:cNvSpPr txBox="1"/>
            <p:nvPr/>
          </p:nvSpPr>
          <p:spPr>
            <a:xfrm>
              <a:off x="3011284" y="3774506"/>
              <a:ext cx="1485900" cy="411203"/>
            </a:xfrm>
            <a:prstGeom prst="rect">
              <a:avLst/>
            </a:prstGeom>
            <a:noFill/>
          </p:spPr>
          <p:txBody>
            <a:bodyPr wrap="square" lIns="0" tIns="0" rIns="0" bIns="0" rtlCol="1">
              <a:spAutoFit/>
            </a:bodyPr>
            <a:lstStyle/>
            <a:p>
              <a:pPr algn="l" rtl="0">
                <a:lnSpc>
                  <a:spcPts val="1100"/>
                </a:lnSpc>
                <a:spcAft>
                  <a:spcPts val="400"/>
                </a:spcAft>
              </a:pPr>
              <a:r>
                <a:rPr lang="es-MX" sz="800" dirty="0">
                  <a:solidFill>
                    <a:schemeClr val="bg1"/>
                  </a:solidFill>
                  <a:latin typeface="Lato" pitchFamily="34" charset="0"/>
                  <a:ea typeface="Open Sans" pitchFamily="34" charset="0"/>
                  <a:cs typeface="Open Sans" pitchFamily="34" charset="0"/>
                </a:rPr>
                <a:t>El también llamado Complemento de pagos será obligatorio a partir del 1 de abril</a:t>
              </a:r>
            </a:p>
          </p:txBody>
        </p:sp>
      </p:grpSp>
      <p:grpSp>
        <p:nvGrpSpPr>
          <p:cNvPr id="21" name="Group 20"/>
          <p:cNvGrpSpPr/>
          <p:nvPr/>
        </p:nvGrpSpPr>
        <p:grpSpPr>
          <a:xfrm>
            <a:off x="6515100" y="3581673"/>
            <a:ext cx="1485900" cy="616026"/>
            <a:chOff x="6515100" y="3581673"/>
            <a:chExt cx="1485900" cy="616026"/>
          </a:xfrm>
        </p:grpSpPr>
        <p:sp>
          <p:nvSpPr>
            <p:cNvPr id="24" name="TextBox 23"/>
            <p:cNvSpPr txBox="1"/>
            <p:nvPr/>
          </p:nvSpPr>
          <p:spPr>
            <a:xfrm>
              <a:off x="6515100" y="3581673"/>
              <a:ext cx="1485900" cy="141577"/>
            </a:xfrm>
            <a:prstGeom prst="rect">
              <a:avLst/>
            </a:prstGeom>
            <a:noFill/>
          </p:spPr>
          <p:txBody>
            <a:bodyPr wrap="square" lIns="0" tIns="0" rIns="0" bIns="0" rtlCol="1">
              <a:spAutoFit/>
            </a:bodyPr>
            <a:lstStyle/>
            <a:p>
              <a:pPr algn="l" rtl="0">
                <a:lnSpc>
                  <a:spcPts val="1200"/>
                </a:lnSpc>
                <a:spcAft>
                  <a:spcPts val="400"/>
                </a:spcAft>
              </a:pPr>
              <a:r>
                <a:rPr lang="es-MX" sz="900" dirty="0">
                  <a:solidFill>
                    <a:schemeClr val="bg1"/>
                  </a:solidFill>
                  <a:latin typeface="Lato Black" pitchFamily="34" charset="0"/>
                  <a:ea typeface="Open Sans" pitchFamily="34" charset="0"/>
                  <a:cs typeface="Open Sans" pitchFamily="34" charset="0"/>
                </a:rPr>
                <a:t>Cancelación con aprobación</a:t>
              </a:r>
              <a:endParaRPr lang="es-MX" sz="800" dirty="0">
                <a:solidFill>
                  <a:schemeClr val="bg1"/>
                </a:solidFill>
                <a:latin typeface="Lato" pitchFamily="34" charset="0"/>
                <a:ea typeface="Open Sans" pitchFamily="34" charset="0"/>
                <a:cs typeface="Open Sans" pitchFamily="34" charset="0"/>
              </a:endParaRPr>
            </a:p>
          </p:txBody>
        </p:sp>
        <p:sp>
          <p:nvSpPr>
            <p:cNvPr id="31" name="TextBox 30"/>
            <p:cNvSpPr txBox="1"/>
            <p:nvPr/>
          </p:nvSpPr>
          <p:spPr>
            <a:xfrm>
              <a:off x="6515100" y="3774506"/>
              <a:ext cx="1485900" cy="423193"/>
            </a:xfrm>
            <a:prstGeom prst="rect">
              <a:avLst/>
            </a:prstGeom>
            <a:noFill/>
          </p:spPr>
          <p:txBody>
            <a:bodyPr wrap="square" lIns="0" tIns="0" rIns="0" bIns="0" rtlCol="1">
              <a:spAutoFit/>
            </a:bodyPr>
            <a:lstStyle/>
            <a:p>
              <a:pPr algn="l" rtl="0">
                <a:lnSpc>
                  <a:spcPts val="1100"/>
                </a:lnSpc>
                <a:spcAft>
                  <a:spcPts val="400"/>
                </a:spcAft>
              </a:pPr>
              <a:r>
                <a:rPr lang="es-MX" sz="800" dirty="0">
                  <a:solidFill>
                    <a:schemeClr val="bg1"/>
                  </a:solidFill>
                  <a:latin typeface="Lato" pitchFamily="34" charset="0"/>
                  <a:ea typeface="Open Sans" pitchFamily="34" charset="0"/>
                  <a:cs typeface="Open Sans" pitchFamily="34" charset="0"/>
                </a:rPr>
                <a:t>A partir del 1 de julio, para cancelar un CFDI, se requerirá la aprobación del receptor</a:t>
              </a:r>
            </a:p>
          </p:txBody>
        </p:sp>
      </p:grpSp>
      <p:pic>
        <p:nvPicPr>
          <p:cNvPr id="36" name="Imagen 35">
            <a:extLst>
              <a:ext uri="{FF2B5EF4-FFF2-40B4-BE49-F238E27FC236}">
                <a16:creationId xmlns:a16="http://schemas.microsoft.com/office/drawing/2014/main" xmlns="" id="{B9CA17E4-D2D8-4CAA-92E8-74AC92000D81}"/>
              </a:ext>
            </a:extLst>
          </p:cNvPr>
          <p:cNvPicPr>
            <a:picLocks noChangeAspect="1"/>
          </p:cNvPicPr>
          <p:nvPr/>
        </p:nvPicPr>
        <p:blipFill>
          <a:blip r:embed="rId2"/>
          <a:stretch>
            <a:fillRect/>
          </a:stretch>
        </p:blipFill>
        <p:spPr>
          <a:xfrm>
            <a:off x="4281643" y="1259177"/>
            <a:ext cx="595542" cy="298781"/>
          </a:xfrm>
          <a:prstGeom prst="rect">
            <a:avLst/>
          </a:prstGeom>
        </p:spPr>
      </p:pic>
    </p:spTree>
    <p:extLst>
      <p:ext uri="{BB962C8B-B14F-4D97-AF65-F5344CB8AC3E}">
        <p14:creationId xmlns:p14="http://schemas.microsoft.com/office/powerpoint/2010/main" val="107627069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25" grpId="0"/>
      <p:bldP spid="26" grpId="0"/>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400050"/>
            <a:ext cx="3638550" cy="4343400"/>
            <a:chOff x="0" y="400050"/>
            <a:chExt cx="3638550" cy="4343400"/>
          </a:xfrm>
        </p:grpSpPr>
        <p:grpSp>
          <p:nvGrpSpPr>
            <p:cNvPr id="11" name="Group 10"/>
            <p:cNvGrpSpPr/>
            <p:nvPr/>
          </p:nvGrpSpPr>
          <p:grpSpPr>
            <a:xfrm>
              <a:off x="0" y="400050"/>
              <a:ext cx="3638550" cy="4343400"/>
              <a:chOff x="0" y="400050"/>
              <a:chExt cx="3638550" cy="4343400"/>
            </a:xfrm>
          </p:grpSpPr>
          <p:sp>
            <p:nvSpPr>
              <p:cNvPr id="12" name="Freeform 11"/>
              <p:cNvSpPr/>
              <p:nvPr/>
            </p:nvSpPr>
            <p:spPr>
              <a:xfrm>
                <a:off x="0" y="400050"/>
                <a:ext cx="3638550" cy="4343400"/>
              </a:xfrm>
              <a:custGeom>
                <a:avLst/>
                <a:gdLst>
                  <a:gd name="connsiteX0" fmla="*/ 1466850 w 3638550"/>
                  <a:gd name="connsiteY0" fmla="*/ 0 h 4343400"/>
                  <a:gd name="connsiteX1" fmla="*/ 3638550 w 3638550"/>
                  <a:gd name="connsiteY1" fmla="*/ 2171700 h 4343400"/>
                  <a:gd name="connsiteX2" fmla="*/ 1466850 w 3638550"/>
                  <a:gd name="connsiteY2" fmla="*/ 4343400 h 4343400"/>
                  <a:gd name="connsiteX3" fmla="*/ 85447 w 3638550"/>
                  <a:gd name="connsiteY3" fmla="*/ 3847490 h 4343400"/>
                  <a:gd name="connsiteX4" fmla="*/ 0 w 3638550"/>
                  <a:gd name="connsiteY4" fmla="*/ 3769830 h 4343400"/>
                  <a:gd name="connsiteX5" fmla="*/ 0 w 3638550"/>
                  <a:gd name="connsiteY5" fmla="*/ 573570 h 4343400"/>
                  <a:gd name="connsiteX6" fmla="*/ 85447 w 3638550"/>
                  <a:gd name="connsiteY6" fmla="*/ 495911 h 4343400"/>
                  <a:gd name="connsiteX7" fmla="*/ 1466850 w 3638550"/>
                  <a:gd name="connsiteY7" fmla="*/ 0 h 434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8550" h="4343400">
                    <a:moveTo>
                      <a:pt x="1466850" y="0"/>
                    </a:moveTo>
                    <a:cubicBezTo>
                      <a:pt x="2666247" y="0"/>
                      <a:pt x="3638550" y="972303"/>
                      <a:pt x="3638550" y="2171700"/>
                    </a:cubicBezTo>
                    <a:cubicBezTo>
                      <a:pt x="3638550" y="3371097"/>
                      <a:pt x="2666247" y="4343400"/>
                      <a:pt x="1466850" y="4343400"/>
                    </a:cubicBezTo>
                    <a:cubicBezTo>
                      <a:pt x="942114" y="4343400"/>
                      <a:pt x="460845" y="4157295"/>
                      <a:pt x="85447" y="3847490"/>
                    </a:cubicBezTo>
                    <a:lnTo>
                      <a:pt x="0" y="3769830"/>
                    </a:lnTo>
                    <a:lnTo>
                      <a:pt x="0" y="573570"/>
                    </a:lnTo>
                    <a:lnTo>
                      <a:pt x="85447" y="495911"/>
                    </a:lnTo>
                    <a:cubicBezTo>
                      <a:pt x="460845" y="186105"/>
                      <a:pt x="942114" y="0"/>
                      <a:pt x="1466850" y="0"/>
                    </a:cubicBezTo>
                    <a:close/>
                  </a:path>
                </a:pathLst>
              </a:cu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Freeform 12"/>
              <p:cNvSpPr/>
              <p:nvPr/>
            </p:nvSpPr>
            <p:spPr>
              <a:xfrm>
                <a:off x="0" y="605790"/>
                <a:ext cx="3432810" cy="3931920"/>
              </a:xfrm>
              <a:custGeom>
                <a:avLst/>
                <a:gdLst>
                  <a:gd name="connsiteX0" fmla="*/ 1466850 w 3432810"/>
                  <a:gd name="connsiteY0" fmla="*/ 0 h 3931920"/>
                  <a:gd name="connsiteX1" fmla="*/ 3432810 w 3432810"/>
                  <a:gd name="connsiteY1" fmla="*/ 1965960 h 3931920"/>
                  <a:gd name="connsiteX2" fmla="*/ 1466850 w 3432810"/>
                  <a:gd name="connsiteY2" fmla="*/ 3931920 h 3931920"/>
                  <a:gd name="connsiteX3" fmla="*/ 76706 w 3432810"/>
                  <a:gd name="connsiteY3" fmla="*/ 3356104 h 3931920"/>
                  <a:gd name="connsiteX4" fmla="*/ 0 w 3432810"/>
                  <a:gd name="connsiteY4" fmla="*/ 3271706 h 3931920"/>
                  <a:gd name="connsiteX5" fmla="*/ 0 w 3432810"/>
                  <a:gd name="connsiteY5" fmla="*/ 660215 h 3931920"/>
                  <a:gd name="connsiteX6" fmla="*/ 76706 w 3432810"/>
                  <a:gd name="connsiteY6" fmla="*/ 575816 h 3931920"/>
                  <a:gd name="connsiteX7" fmla="*/ 1466850 w 3432810"/>
                  <a:gd name="connsiteY7" fmla="*/ 0 h 3931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810" h="3931920">
                    <a:moveTo>
                      <a:pt x="1466850" y="0"/>
                    </a:moveTo>
                    <a:cubicBezTo>
                      <a:pt x="2552620" y="0"/>
                      <a:pt x="3432810" y="880190"/>
                      <a:pt x="3432810" y="1965960"/>
                    </a:cubicBezTo>
                    <a:cubicBezTo>
                      <a:pt x="3432810" y="3051730"/>
                      <a:pt x="2552620" y="3931920"/>
                      <a:pt x="1466850" y="3931920"/>
                    </a:cubicBezTo>
                    <a:cubicBezTo>
                      <a:pt x="923965" y="3931920"/>
                      <a:pt x="432475" y="3711873"/>
                      <a:pt x="76706" y="3356104"/>
                    </a:cubicBezTo>
                    <a:lnTo>
                      <a:pt x="0" y="3271706"/>
                    </a:lnTo>
                    <a:lnTo>
                      <a:pt x="0" y="660215"/>
                    </a:lnTo>
                    <a:lnTo>
                      <a:pt x="76706" y="575816"/>
                    </a:lnTo>
                    <a:cubicBezTo>
                      <a:pt x="432475" y="220048"/>
                      <a:pt x="923965" y="0"/>
                      <a:pt x="146685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7" name="Text Placeholder 1"/>
            <p:cNvSpPr txBox="1">
              <a:spLocks/>
            </p:cNvSpPr>
            <p:nvPr/>
          </p:nvSpPr>
          <p:spPr>
            <a:xfrm>
              <a:off x="579437" y="1847850"/>
              <a:ext cx="2925763" cy="788988"/>
            </a:xfrm>
            <a:prstGeom prst="rect">
              <a:avLst/>
            </a:prstGeom>
          </p:spPr>
          <p:txBody>
            <a:bodyPr lIns="0" tIns="0" rIns="0" bIns="0"/>
            <a:lstStyle/>
            <a:p>
              <a:pPr marR="0" lvl="0" algn="l" defTabSz="914400" rtl="0" eaLnBrk="1" fontAlgn="auto" latinLnBrk="0" hangingPunct="1">
                <a:lnSpc>
                  <a:spcPct val="100000"/>
                </a:lnSpc>
                <a:spcAft>
                  <a:spcPts val="0"/>
                </a:spcAft>
                <a:buClrTx/>
                <a:buSzTx/>
                <a:tabLst/>
                <a:defRPr/>
              </a:pPr>
              <a:r>
                <a:rPr kumimoji="0" lang="es-MX" sz="2000" b="0" i="0" u="none" strike="noStrike" kern="1200" cap="none" spc="0" normalizeH="0" baseline="0" dirty="0">
                  <a:ln>
                    <a:noFill/>
                  </a:ln>
                  <a:solidFill>
                    <a:schemeClr val="bg1"/>
                  </a:solidFill>
                  <a:effectLst/>
                  <a:uLnTx/>
                  <a:uFillTx/>
                  <a:latin typeface="Lato Light" pitchFamily="34" charset="0"/>
                </a:rPr>
                <a:t>Riesgos de aplazar las obligaciones</a:t>
              </a:r>
            </a:p>
          </p:txBody>
        </p:sp>
        <p:sp>
          <p:nvSpPr>
            <p:cNvPr id="9" name="TextBox 8"/>
            <p:cNvSpPr txBox="1"/>
            <p:nvPr/>
          </p:nvSpPr>
          <p:spPr>
            <a:xfrm>
              <a:off x="598490" y="2988820"/>
              <a:ext cx="2068510" cy="1166986"/>
            </a:xfrm>
            <a:prstGeom prst="rect">
              <a:avLst/>
            </a:prstGeom>
            <a:noFill/>
          </p:spPr>
          <p:txBody>
            <a:bodyPr wrap="square" lIns="0" tIns="0" rIns="0" bIns="0" rtlCol="1">
              <a:spAutoFit/>
            </a:bodyPr>
            <a:lstStyle/>
            <a:p>
              <a:pPr algn="l" rtl="0">
                <a:lnSpc>
                  <a:spcPts val="1300"/>
                </a:lnSpc>
                <a:spcAft>
                  <a:spcPts val="1200"/>
                </a:spcAft>
              </a:pPr>
              <a:r>
                <a:rPr lang="es-MX" sz="1100" dirty="0">
                  <a:solidFill>
                    <a:schemeClr val="bg1"/>
                  </a:solidFill>
                  <a:latin typeface="Lato" pitchFamily="34" charset="0"/>
                  <a:ea typeface="Open Sans" pitchFamily="34" charset="0"/>
                  <a:cs typeface="Open Sans" pitchFamily="34" charset="0"/>
                </a:rPr>
                <a:t>Las facilidades deben interpretarse como una oportunidad de operar sin implicaciones graves , su objetivo no es llevar al límite la implementación de las disposiciones fiscales.</a:t>
              </a:r>
            </a:p>
          </p:txBody>
        </p:sp>
        <p:cxnSp>
          <p:nvCxnSpPr>
            <p:cNvPr id="10" name="Straight Connector 9"/>
            <p:cNvCxnSpPr/>
            <p:nvPr/>
          </p:nvCxnSpPr>
          <p:spPr>
            <a:xfrm>
              <a:off x="598488" y="2762250"/>
              <a:ext cx="27432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Shape 350"/>
            <p:cNvSpPr/>
            <p:nvPr/>
          </p:nvSpPr>
          <p:spPr>
            <a:xfrm>
              <a:off x="595313" y="1130748"/>
              <a:ext cx="551645" cy="490759"/>
            </a:xfrm>
            <a:custGeom>
              <a:avLst/>
              <a:gdLst/>
              <a:ahLst/>
              <a:cxnLst>
                <a:cxn ang="0">
                  <a:pos x="wd2" y="hd2"/>
                </a:cxn>
                <a:cxn ang="5400000">
                  <a:pos x="wd2" y="hd2"/>
                </a:cxn>
                <a:cxn ang="10800000">
                  <a:pos x="wd2" y="hd2"/>
                </a:cxn>
                <a:cxn ang="16200000">
                  <a:pos x="wd2" y="hd2"/>
                </a:cxn>
              </a:cxnLst>
              <a:rect l="0" t="0" r="r" b="b"/>
              <a:pathLst>
                <a:path w="21446" h="21471" extrusionOk="0">
                  <a:moveTo>
                    <a:pt x="2905" y="19280"/>
                  </a:moveTo>
                  <a:cubicBezTo>
                    <a:pt x="2681" y="19534"/>
                    <a:pt x="2681" y="19946"/>
                    <a:pt x="2905" y="20199"/>
                  </a:cubicBezTo>
                  <a:lnTo>
                    <a:pt x="3929" y="21326"/>
                  </a:lnTo>
                  <a:cubicBezTo>
                    <a:pt x="4153" y="21579"/>
                    <a:pt x="4509" y="21472"/>
                    <a:pt x="4733" y="21219"/>
                  </a:cubicBezTo>
                  <a:lnTo>
                    <a:pt x="10016" y="15374"/>
                  </a:lnTo>
                  <a:lnTo>
                    <a:pt x="8398" y="13297"/>
                  </a:lnTo>
                  <a:cubicBezTo>
                    <a:pt x="8398" y="13297"/>
                    <a:pt x="2905" y="19280"/>
                    <a:pt x="2905" y="19280"/>
                  </a:cubicBezTo>
                  <a:close/>
                  <a:moveTo>
                    <a:pt x="21385" y="2725"/>
                  </a:moveTo>
                  <a:cubicBezTo>
                    <a:pt x="21305" y="2126"/>
                    <a:pt x="21030" y="2251"/>
                    <a:pt x="20887" y="2504"/>
                  </a:cubicBezTo>
                  <a:cubicBezTo>
                    <a:pt x="20743" y="2760"/>
                    <a:pt x="20110" y="3840"/>
                    <a:pt x="19850" y="4329"/>
                  </a:cubicBezTo>
                  <a:cubicBezTo>
                    <a:pt x="19591" y="4814"/>
                    <a:pt x="18954" y="5772"/>
                    <a:pt x="17767" y="4826"/>
                  </a:cubicBezTo>
                  <a:cubicBezTo>
                    <a:pt x="16531" y="3843"/>
                    <a:pt x="16961" y="3157"/>
                    <a:pt x="17176" y="2696"/>
                  </a:cubicBezTo>
                  <a:cubicBezTo>
                    <a:pt x="17393" y="2232"/>
                    <a:pt x="18057" y="930"/>
                    <a:pt x="18153" y="769"/>
                  </a:cubicBezTo>
                  <a:cubicBezTo>
                    <a:pt x="18249" y="605"/>
                    <a:pt x="18137" y="130"/>
                    <a:pt x="17753" y="329"/>
                  </a:cubicBezTo>
                  <a:cubicBezTo>
                    <a:pt x="17369" y="528"/>
                    <a:pt x="15037" y="1571"/>
                    <a:pt x="14714" y="3068"/>
                  </a:cubicBezTo>
                  <a:cubicBezTo>
                    <a:pt x="14383" y="4590"/>
                    <a:pt x="14991" y="5950"/>
                    <a:pt x="13799" y="7301"/>
                  </a:cubicBezTo>
                  <a:lnTo>
                    <a:pt x="12353" y="8998"/>
                  </a:lnTo>
                  <a:lnTo>
                    <a:pt x="13805" y="10895"/>
                  </a:lnTo>
                  <a:lnTo>
                    <a:pt x="15586" y="8993"/>
                  </a:lnTo>
                  <a:cubicBezTo>
                    <a:pt x="16010" y="8513"/>
                    <a:pt x="16917" y="8047"/>
                    <a:pt x="17737" y="8257"/>
                  </a:cubicBezTo>
                  <a:cubicBezTo>
                    <a:pt x="19496" y="8705"/>
                    <a:pt x="20455" y="7962"/>
                    <a:pt x="21033" y="6733"/>
                  </a:cubicBezTo>
                  <a:cubicBezTo>
                    <a:pt x="21552" y="5635"/>
                    <a:pt x="21466" y="3323"/>
                    <a:pt x="21385" y="2725"/>
                  </a:cubicBezTo>
                  <a:close/>
                  <a:moveTo>
                    <a:pt x="9478" y="7592"/>
                  </a:moveTo>
                  <a:cubicBezTo>
                    <a:pt x="9348" y="7424"/>
                    <a:pt x="9188" y="7419"/>
                    <a:pt x="9050" y="7557"/>
                  </a:cubicBezTo>
                  <a:lnTo>
                    <a:pt x="7506" y="9074"/>
                  </a:lnTo>
                  <a:cubicBezTo>
                    <a:pt x="7385" y="9195"/>
                    <a:pt x="7367" y="9417"/>
                    <a:pt x="7477" y="9559"/>
                  </a:cubicBezTo>
                  <a:lnTo>
                    <a:pt x="16407" y="20996"/>
                  </a:lnTo>
                  <a:cubicBezTo>
                    <a:pt x="16616" y="21266"/>
                    <a:pt x="16978" y="21294"/>
                    <a:pt x="17216" y="21060"/>
                  </a:cubicBezTo>
                  <a:lnTo>
                    <a:pt x="18260" y="20075"/>
                  </a:lnTo>
                  <a:cubicBezTo>
                    <a:pt x="18500" y="19839"/>
                    <a:pt x="18524" y="19429"/>
                    <a:pt x="18317" y="19157"/>
                  </a:cubicBezTo>
                  <a:cubicBezTo>
                    <a:pt x="18317" y="19157"/>
                    <a:pt x="9478" y="7592"/>
                    <a:pt x="9478" y="7592"/>
                  </a:cubicBezTo>
                  <a:close/>
                  <a:moveTo>
                    <a:pt x="3332" y="6966"/>
                  </a:moveTo>
                  <a:cubicBezTo>
                    <a:pt x="4336" y="6087"/>
                    <a:pt x="5170" y="6693"/>
                    <a:pt x="6282" y="8142"/>
                  </a:cubicBezTo>
                  <a:cubicBezTo>
                    <a:pt x="6407" y="8306"/>
                    <a:pt x="6575" y="8114"/>
                    <a:pt x="6671" y="8021"/>
                  </a:cubicBezTo>
                  <a:cubicBezTo>
                    <a:pt x="6765" y="7927"/>
                    <a:pt x="8233" y="6440"/>
                    <a:pt x="8305" y="6372"/>
                  </a:cubicBezTo>
                  <a:cubicBezTo>
                    <a:pt x="8376" y="6301"/>
                    <a:pt x="8462" y="6167"/>
                    <a:pt x="8349" y="6018"/>
                  </a:cubicBezTo>
                  <a:cubicBezTo>
                    <a:pt x="8234" y="5869"/>
                    <a:pt x="7817" y="5261"/>
                    <a:pt x="7549" y="4866"/>
                  </a:cubicBezTo>
                  <a:cubicBezTo>
                    <a:pt x="5603" y="2000"/>
                    <a:pt x="12875" y="57"/>
                    <a:pt x="11758" y="26"/>
                  </a:cubicBezTo>
                  <a:cubicBezTo>
                    <a:pt x="11190" y="9"/>
                    <a:pt x="8909" y="-21"/>
                    <a:pt x="8568" y="21"/>
                  </a:cubicBezTo>
                  <a:cubicBezTo>
                    <a:pt x="7186" y="185"/>
                    <a:pt x="5452" y="1638"/>
                    <a:pt x="4579" y="2315"/>
                  </a:cubicBezTo>
                  <a:cubicBezTo>
                    <a:pt x="3436" y="3195"/>
                    <a:pt x="3010" y="3711"/>
                    <a:pt x="2940" y="3783"/>
                  </a:cubicBezTo>
                  <a:cubicBezTo>
                    <a:pt x="2617" y="4100"/>
                    <a:pt x="2888" y="4833"/>
                    <a:pt x="2302" y="5411"/>
                  </a:cubicBezTo>
                  <a:cubicBezTo>
                    <a:pt x="1683" y="6021"/>
                    <a:pt x="1297" y="5559"/>
                    <a:pt x="938" y="5913"/>
                  </a:cubicBezTo>
                  <a:cubicBezTo>
                    <a:pt x="761" y="6090"/>
                    <a:pt x="263" y="6509"/>
                    <a:pt x="121" y="6648"/>
                  </a:cubicBezTo>
                  <a:cubicBezTo>
                    <a:pt x="-22" y="6790"/>
                    <a:pt x="-48" y="7029"/>
                    <a:pt x="98" y="7219"/>
                  </a:cubicBezTo>
                  <a:cubicBezTo>
                    <a:pt x="98" y="7219"/>
                    <a:pt x="1459" y="8911"/>
                    <a:pt x="1574" y="9061"/>
                  </a:cubicBezTo>
                  <a:cubicBezTo>
                    <a:pt x="1687" y="9209"/>
                    <a:pt x="1995" y="9337"/>
                    <a:pt x="2184" y="9147"/>
                  </a:cubicBezTo>
                  <a:cubicBezTo>
                    <a:pt x="2375" y="8958"/>
                    <a:pt x="2865" y="8477"/>
                    <a:pt x="2946" y="8392"/>
                  </a:cubicBezTo>
                  <a:cubicBezTo>
                    <a:pt x="3030" y="8312"/>
                    <a:pt x="2893" y="7349"/>
                    <a:pt x="3332" y="6966"/>
                  </a:cubicBezTo>
                  <a:close/>
                </a:path>
              </a:pathLst>
            </a:custGeom>
            <a:solidFill>
              <a:schemeClr val="bg1"/>
            </a:solidFill>
            <a:ln w="12700" cap="flat">
              <a:noFill/>
              <a:miter lim="400000"/>
            </a:ln>
            <a:effectLst/>
          </p:spPr>
          <p:txBody>
            <a:bodyPr wrap="square" lIns="38100" tIns="38100" rIns="38100" bIns="381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grpSp>
      <p:sp>
        <p:nvSpPr>
          <p:cNvPr id="22" name="TextBox 3">
            <a:extLst>
              <a:ext uri="{FF2B5EF4-FFF2-40B4-BE49-F238E27FC236}">
                <a16:creationId xmlns:a16="http://schemas.microsoft.com/office/drawing/2014/main" xmlns="" id="{DAC05AA4-6158-4877-AE46-DA6100A1E3A5}"/>
              </a:ext>
            </a:extLst>
          </p:cNvPr>
          <p:cNvSpPr txBox="1"/>
          <p:nvPr/>
        </p:nvSpPr>
        <p:spPr>
          <a:xfrm>
            <a:off x="5295266" y="1934387"/>
            <a:ext cx="3833348" cy="344005"/>
          </a:xfrm>
          <a:prstGeom prst="rect">
            <a:avLst/>
          </a:prstGeom>
          <a:noFill/>
        </p:spPr>
        <p:txBody>
          <a:bodyPr wrap="square" lIns="0" tIns="0" rIns="0" bIns="0" rtlCol="1">
            <a:spAutoFit/>
          </a:bodyPr>
          <a:lstStyle/>
          <a:p>
            <a:pPr algn="just" rtl="0">
              <a:lnSpc>
                <a:spcPts val="1300"/>
              </a:lnSpc>
              <a:spcAft>
                <a:spcPts val="300"/>
              </a:spcAft>
            </a:pPr>
            <a:r>
              <a:rPr lang="es-MX" sz="1800" dirty="0">
                <a:solidFill>
                  <a:schemeClr val="tx2"/>
                </a:solidFill>
                <a:latin typeface="Lato Black" pitchFamily="34" charset="0"/>
                <a:ea typeface="Open Sans" pitchFamily="34" charset="0"/>
                <a:cs typeface="Open Sans" pitchFamily="34" charset="0"/>
              </a:rPr>
              <a:t>Claves de Producto y Servicios</a:t>
            </a:r>
            <a:endParaRPr lang="es-MX" sz="1100" dirty="0">
              <a:solidFill>
                <a:schemeClr val="tx1">
                  <a:lumMod val="50000"/>
                  <a:lumOff val="50000"/>
                </a:schemeClr>
              </a:solidFill>
              <a:latin typeface="Lato" pitchFamily="34" charset="0"/>
              <a:ea typeface="Open Sans" pitchFamily="34" charset="0"/>
              <a:cs typeface="Open Sans" pitchFamily="34" charset="0"/>
            </a:endParaRPr>
          </a:p>
        </p:txBody>
      </p:sp>
      <p:sp>
        <p:nvSpPr>
          <p:cNvPr id="25" name="TextBox 14">
            <a:extLst>
              <a:ext uri="{FF2B5EF4-FFF2-40B4-BE49-F238E27FC236}">
                <a16:creationId xmlns:a16="http://schemas.microsoft.com/office/drawing/2014/main" xmlns="" id="{CA5155A7-A867-435E-AC18-DC6082735A00}"/>
              </a:ext>
            </a:extLst>
          </p:cNvPr>
          <p:cNvSpPr txBox="1"/>
          <p:nvPr/>
        </p:nvSpPr>
        <p:spPr>
          <a:xfrm>
            <a:off x="5295266" y="3633825"/>
            <a:ext cx="3833348" cy="344005"/>
          </a:xfrm>
          <a:prstGeom prst="rect">
            <a:avLst/>
          </a:prstGeom>
          <a:noFill/>
        </p:spPr>
        <p:txBody>
          <a:bodyPr wrap="square" lIns="0" tIns="0" rIns="0" bIns="0" rtlCol="1">
            <a:spAutoFit/>
          </a:bodyPr>
          <a:lstStyle/>
          <a:p>
            <a:pPr algn="just" rtl="0">
              <a:lnSpc>
                <a:spcPts val="1300"/>
              </a:lnSpc>
              <a:spcAft>
                <a:spcPts val="300"/>
              </a:spcAft>
            </a:pPr>
            <a:r>
              <a:rPr lang="es-MX" sz="1800" dirty="0">
                <a:solidFill>
                  <a:schemeClr val="tx2"/>
                </a:solidFill>
                <a:latin typeface="Lato Black" pitchFamily="34" charset="0"/>
                <a:ea typeface="Open Sans" pitchFamily="34" charset="0"/>
                <a:cs typeface="Open Sans" pitchFamily="34" charset="0"/>
              </a:rPr>
              <a:t>Claves de Unidad peso y medida</a:t>
            </a:r>
            <a:endParaRPr lang="es-MX" sz="1100" dirty="0">
              <a:solidFill>
                <a:schemeClr val="tx1">
                  <a:lumMod val="50000"/>
                  <a:lumOff val="50000"/>
                </a:schemeClr>
              </a:solidFill>
              <a:latin typeface="Lato" pitchFamily="34" charset="0"/>
              <a:ea typeface="Open Sans" pitchFamily="34" charset="0"/>
              <a:cs typeface="Open Sans" pitchFamily="34" charset="0"/>
            </a:endParaRPr>
          </a:p>
        </p:txBody>
      </p:sp>
      <p:grpSp>
        <p:nvGrpSpPr>
          <p:cNvPr id="29" name="Grupo 28">
            <a:extLst>
              <a:ext uri="{FF2B5EF4-FFF2-40B4-BE49-F238E27FC236}">
                <a16:creationId xmlns:a16="http://schemas.microsoft.com/office/drawing/2014/main" xmlns="" id="{1E5C2A86-FF80-4D06-BFC6-37858DDA7862}"/>
              </a:ext>
            </a:extLst>
          </p:cNvPr>
          <p:cNvGrpSpPr/>
          <p:nvPr/>
        </p:nvGrpSpPr>
        <p:grpSpPr>
          <a:xfrm>
            <a:off x="4457700" y="3346004"/>
            <a:ext cx="631826" cy="631826"/>
            <a:chOff x="3638550" y="2793554"/>
            <a:chExt cx="631826" cy="631826"/>
          </a:xfrm>
        </p:grpSpPr>
        <p:sp>
          <p:nvSpPr>
            <p:cNvPr id="19" name="Oval 8">
              <a:extLst>
                <a:ext uri="{FF2B5EF4-FFF2-40B4-BE49-F238E27FC236}">
                  <a16:creationId xmlns:a16="http://schemas.microsoft.com/office/drawing/2014/main" xmlns="" id="{8C25AD1F-2F7B-4FC1-9493-19F78571D67D}"/>
                </a:ext>
              </a:extLst>
            </p:cNvPr>
            <p:cNvSpPr/>
            <p:nvPr/>
          </p:nvSpPr>
          <p:spPr>
            <a:xfrm>
              <a:off x="3638550" y="2793554"/>
              <a:ext cx="631826" cy="631826"/>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pic>
          <p:nvPicPr>
            <p:cNvPr id="8" name="Imagen 7">
              <a:extLst>
                <a:ext uri="{FF2B5EF4-FFF2-40B4-BE49-F238E27FC236}">
                  <a16:creationId xmlns:a16="http://schemas.microsoft.com/office/drawing/2014/main" xmlns="" id="{F557CC50-5B77-4512-9BB5-E02C9D1CBBC5}"/>
                </a:ext>
              </a:extLst>
            </p:cNvPr>
            <p:cNvPicPr>
              <a:picLocks noChangeAspect="1"/>
            </p:cNvPicPr>
            <p:nvPr/>
          </p:nvPicPr>
          <p:blipFill>
            <a:blip r:embed="rId2"/>
            <a:stretch>
              <a:fillRect/>
            </a:stretch>
          </p:blipFill>
          <p:spPr>
            <a:xfrm>
              <a:off x="3844290" y="2969259"/>
              <a:ext cx="282027" cy="282027"/>
            </a:xfrm>
            <a:prstGeom prst="rect">
              <a:avLst/>
            </a:prstGeom>
          </p:spPr>
        </p:pic>
      </p:grpSp>
      <p:grpSp>
        <p:nvGrpSpPr>
          <p:cNvPr id="30" name="Grupo 29">
            <a:extLst>
              <a:ext uri="{FF2B5EF4-FFF2-40B4-BE49-F238E27FC236}">
                <a16:creationId xmlns:a16="http://schemas.microsoft.com/office/drawing/2014/main" xmlns="" id="{F4CE55B9-45B5-4141-97B0-C663FB0BB389}"/>
              </a:ext>
            </a:extLst>
          </p:cNvPr>
          <p:cNvGrpSpPr/>
          <p:nvPr/>
        </p:nvGrpSpPr>
        <p:grpSpPr>
          <a:xfrm>
            <a:off x="4457700" y="1642617"/>
            <a:ext cx="631826" cy="631826"/>
            <a:chOff x="3638550" y="1642617"/>
            <a:chExt cx="631826" cy="631826"/>
          </a:xfrm>
        </p:grpSpPr>
        <p:sp>
          <p:nvSpPr>
            <p:cNvPr id="16" name="Oval 5">
              <a:extLst>
                <a:ext uri="{FF2B5EF4-FFF2-40B4-BE49-F238E27FC236}">
                  <a16:creationId xmlns:a16="http://schemas.microsoft.com/office/drawing/2014/main" xmlns="" id="{D2FA79F7-B27E-432B-B9BB-177A199E04F8}"/>
                </a:ext>
              </a:extLst>
            </p:cNvPr>
            <p:cNvSpPr/>
            <p:nvPr/>
          </p:nvSpPr>
          <p:spPr>
            <a:xfrm>
              <a:off x="3638550" y="1642617"/>
              <a:ext cx="631826" cy="631826"/>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pic>
          <p:nvPicPr>
            <p:cNvPr id="28" name="Imagen 27">
              <a:extLst>
                <a:ext uri="{FF2B5EF4-FFF2-40B4-BE49-F238E27FC236}">
                  <a16:creationId xmlns:a16="http://schemas.microsoft.com/office/drawing/2014/main" xmlns="" id="{79A8F79F-BB9A-4D9E-954C-32EEE03D08B3}"/>
                </a:ext>
              </a:extLst>
            </p:cNvPr>
            <p:cNvPicPr>
              <a:picLocks noChangeAspect="1"/>
            </p:cNvPicPr>
            <p:nvPr/>
          </p:nvPicPr>
          <p:blipFill>
            <a:blip r:embed="rId3"/>
            <a:stretch>
              <a:fillRect/>
            </a:stretch>
          </p:blipFill>
          <p:spPr>
            <a:xfrm>
              <a:off x="3782609" y="1786676"/>
              <a:ext cx="343708" cy="343708"/>
            </a:xfrm>
            <a:prstGeom prst="rect">
              <a:avLst/>
            </a:prstGeom>
          </p:spPr>
        </p:pic>
      </p:grpSp>
      <p:sp>
        <p:nvSpPr>
          <p:cNvPr id="31" name="TextBox 21">
            <a:extLst>
              <a:ext uri="{FF2B5EF4-FFF2-40B4-BE49-F238E27FC236}">
                <a16:creationId xmlns:a16="http://schemas.microsoft.com/office/drawing/2014/main" xmlns="" id="{A2C4FC72-3E8E-48EC-8E2F-F6176FE8284C}"/>
              </a:ext>
            </a:extLst>
          </p:cNvPr>
          <p:cNvSpPr txBox="1"/>
          <p:nvPr/>
        </p:nvSpPr>
        <p:spPr>
          <a:xfrm>
            <a:off x="4476115" y="2438063"/>
            <a:ext cx="4667885" cy="815608"/>
          </a:xfrm>
          <a:prstGeom prst="rect">
            <a:avLst/>
          </a:prstGeom>
          <a:noFill/>
        </p:spPr>
        <p:txBody>
          <a:bodyPr wrap="square" lIns="0" tIns="0" rIns="0" bIns="0" rtlCol="1">
            <a:spAutoFit/>
          </a:bodyPr>
          <a:lstStyle/>
          <a:p>
            <a:pPr algn="just" rtl="0">
              <a:spcAft>
                <a:spcPts val="300"/>
              </a:spcAft>
            </a:pPr>
            <a:r>
              <a:rPr lang="es-MX" sz="1600" dirty="0">
                <a:solidFill>
                  <a:srgbClr val="FF0000"/>
                </a:solidFill>
                <a:latin typeface="Lato" pitchFamily="34" charset="0"/>
                <a:ea typeface="Open Sans" pitchFamily="34" charset="0"/>
                <a:cs typeface="Open Sans" pitchFamily="34" charset="0"/>
              </a:rPr>
              <a:t>Categorizar mal TODOS tus Productos</a:t>
            </a:r>
          </a:p>
          <a:p>
            <a:pPr algn="just" rtl="0">
              <a:spcAft>
                <a:spcPts val="300"/>
              </a:spcAft>
            </a:pPr>
            <a:r>
              <a:rPr lang="es-MX" sz="1600" dirty="0">
                <a:solidFill>
                  <a:srgbClr val="FF0000"/>
                </a:solidFill>
                <a:latin typeface="Lato" pitchFamily="34" charset="0"/>
                <a:ea typeface="Open Sans" pitchFamily="34" charset="0"/>
                <a:cs typeface="Open Sans" pitchFamily="34" charset="0"/>
              </a:rPr>
              <a:t>Retrabajo</a:t>
            </a:r>
          </a:p>
          <a:p>
            <a:pPr algn="just" rtl="0">
              <a:spcAft>
                <a:spcPts val="300"/>
              </a:spcAft>
            </a:pPr>
            <a:r>
              <a:rPr lang="es-MX" sz="1600" dirty="0">
                <a:solidFill>
                  <a:srgbClr val="FF0000"/>
                </a:solidFill>
                <a:latin typeface="Lato" pitchFamily="34" charset="0"/>
                <a:ea typeface="Open Sans" pitchFamily="34" charset="0"/>
                <a:cs typeface="Open Sans" pitchFamily="34" charset="0"/>
              </a:rPr>
              <a:t>Riesgo de sembrar errores</a:t>
            </a:r>
          </a:p>
        </p:txBody>
      </p:sp>
      <p:cxnSp>
        <p:nvCxnSpPr>
          <p:cNvPr id="33" name="Conector recto 32">
            <a:extLst>
              <a:ext uri="{FF2B5EF4-FFF2-40B4-BE49-F238E27FC236}">
                <a16:creationId xmlns:a16="http://schemas.microsoft.com/office/drawing/2014/main" xmlns="" id="{5297C08F-E814-4F37-89A9-35833C8179B2}"/>
              </a:ext>
            </a:extLst>
          </p:cNvPr>
          <p:cNvCxnSpPr>
            <a:cxnSpLocks/>
          </p:cNvCxnSpPr>
          <p:nvPr/>
        </p:nvCxnSpPr>
        <p:spPr>
          <a:xfrm>
            <a:off x="3505200" y="2845867"/>
            <a:ext cx="859241"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585523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0-#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0-#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3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89535" y="86477"/>
            <a:ext cx="7957227" cy="457200"/>
          </a:xfrm>
        </p:spPr>
        <p:txBody>
          <a:bodyPr/>
          <a:lstStyle/>
          <a:p>
            <a:r>
              <a:rPr lang="es-MX" sz="2800" dirty="0"/>
              <a:t>Método de Pago y Forma de Pago</a:t>
            </a:r>
          </a:p>
        </p:txBody>
      </p:sp>
      <p:sp>
        <p:nvSpPr>
          <p:cNvPr id="3" name="Text Placeholder 2"/>
          <p:cNvSpPr>
            <a:spLocks noGrp="1"/>
          </p:cNvSpPr>
          <p:nvPr>
            <p:ph type="body" sz="quarter" idx="11"/>
          </p:nvPr>
        </p:nvSpPr>
        <p:spPr/>
        <p:txBody>
          <a:bodyPr/>
          <a:lstStyle/>
          <a:p>
            <a:r>
              <a:rPr lang="es-MX" sz="1800" dirty="0"/>
              <a:t>Dos atributos distintos</a:t>
            </a:r>
          </a:p>
        </p:txBody>
      </p:sp>
      <p:grpSp>
        <p:nvGrpSpPr>
          <p:cNvPr id="4" name="Group 3"/>
          <p:cNvGrpSpPr/>
          <p:nvPr/>
        </p:nvGrpSpPr>
        <p:grpSpPr>
          <a:xfrm>
            <a:off x="595313" y="1470024"/>
            <a:ext cx="3660712" cy="1360815"/>
            <a:chOff x="595313" y="1689099"/>
            <a:chExt cx="3660712" cy="1360815"/>
          </a:xfrm>
        </p:grpSpPr>
        <p:sp>
          <p:nvSpPr>
            <p:cNvPr id="42" name="Shape 2648"/>
            <p:cNvSpPr/>
            <p:nvPr/>
          </p:nvSpPr>
          <p:spPr>
            <a:xfrm flipH="1">
              <a:off x="595313" y="1689099"/>
              <a:ext cx="3660712" cy="1360815"/>
            </a:xfrm>
            <a:custGeom>
              <a:avLst/>
              <a:gdLst/>
              <a:ahLst/>
              <a:cxnLst>
                <a:cxn ang="0">
                  <a:pos x="wd2" y="hd2"/>
                </a:cxn>
                <a:cxn ang="5400000">
                  <a:pos x="wd2" y="hd2"/>
                </a:cxn>
                <a:cxn ang="10800000">
                  <a:pos x="wd2" y="hd2"/>
                </a:cxn>
                <a:cxn ang="16200000">
                  <a:pos x="wd2" y="hd2"/>
                </a:cxn>
              </a:cxnLst>
              <a:rect l="0" t="0" r="r" b="b"/>
              <a:pathLst>
                <a:path w="21600" h="21600" extrusionOk="0">
                  <a:moveTo>
                    <a:pt x="1097" y="0"/>
                  </a:moveTo>
                  <a:cubicBezTo>
                    <a:pt x="491" y="0"/>
                    <a:pt x="0" y="1320"/>
                    <a:pt x="0" y="2950"/>
                  </a:cubicBezTo>
                  <a:lnTo>
                    <a:pt x="0" y="14668"/>
                  </a:lnTo>
                  <a:cubicBezTo>
                    <a:pt x="0" y="16298"/>
                    <a:pt x="491" y="17618"/>
                    <a:pt x="1097" y="17618"/>
                  </a:cubicBezTo>
                  <a:lnTo>
                    <a:pt x="4306" y="17618"/>
                  </a:lnTo>
                  <a:lnTo>
                    <a:pt x="3768" y="21600"/>
                  </a:lnTo>
                  <a:lnTo>
                    <a:pt x="6376" y="17618"/>
                  </a:lnTo>
                  <a:lnTo>
                    <a:pt x="20503" y="17618"/>
                  </a:lnTo>
                  <a:cubicBezTo>
                    <a:pt x="21109" y="17618"/>
                    <a:pt x="21600" y="16298"/>
                    <a:pt x="21600" y="14668"/>
                  </a:cubicBezTo>
                  <a:lnTo>
                    <a:pt x="21600" y="2950"/>
                  </a:lnTo>
                  <a:cubicBezTo>
                    <a:pt x="21600" y="1320"/>
                    <a:pt x="21109" y="0"/>
                    <a:pt x="20503" y="0"/>
                  </a:cubicBezTo>
                  <a:lnTo>
                    <a:pt x="1097" y="0"/>
                  </a:ln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pPr>
              <a:endParaRPr lang="es-MX"/>
            </a:p>
          </p:txBody>
        </p:sp>
        <p:grpSp>
          <p:nvGrpSpPr>
            <p:cNvPr id="15" name="Group 14"/>
            <p:cNvGrpSpPr/>
            <p:nvPr/>
          </p:nvGrpSpPr>
          <p:grpSpPr>
            <a:xfrm>
              <a:off x="876301" y="1822450"/>
              <a:ext cx="3162300" cy="880388"/>
              <a:chOff x="876301" y="1822450"/>
              <a:chExt cx="3162300" cy="880388"/>
            </a:xfrm>
          </p:grpSpPr>
          <p:sp>
            <p:nvSpPr>
              <p:cNvPr id="16" name="TextBox 15"/>
              <p:cNvSpPr txBox="1"/>
              <p:nvPr/>
            </p:nvSpPr>
            <p:spPr>
              <a:xfrm>
                <a:off x="876301" y="2047209"/>
                <a:ext cx="3162300" cy="655629"/>
              </a:xfrm>
              <a:prstGeom prst="rect">
                <a:avLst/>
              </a:prstGeom>
              <a:noFill/>
            </p:spPr>
            <p:txBody>
              <a:bodyPr wrap="square" lIns="0" tIns="0" rIns="0" bIns="0" rtlCol="1">
                <a:spAutoFit/>
              </a:bodyPr>
              <a:lstStyle/>
              <a:p>
                <a:pPr>
                  <a:lnSpc>
                    <a:spcPts val="1300"/>
                  </a:lnSpc>
                  <a:spcAft>
                    <a:spcPts val="1200"/>
                  </a:spcAft>
                </a:pPr>
                <a:r>
                  <a:rPr lang="es-MX" sz="1000" dirty="0">
                    <a:solidFill>
                      <a:schemeClr val="bg1"/>
                    </a:solidFill>
                    <a:latin typeface="Lato" pitchFamily="34" charset="0"/>
                  </a:rPr>
                  <a:t>La Forma de pago deberá reflejar la clave de la forma en que se pague la adquisición de los bienes o la prestación de los servicios descritos en el CFDI, conforme al catálogo “</a:t>
                </a:r>
                <a:r>
                  <a:rPr lang="es-MX" sz="1000" dirty="0" err="1">
                    <a:solidFill>
                      <a:schemeClr val="bg1"/>
                    </a:solidFill>
                    <a:latin typeface="Lato" pitchFamily="34" charset="0"/>
                  </a:rPr>
                  <a:t>c_FormaPago</a:t>
                </a:r>
                <a:r>
                  <a:rPr lang="es-MX" sz="1000" dirty="0">
                    <a:solidFill>
                      <a:schemeClr val="bg1"/>
                    </a:solidFill>
                    <a:latin typeface="Lato" pitchFamily="34" charset="0"/>
                  </a:rPr>
                  <a:t>” publicado.</a:t>
                </a:r>
              </a:p>
            </p:txBody>
          </p:sp>
          <p:sp>
            <p:nvSpPr>
              <p:cNvPr id="17" name="TextBox 16"/>
              <p:cNvSpPr txBox="1"/>
              <p:nvPr/>
            </p:nvSpPr>
            <p:spPr>
              <a:xfrm>
                <a:off x="876301" y="1822450"/>
                <a:ext cx="3162300" cy="215444"/>
              </a:xfrm>
              <a:prstGeom prst="rect">
                <a:avLst/>
              </a:prstGeom>
              <a:noFill/>
            </p:spPr>
            <p:txBody>
              <a:bodyPr wrap="square" lIns="0" tIns="0" rIns="0" bIns="0" rtlCol="1">
                <a:spAutoFit/>
              </a:bodyPr>
              <a:lstStyle/>
              <a:p>
                <a:pPr algn="l" rtl="0">
                  <a:spcAft>
                    <a:spcPts val="1200"/>
                  </a:spcAft>
                </a:pPr>
                <a:r>
                  <a:rPr lang="es-MX" sz="1400" dirty="0">
                    <a:solidFill>
                      <a:schemeClr val="bg1"/>
                    </a:solidFill>
                    <a:latin typeface="Lato Black" pitchFamily="34" charset="0"/>
                    <a:ea typeface="Open Sans" pitchFamily="34" charset="0"/>
                    <a:cs typeface="Open Sans" pitchFamily="34" charset="0"/>
                  </a:rPr>
                  <a:t>Forma de Pago</a:t>
                </a:r>
              </a:p>
            </p:txBody>
          </p:sp>
        </p:grpSp>
      </p:grpSp>
      <p:grpSp>
        <p:nvGrpSpPr>
          <p:cNvPr id="5" name="Group 4"/>
          <p:cNvGrpSpPr/>
          <p:nvPr/>
        </p:nvGrpSpPr>
        <p:grpSpPr>
          <a:xfrm>
            <a:off x="4890570" y="1472422"/>
            <a:ext cx="3660711" cy="1360814"/>
            <a:chOff x="4890570" y="1691497"/>
            <a:chExt cx="3660711" cy="1360814"/>
          </a:xfrm>
        </p:grpSpPr>
        <p:sp>
          <p:nvSpPr>
            <p:cNvPr id="45" name="Shape 2662"/>
            <p:cNvSpPr/>
            <p:nvPr/>
          </p:nvSpPr>
          <p:spPr>
            <a:xfrm>
              <a:off x="4890570" y="1691497"/>
              <a:ext cx="3660711" cy="1360814"/>
            </a:xfrm>
            <a:custGeom>
              <a:avLst/>
              <a:gdLst/>
              <a:ahLst/>
              <a:cxnLst>
                <a:cxn ang="0">
                  <a:pos x="wd2" y="hd2"/>
                </a:cxn>
                <a:cxn ang="5400000">
                  <a:pos x="wd2" y="hd2"/>
                </a:cxn>
                <a:cxn ang="10800000">
                  <a:pos x="wd2" y="hd2"/>
                </a:cxn>
                <a:cxn ang="16200000">
                  <a:pos x="wd2" y="hd2"/>
                </a:cxn>
              </a:cxnLst>
              <a:rect l="0" t="0" r="r" b="b"/>
              <a:pathLst>
                <a:path w="21600" h="21600" extrusionOk="0">
                  <a:moveTo>
                    <a:pt x="1097" y="0"/>
                  </a:moveTo>
                  <a:cubicBezTo>
                    <a:pt x="491" y="0"/>
                    <a:pt x="0" y="1320"/>
                    <a:pt x="0" y="2950"/>
                  </a:cubicBezTo>
                  <a:lnTo>
                    <a:pt x="0" y="14668"/>
                  </a:lnTo>
                  <a:cubicBezTo>
                    <a:pt x="0" y="16298"/>
                    <a:pt x="491" y="17618"/>
                    <a:pt x="1097" y="17618"/>
                  </a:cubicBezTo>
                  <a:lnTo>
                    <a:pt x="4306" y="17618"/>
                  </a:lnTo>
                  <a:lnTo>
                    <a:pt x="3768" y="21600"/>
                  </a:lnTo>
                  <a:lnTo>
                    <a:pt x="6376" y="17618"/>
                  </a:lnTo>
                  <a:lnTo>
                    <a:pt x="20503" y="17618"/>
                  </a:lnTo>
                  <a:cubicBezTo>
                    <a:pt x="21109" y="17618"/>
                    <a:pt x="21600" y="16298"/>
                    <a:pt x="21600" y="14668"/>
                  </a:cubicBezTo>
                  <a:lnTo>
                    <a:pt x="21600" y="2950"/>
                  </a:lnTo>
                  <a:cubicBezTo>
                    <a:pt x="21600" y="1320"/>
                    <a:pt x="21109" y="0"/>
                    <a:pt x="20503" y="0"/>
                  </a:cubicBezTo>
                  <a:lnTo>
                    <a:pt x="1097" y="0"/>
                  </a:lnTo>
                  <a:close/>
                </a:path>
              </a:pathLst>
            </a:custGeom>
            <a:solidFill>
              <a:schemeClr val="accent2"/>
            </a:solidFill>
            <a:ln w="12700" cap="flat">
              <a:noFill/>
              <a:miter lim="400000"/>
            </a:ln>
            <a:effectLst/>
          </p:spPr>
          <p:txBody>
            <a:bodyPr wrap="square" lIns="50800" tIns="50800" rIns="50800" bIns="50800" numCol="1" anchor="ctr">
              <a:noAutofit/>
            </a:bodyPr>
            <a:lstStyle/>
            <a:p>
              <a:pPr lvl="0">
                <a:defRPr sz="3200"/>
              </a:pPr>
              <a:endParaRPr lang="es-MX"/>
            </a:p>
          </p:txBody>
        </p:sp>
        <p:grpSp>
          <p:nvGrpSpPr>
            <p:cNvPr id="19" name="Group 18"/>
            <p:cNvGrpSpPr/>
            <p:nvPr/>
          </p:nvGrpSpPr>
          <p:grpSpPr>
            <a:xfrm>
              <a:off x="5133976" y="1822450"/>
              <a:ext cx="3214440" cy="891608"/>
              <a:chOff x="5133976" y="1822450"/>
              <a:chExt cx="3214440" cy="891608"/>
            </a:xfrm>
          </p:grpSpPr>
          <p:sp>
            <p:nvSpPr>
              <p:cNvPr id="20" name="TextBox 19"/>
              <p:cNvSpPr txBox="1"/>
              <p:nvPr/>
            </p:nvSpPr>
            <p:spPr>
              <a:xfrm>
                <a:off x="5133976" y="2047209"/>
                <a:ext cx="3214440" cy="666849"/>
              </a:xfrm>
              <a:prstGeom prst="rect">
                <a:avLst/>
              </a:prstGeom>
              <a:noFill/>
            </p:spPr>
            <p:txBody>
              <a:bodyPr wrap="square" lIns="0" tIns="0" rIns="0" bIns="0" rtlCol="1">
                <a:spAutoFit/>
              </a:bodyPr>
              <a:lstStyle/>
              <a:p>
                <a:pPr>
                  <a:lnSpc>
                    <a:spcPts val="1300"/>
                  </a:lnSpc>
                  <a:spcAft>
                    <a:spcPts val="1200"/>
                  </a:spcAft>
                </a:pPr>
                <a:r>
                  <a:rPr lang="es-MX" sz="1050" dirty="0">
                    <a:solidFill>
                      <a:schemeClr val="bg1"/>
                    </a:solidFill>
                    <a:latin typeface="Lato" pitchFamily="34" charset="0"/>
                  </a:rPr>
                  <a:t>Se podrá registrar la clave que corresponda, según el catálogo “</a:t>
                </a:r>
                <a:r>
                  <a:rPr lang="es-MX" sz="1050" dirty="0" err="1">
                    <a:solidFill>
                      <a:schemeClr val="bg1"/>
                    </a:solidFill>
                    <a:latin typeface="Lato" pitchFamily="34" charset="0"/>
                  </a:rPr>
                  <a:t>c_MetodoPago</a:t>
                </a:r>
                <a:r>
                  <a:rPr lang="es-MX" sz="1050" dirty="0">
                    <a:solidFill>
                      <a:schemeClr val="bg1"/>
                    </a:solidFill>
                    <a:latin typeface="Lato" pitchFamily="34" charset="0"/>
                  </a:rPr>
                  <a:t>” publicado; dependerá si el pago se realiza en una sola exhibición o en parcialidades</a:t>
                </a:r>
              </a:p>
            </p:txBody>
          </p:sp>
          <p:sp>
            <p:nvSpPr>
              <p:cNvPr id="21" name="TextBox 20"/>
              <p:cNvSpPr txBox="1"/>
              <p:nvPr/>
            </p:nvSpPr>
            <p:spPr>
              <a:xfrm>
                <a:off x="5133976" y="1822450"/>
                <a:ext cx="3214440" cy="215444"/>
              </a:xfrm>
              <a:prstGeom prst="rect">
                <a:avLst/>
              </a:prstGeom>
              <a:noFill/>
            </p:spPr>
            <p:txBody>
              <a:bodyPr wrap="square" lIns="0" tIns="0" rIns="0" bIns="0" rtlCol="1">
                <a:spAutoFit/>
              </a:bodyPr>
              <a:lstStyle/>
              <a:p>
                <a:pPr algn="l" rtl="0">
                  <a:spcAft>
                    <a:spcPts val="1200"/>
                  </a:spcAft>
                </a:pPr>
                <a:r>
                  <a:rPr lang="es-MX" sz="1400" dirty="0">
                    <a:solidFill>
                      <a:schemeClr val="bg1"/>
                    </a:solidFill>
                    <a:latin typeface="Lato Black" pitchFamily="34" charset="0"/>
                    <a:ea typeface="Open Sans" pitchFamily="34" charset="0"/>
                    <a:cs typeface="Open Sans" pitchFamily="34" charset="0"/>
                  </a:rPr>
                  <a:t>M</a:t>
                </a:r>
                <a:r>
                  <a:rPr lang="es-ES" sz="1400" dirty="0" err="1">
                    <a:solidFill>
                      <a:schemeClr val="bg1"/>
                    </a:solidFill>
                    <a:latin typeface="Lato Black" pitchFamily="34" charset="0"/>
                    <a:ea typeface="Open Sans" pitchFamily="34" charset="0"/>
                    <a:cs typeface="Open Sans" pitchFamily="34" charset="0"/>
                  </a:rPr>
                  <a:t>étodo</a:t>
                </a:r>
                <a:r>
                  <a:rPr lang="es-MX" sz="1400" dirty="0">
                    <a:solidFill>
                      <a:schemeClr val="bg1"/>
                    </a:solidFill>
                    <a:latin typeface="Lato Black" pitchFamily="34" charset="0"/>
                    <a:ea typeface="Open Sans" pitchFamily="34" charset="0"/>
                    <a:cs typeface="Open Sans" pitchFamily="34" charset="0"/>
                  </a:rPr>
                  <a:t> de Pago</a:t>
                </a:r>
              </a:p>
            </p:txBody>
          </p:sp>
        </p:grpSp>
      </p:grpSp>
      <p:grpSp>
        <p:nvGrpSpPr>
          <p:cNvPr id="22" name="Group 21"/>
          <p:cNvGrpSpPr/>
          <p:nvPr/>
        </p:nvGrpSpPr>
        <p:grpSpPr>
          <a:xfrm>
            <a:off x="590648" y="3350206"/>
            <a:ext cx="2220912" cy="1728638"/>
            <a:chOff x="590648" y="3569281"/>
            <a:chExt cx="2220912" cy="1728638"/>
          </a:xfrm>
        </p:grpSpPr>
        <p:sp>
          <p:nvSpPr>
            <p:cNvPr id="23" name="TextBox 22"/>
            <p:cNvSpPr txBox="1"/>
            <p:nvPr/>
          </p:nvSpPr>
          <p:spPr>
            <a:xfrm>
              <a:off x="590648" y="3835980"/>
              <a:ext cx="2220912" cy="1461939"/>
            </a:xfrm>
            <a:prstGeom prst="rect">
              <a:avLst/>
            </a:prstGeom>
            <a:noFill/>
          </p:spPr>
          <p:txBody>
            <a:bodyPr wrap="square" lIns="0" tIns="0" rIns="0" bIns="0" rtlCol="1">
              <a:spAutoFit/>
            </a:bodyPr>
            <a:lstStyle/>
            <a:p>
              <a:pPr algn="r" rtl="0">
                <a:lnSpc>
                  <a:spcPts val="1900"/>
                </a:lnSpc>
              </a:pPr>
              <a:r>
                <a:rPr lang="es-MX" sz="1800" dirty="0">
                  <a:solidFill>
                    <a:schemeClr val="tx1">
                      <a:lumMod val="50000"/>
                      <a:lumOff val="50000"/>
                    </a:schemeClr>
                  </a:solidFill>
                  <a:latin typeface="Lato" pitchFamily="34" charset="0"/>
                  <a:ea typeface="Open Sans" pitchFamily="34" charset="0"/>
                  <a:cs typeface="Open Sans" pitchFamily="34" charset="0"/>
                </a:rPr>
                <a:t>Efectivo, cheque, transferencia, tarjeta de crédito, monedero electrónico, dinero electrónico, vales de despensa, </a:t>
              </a:r>
              <a:r>
                <a:rPr lang="es-MX" sz="1800" dirty="0" err="1">
                  <a:solidFill>
                    <a:schemeClr val="tx1">
                      <a:lumMod val="50000"/>
                      <a:lumOff val="50000"/>
                    </a:schemeClr>
                  </a:solidFill>
                  <a:latin typeface="Lato" pitchFamily="34" charset="0"/>
                  <a:ea typeface="Open Sans" pitchFamily="34" charset="0"/>
                  <a:cs typeface="Open Sans" pitchFamily="34" charset="0"/>
                </a:rPr>
                <a:t>etc</a:t>
              </a:r>
              <a:r>
                <a:rPr lang="es-MX" sz="1800" dirty="0">
                  <a:solidFill>
                    <a:schemeClr val="tx1">
                      <a:lumMod val="50000"/>
                      <a:lumOff val="50000"/>
                    </a:schemeClr>
                  </a:solidFill>
                  <a:latin typeface="Lato" pitchFamily="34" charset="0"/>
                  <a:ea typeface="Open Sans" pitchFamily="34" charset="0"/>
                  <a:cs typeface="Open Sans" pitchFamily="34" charset="0"/>
                </a:rPr>
                <a:t>… , </a:t>
              </a:r>
            </a:p>
          </p:txBody>
        </p:sp>
        <p:sp>
          <p:nvSpPr>
            <p:cNvPr id="24" name="TextBox 23"/>
            <p:cNvSpPr txBox="1"/>
            <p:nvPr/>
          </p:nvSpPr>
          <p:spPr>
            <a:xfrm>
              <a:off x="598488" y="3569281"/>
              <a:ext cx="2213072" cy="266700"/>
            </a:xfrm>
            <a:prstGeom prst="rect">
              <a:avLst/>
            </a:prstGeom>
            <a:noFill/>
          </p:spPr>
          <p:txBody>
            <a:bodyPr wrap="square" lIns="0" tIns="0" rIns="0" bIns="0" rtlCol="1" anchor="t" anchorCtr="0">
              <a:noAutofit/>
            </a:bodyPr>
            <a:lstStyle/>
            <a:p>
              <a:pPr algn="r" rtl="0"/>
              <a:r>
                <a:rPr lang="es-MX" sz="1400" b="1" dirty="0">
                  <a:solidFill>
                    <a:srgbClr val="237DB9"/>
                  </a:solidFill>
                  <a:latin typeface="Lato Black" pitchFamily="34" charset="0"/>
                  <a:ea typeface="Open Sans" pitchFamily="34" charset="0"/>
                </a:rPr>
                <a:t>Con qué se realizó el pago</a:t>
              </a:r>
            </a:p>
          </p:txBody>
        </p:sp>
      </p:grpSp>
      <p:grpSp>
        <p:nvGrpSpPr>
          <p:cNvPr id="6" name="Group 5"/>
          <p:cNvGrpSpPr/>
          <p:nvPr/>
        </p:nvGrpSpPr>
        <p:grpSpPr>
          <a:xfrm>
            <a:off x="3009900" y="3419475"/>
            <a:ext cx="429767" cy="64008"/>
            <a:chOff x="3009900" y="3638550"/>
            <a:chExt cx="429767" cy="64008"/>
          </a:xfrm>
        </p:grpSpPr>
        <p:cxnSp>
          <p:nvCxnSpPr>
            <p:cNvPr id="26" name="Straight Connector 25"/>
            <p:cNvCxnSpPr/>
            <p:nvPr/>
          </p:nvCxnSpPr>
          <p:spPr>
            <a:xfrm>
              <a:off x="3073907" y="3669760"/>
              <a:ext cx="36576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3009900" y="3638550"/>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grpSp>
      <p:grpSp>
        <p:nvGrpSpPr>
          <p:cNvPr id="28" name="Group 27"/>
          <p:cNvGrpSpPr/>
          <p:nvPr/>
        </p:nvGrpSpPr>
        <p:grpSpPr>
          <a:xfrm>
            <a:off x="6330951" y="3350206"/>
            <a:ext cx="2220912" cy="1241325"/>
            <a:chOff x="6330951" y="3569281"/>
            <a:chExt cx="2220912" cy="1241325"/>
          </a:xfrm>
        </p:grpSpPr>
        <p:sp>
          <p:nvSpPr>
            <p:cNvPr id="29" name="TextBox 28"/>
            <p:cNvSpPr txBox="1"/>
            <p:nvPr/>
          </p:nvSpPr>
          <p:spPr>
            <a:xfrm>
              <a:off x="6330951" y="3835980"/>
              <a:ext cx="2220912" cy="500137"/>
            </a:xfrm>
            <a:prstGeom prst="rect">
              <a:avLst/>
            </a:prstGeom>
            <a:noFill/>
          </p:spPr>
          <p:txBody>
            <a:bodyPr wrap="square" lIns="0" tIns="0" rIns="0" bIns="0" rtlCol="1">
              <a:spAutoFit/>
            </a:bodyPr>
            <a:lstStyle>
              <a:defPPr>
                <a:defRPr lang="en-US"/>
              </a:defPPr>
              <a:lvl1pPr algn="r">
                <a:lnSpc>
                  <a:spcPts val="1900"/>
                </a:lnSpc>
                <a:defRPr sz="1800">
                  <a:solidFill>
                    <a:schemeClr val="tx1">
                      <a:lumMod val="50000"/>
                      <a:lumOff val="50000"/>
                    </a:schemeClr>
                  </a:solidFill>
                  <a:latin typeface="Lato" pitchFamily="34" charset="0"/>
                  <a:ea typeface="Open Sans" pitchFamily="34" charset="0"/>
                  <a:cs typeface="Open Sans" pitchFamily="34" charset="0"/>
                </a:defRPr>
              </a:lvl1pPr>
            </a:lstStyle>
            <a:p>
              <a:r>
                <a:rPr lang="es-MX" dirty="0"/>
                <a:t>Pago en una sola exhibición o Pago en Parcialidades o Diferido</a:t>
              </a:r>
            </a:p>
          </p:txBody>
        </p:sp>
        <p:sp>
          <p:nvSpPr>
            <p:cNvPr id="30" name="TextBox 29"/>
            <p:cNvSpPr txBox="1"/>
            <p:nvPr/>
          </p:nvSpPr>
          <p:spPr>
            <a:xfrm>
              <a:off x="6338791" y="3569281"/>
              <a:ext cx="2213072" cy="266700"/>
            </a:xfrm>
            <a:prstGeom prst="rect">
              <a:avLst/>
            </a:prstGeom>
            <a:noFill/>
          </p:spPr>
          <p:txBody>
            <a:bodyPr wrap="square" lIns="0" tIns="0" rIns="0" bIns="0" rtlCol="1" anchor="t" anchorCtr="0">
              <a:noAutofit/>
            </a:bodyPr>
            <a:lstStyle/>
            <a:p>
              <a:pPr algn="l" rtl="0"/>
              <a:r>
                <a:rPr lang="es-MX" sz="1400" b="1" dirty="0">
                  <a:solidFill>
                    <a:srgbClr val="14AA96"/>
                  </a:solidFill>
                  <a:latin typeface="Lato Black" pitchFamily="34" charset="0"/>
                  <a:ea typeface="Open Sans" pitchFamily="34" charset="0"/>
                  <a:cs typeface="Open Sans" pitchFamily="34" charset="0"/>
                </a:rPr>
                <a:t>Cuándo se liquidó el pago</a:t>
              </a:r>
              <a:endParaRPr lang="es-MX" sz="1400" b="1" dirty="0">
                <a:solidFill>
                  <a:srgbClr val="14AA96"/>
                </a:solidFill>
                <a:latin typeface="Lato Black" pitchFamily="34" charset="0"/>
                <a:ea typeface="Open Sans" pitchFamily="34" charset="0"/>
              </a:endParaRPr>
            </a:p>
          </p:txBody>
        </p:sp>
      </p:grpSp>
      <p:grpSp>
        <p:nvGrpSpPr>
          <p:cNvPr id="7" name="Group 6"/>
          <p:cNvGrpSpPr/>
          <p:nvPr/>
        </p:nvGrpSpPr>
        <p:grpSpPr>
          <a:xfrm>
            <a:off x="5731626" y="3419475"/>
            <a:ext cx="429767" cy="64008"/>
            <a:chOff x="5731626" y="3638550"/>
            <a:chExt cx="429767" cy="64008"/>
          </a:xfrm>
        </p:grpSpPr>
        <p:cxnSp>
          <p:nvCxnSpPr>
            <p:cNvPr id="32" name="Straight Connector 31"/>
            <p:cNvCxnSpPr/>
            <p:nvPr/>
          </p:nvCxnSpPr>
          <p:spPr>
            <a:xfrm rot="10800000">
              <a:off x="5731626" y="3669760"/>
              <a:ext cx="36576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rot="10800000">
              <a:off x="6097385" y="3638550"/>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grpSp>
      <p:sp>
        <p:nvSpPr>
          <p:cNvPr id="34" name="Shape 2388">
            <a:extLst>
              <a:ext uri="{FF2B5EF4-FFF2-40B4-BE49-F238E27FC236}">
                <a16:creationId xmlns:a16="http://schemas.microsoft.com/office/drawing/2014/main" xmlns="" id="{7F3F1F0A-10AF-4074-B854-7EB17AB58227}"/>
              </a:ext>
            </a:extLst>
          </p:cNvPr>
          <p:cNvSpPr>
            <a:spLocks noChangeAspect="1"/>
          </p:cNvSpPr>
          <p:nvPr/>
        </p:nvSpPr>
        <p:spPr>
          <a:xfrm>
            <a:off x="4522929" y="3081977"/>
            <a:ext cx="1184000" cy="1184658"/>
          </a:xfrm>
          <a:custGeom>
            <a:avLst/>
            <a:gdLst/>
            <a:ahLst/>
            <a:cxnLst>
              <a:cxn ang="0">
                <a:pos x="wd2" y="hd2"/>
              </a:cxn>
              <a:cxn ang="5400000">
                <a:pos x="wd2" y="hd2"/>
              </a:cxn>
              <a:cxn ang="10800000">
                <a:pos x="wd2" y="hd2"/>
              </a:cxn>
              <a:cxn ang="16200000">
                <a:pos x="wd2" y="hd2"/>
              </a:cxn>
            </a:cxnLst>
            <a:rect l="0" t="0" r="r" b="b"/>
            <a:pathLst>
              <a:path w="21427" h="21452" extrusionOk="0">
                <a:moveTo>
                  <a:pt x="13075" y="39"/>
                </a:moveTo>
                <a:cubicBezTo>
                  <a:pt x="12834" y="97"/>
                  <a:pt x="12614" y="226"/>
                  <a:pt x="12444" y="396"/>
                </a:cubicBezTo>
                <a:cubicBezTo>
                  <a:pt x="12292" y="548"/>
                  <a:pt x="12180" y="734"/>
                  <a:pt x="12114" y="945"/>
                </a:cubicBezTo>
                <a:cubicBezTo>
                  <a:pt x="11811" y="1930"/>
                  <a:pt x="11289" y="2787"/>
                  <a:pt x="10513" y="3564"/>
                </a:cubicBezTo>
                <a:cubicBezTo>
                  <a:pt x="9477" y="4601"/>
                  <a:pt x="8125" y="5390"/>
                  <a:pt x="6696" y="6220"/>
                </a:cubicBezTo>
                <a:cubicBezTo>
                  <a:pt x="5180" y="7100"/>
                  <a:pt x="3614" y="8004"/>
                  <a:pt x="2330" y="9288"/>
                </a:cubicBezTo>
                <a:cubicBezTo>
                  <a:pt x="1239" y="10381"/>
                  <a:pt x="495" y="11604"/>
                  <a:pt x="60" y="13015"/>
                </a:cubicBezTo>
                <a:cubicBezTo>
                  <a:pt x="-86" y="13492"/>
                  <a:pt x="39" y="14010"/>
                  <a:pt x="390" y="14362"/>
                </a:cubicBezTo>
                <a:lnTo>
                  <a:pt x="7090" y="21056"/>
                </a:lnTo>
                <a:cubicBezTo>
                  <a:pt x="7422" y="21389"/>
                  <a:pt x="7906" y="21526"/>
                  <a:pt x="8362" y="21413"/>
                </a:cubicBezTo>
                <a:cubicBezTo>
                  <a:pt x="8603" y="21353"/>
                  <a:pt x="8814" y="21226"/>
                  <a:pt x="8984" y="21056"/>
                </a:cubicBezTo>
                <a:cubicBezTo>
                  <a:pt x="9136" y="20904"/>
                  <a:pt x="9248" y="20719"/>
                  <a:pt x="9314" y="20507"/>
                </a:cubicBezTo>
                <a:cubicBezTo>
                  <a:pt x="9617" y="19522"/>
                  <a:pt x="10148" y="18664"/>
                  <a:pt x="10925" y="17888"/>
                </a:cubicBezTo>
                <a:cubicBezTo>
                  <a:pt x="11960" y="16851"/>
                  <a:pt x="13302" y="16071"/>
                  <a:pt x="14732" y="15241"/>
                </a:cubicBezTo>
                <a:cubicBezTo>
                  <a:pt x="16248" y="14360"/>
                  <a:pt x="17814" y="13448"/>
                  <a:pt x="19098" y="12164"/>
                </a:cubicBezTo>
                <a:cubicBezTo>
                  <a:pt x="20189" y="11072"/>
                  <a:pt x="20933" y="9857"/>
                  <a:pt x="21368" y="8446"/>
                </a:cubicBezTo>
                <a:cubicBezTo>
                  <a:pt x="21514" y="7970"/>
                  <a:pt x="21389" y="7450"/>
                  <a:pt x="21038" y="7099"/>
                </a:cubicBezTo>
                <a:lnTo>
                  <a:pt x="14338" y="396"/>
                </a:lnTo>
                <a:cubicBezTo>
                  <a:pt x="14006" y="63"/>
                  <a:pt x="13531" y="-74"/>
                  <a:pt x="13075" y="39"/>
                </a:cubicBezTo>
                <a:close/>
                <a:moveTo>
                  <a:pt x="13396" y="1339"/>
                </a:moveTo>
                <a:cubicBezTo>
                  <a:pt x="15614" y="3558"/>
                  <a:pt x="17877" y="5823"/>
                  <a:pt x="20095" y="8043"/>
                </a:cubicBezTo>
                <a:cubicBezTo>
                  <a:pt x="18192" y="14209"/>
                  <a:pt x="9935" y="13945"/>
                  <a:pt x="8032" y="20113"/>
                </a:cubicBezTo>
                <a:cubicBezTo>
                  <a:pt x="5814" y="17892"/>
                  <a:pt x="3560" y="15628"/>
                  <a:pt x="1342" y="13409"/>
                </a:cubicBezTo>
                <a:cubicBezTo>
                  <a:pt x="3245" y="7241"/>
                  <a:pt x="11493" y="7507"/>
                  <a:pt x="13396" y="1339"/>
                </a:cubicBezTo>
                <a:close/>
                <a:moveTo>
                  <a:pt x="13670" y="3354"/>
                </a:moveTo>
                <a:cubicBezTo>
                  <a:pt x="13584" y="3354"/>
                  <a:pt x="13499" y="3388"/>
                  <a:pt x="13432" y="3455"/>
                </a:cubicBezTo>
                <a:cubicBezTo>
                  <a:pt x="13408" y="3479"/>
                  <a:pt x="13384" y="3508"/>
                  <a:pt x="13368" y="3537"/>
                </a:cubicBezTo>
                <a:lnTo>
                  <a:pt x="12929" y="4151"/>
                </a:lnTo>
                <a:cubicBezTo>
                  <a:pt x="12664" y="4514"/>
                  <a:pt x="12352" y="4865"/>
                  <a:pt x="12014" y="5204"/>
                </a:cubicBezTo>
                <a:cubicBezTo>
                  <a:pt x="11664" y="5554"/>
                  <a:pt x="11290" y="5873"/>
                  <a:pt x="10897" y="6174"/>
                </a:cubicBezTo>
                <a:cubicBezTo>
                  <a:pt x="10869" y="6190"/>
                  <a:pt x="10838" y="6205"/>
                  <a:pt x="10815" y="6229"/>
                </a:cubicBezTo>
                <a:cubicBezTo>
                  <a:pt x="10683" y="6362"/>
                  <a:pt x="10683" y="6573"/>
                  <a:pt x="10815" y="6706"/>
                </a:cubicBezTo>
                <a:cubicBezTo>
                  <a:pt x="10943" y="6835"/>
                  <a:pt x="11148" y="6838"/>
                  <a:pt x="11281" y="6715"/>
                </a:cubicBezTo>
                <a:cubicBezTo>
                  <a:pt x="11703" y="6394"/>
                  <a:pt x="12112" y="6058"/>
                  <a:pt x="12490" y="5680"/>
                </a:cubicBezTo>
                <a:cubicBezTo>
                  <a:pt x="12853" y="5316"/>
                  <a:pt x="13183" y="4936"/>
                  <a:pt x="13469" y="4544"/>
                </a:cubicBezTo>
                <a:lnTo>
                  <a:pt x="13927" y="3912"/>
                </a:lnTo>
                <a:cubicBezTo>
                  <a:pt x="14039" y="3778"/>
                  <a:pt x="14035" y="3580"/>
                  <a:pt x="13908" y="3455"/>
                </a:cubicBezTo>
                <a:cubicBezTo>
                  <a:pt x="13843" y="3388"/>
                  <a:pt x="13757" y="3354"/>
                  <a:pt x="13670" y="3354"/>
                </a:cubicBezTo>
                <a:close/>
                <a:moveTo>
                  <a:pt x="10696" y="7402"/>
                </a:moveTo>
                <a:cubicBezTo>
                  <a:pt x="10494" y="7366"/>
                  <a:pt x="10287" y="7364"/>
                  <a:pt x="10073" y="7411"/>
                </a:cubicBezTo>
                <a:cubicBezTo>
                  <a:pt x="9862" y="7459"/>
                  <a:pt x="9660" y="7546"/>
                  <a:pt x="9469" y="7658"/>
                </a:cubicBezTo>
                <a:cubicBezTo>
                  <a:pt x="9279" y="7771"/>
                  <a:pt x="9125" y="7884"/>
                  <a:pt x="9012" y="7997"/>
                </a:cubicBezTo>
                <a:cubicBezTo>
                  <a:pt x="8968" y="7956"/>
                  <a:pt x="8927" y="7909"/>
                  <a:pt x="8883" y="7869"/>
                </a:cubicBezTo>
                <a:cubicBezTo>
                  <a:pt x="8835" y="7824"/>
                  <a:pt x="8773" y="7803"/>
                  <a:pt x="8700" y="7805"/>
                </a:cubicBezTo>
                <a:cubicBezTo>
                  <a:pt x="8628" y="7805"/>
                  <a:pt x="8567" y="7839"/>
                  <a:pt x="8517" y="7896"/>
                </a:cubicBezTo>
                <a:cubicBezTo>
                  <a:pt x="8469" y="7952"/>
                  <a:pt x="8444" y="8019"/>
                  <a:pt x="8453" y="8088"/>
                </a:cubicBezTo>
                <a:cubicBezTo>
                  <a:pt x="8460" y="8160"/>
                  <a:pt x="8495" y="8211"/>
                  <a:pt x="8545" y="8253"/>
                </a:cubicBezTo>
                <a:cubicBezTo>
                  <a:pt x="8589" y="8290"/>
                  <a:pt x="8630" y="8325"/>
                  <a:pt x="8673" y="8363"/>
                </a:cubicBezTo>
                <a:cubicBezTo>
                  <a:pt x="8502" y="8570"/>
                  <a:pt x="8363" y="8799"/>
                  <a:pt x="8252" y="9041"/>
                </a:cubicBezTo>
                <a:cubicBezTo>
                  <a:pt x="8140" y="9282"/>
                  <a:pt x="8066" y="9522"/>
                  <a:pt x="8041" y="9755"/>
                </a:cubicBezTo>
                <a:cubicBezTo>
                  <a:pt x="8015" y="9990"/>
                  <a:pt x="8043" y="10206"/>
                  <a:pt x="8115" y="10405"/>
                </a:cubicBezTo>
                <a:cubicBezTo>
                  <a:pt x="8187" y="10606"/>
                  <a:pt x="8315" y="10776"/>
                  <a:pt x="8508" y="10937"/>
                </a:cubicBezTo>
                <a:cubicBezTo>
                  <a:pt x="8823" y="11198"/>
                  <a:pt x="9195" y="11310"/>
                  <a:pt x="9625" y="11285"/>
                </a:cubicBezTo>
                <a:cubicBezTo>
                  <a:pt x="10054" y="11258"/>
                  <a:pt x="10519" y="11130"/>
                  <a:pt x="11016" y="10863"/>
                </a:cubicBezTo>
                <a:cubicBezTo>
                  <a:pt x="11412" y="11320"/>
                  <a:pt x="11810" y="11770"/>
                  <a:pt x="12206" y="12191"/>
                </a:cubicBezTo>
                <a:cubicBezTo>
                  <a:pt x="12038" y="12333"/>
                  <a:pt x="11896" y="12412"/>
                  <a:pt x="11767" y="12439"/>
                </a:cubicBezTo>
                <a:cubicBezTo>
                  <a:pt x="11636" y="12466"/>
                  <a:pt x="11514" y="12470"/>
                  <a:pt x="11410" y="12439"/>
                </a:cubicBezTo>
                <a:cubicBezTo>
                  <a:pt x="11305" y="12406"/>
                  <a:pt x="11214" y="12352"/>
                  <a:pt x="11126" y="12292"/>
                </a:cubicBezTo>
                <a:cubicBezTo>
                  <a:pt x="11037" y="12230"/>
                  <a:pt x="10948" y="12180"/>
                  <a:pt x="10860" y="12136"/>
                </a:cubicBezTo>
                <a:cubicBezTo>
                  <a:pt x="10774" y="12093"/>
                  <a:pt x="10686" y="12074"/>
                  <a:pt x="10595" y="12072"/>
                </a:cubicBezTo>
                <a:cubicBezTo>
                  <a:pt x="10503" y="12071"/>
                  <a:pt x="10400" y="12118"/>
                  <a:pt x="10293" y="12210"/>
                </a:cubicBezTo>
                <a:cubicBezTo>
                  <a:pt x="10183" y="12305"/>
                  <a:pt x="10128" y="12414"/>
                  <a:pt x="10128" y="12539"/>
                </a:cubicBezTo>
                <a:cubicBezTo>
                  <a:pt x="10128" y="12664"/>
                  <a:pt x="10190" y="12786"/>
                  <a:pt x="10302" y="12915"/>
                </a:cubicBezTo>
                <a:cubicBezTo>
                  <a:pt x="10416" y="13043"/>
                  <a:pt x="10563" y="13150"/>
                  <a:pt x="10741" y="13235"/>
                </a:cubicBezTo>
                <a:cubicBezTo>
                  <a:pt x="10921" y="13320"/>
                  <a:pt x="11123" y="13377"/>
                  <a:pt x="11346" y="13391"/>
                </a:cubicBezTo>
                <a:cubicBezTo>
                  <a:pt x="11568" y="13407"/>
                  <a:pt x="11803" y="13373"/>
                  <a:pt x="12050" y="13281"/>
                </a:cubicBezTo>
                <a:cubicBezTo>
                  <a:pt x="12299" y="13191"/>
                  <a:pt x="12541" y="13030"/>
                  <a:pt x="12782" y="12787"/>
                </a:cubicBezTo>
                <a:cubicBezTo>
                  <a:pt x="12899" y="12900"/>
                  <a:pt x="13023" y="13002"/>
                  <a:pt x="13139" y="13107"/>
                </a:cubicBezTo>
                <a:cubicBezTo>
                  <a:pt x="13190" y="13150"/>
                  <a:pt x="13249" y="13176"/>
                  <a:pt x="13322" y="13171"/>
                </a:cubicBezTo>
                <a:cubicBezTo>
                  <a:pt x="13393" y="13169"/>
                  <a:pt x="13448" y="13139"/>
                  <a:pt x="13496" y="13080"/>
                </a:cubicBezTo>
                <a:cubicBezTo>
                  <a:pt x="13547" y="13019"/>
                  <a:pt x="13568" y="12947"/>
                  <a:pt x="13560" y="12878"/>
                </a:cubicBezTo>
                <a:cubicBezTo>
                  <a:pt x="13554" y="12807"/>
                  <a:pt x="13526" y="12753"/>
                  <a:pt x="13478" y="12713"/>
                </a:cubicBezTo>
                <a:cubicBezTo>
                  <a:pt x="13360" y="12619"/>
                  <a:pt x="13248" y="12525"/>
                  <a:pt x="13130" y="12420"/>
                </a:cubicBezTo>
                <a:cubicBezTo>
                  <a:pt x="13330" y="12174"/>
                  <a:pt x="13487" y="11917"/>
                  <a:pt x="13606" y="11660"/>
                </a:cubicBezTo>
                <a:cubicBezTo>
                  <a:pt x="13725" y="11402"/>
                  <a:pt x="13793" y="11149"/>
                  <a:pt x="13817" y="10918"/>
                </a:cubicBezTo>
                <a:cubicBezTo>
                  <a:pt x="13840" y="10687"/>
                  <a:pt x="13819" y="10476"/>
                  <a:pt x="13743" y="10286"/>
                </a:cubicBezTo>
                <a:cubicBezTo>
                  <a:pt x="13668" y="10094"/>
                  <a:pt x="13532" y="9932"/>
                  <a:pt x="13341" y="9774"/>
                </a:cubicBezTo>
                <a:cubicBezTo>
                  <a:pt x="13122" y="9590"/>
                  <a:pt x="12903" y="9469"/>
                  <a:pt x="12682" y="9407"/>
                </a:cubicBezTo>
                <a:cubicBezTo>
                  <a:pt x="12462" y="9346"/>
                  <a:pt x="12245" y="9318"/>
                  <a:pt x="12023" y="9334"/>
                </a:cubicBezTo>
                <a:cubicBezTo>
                  <a:pt x="11803" y="9351"/>
                  <a:pt x="11570" y="9403"/>
                  <a:pt x="11346" y="9490"/>
                </a:cubicBezTo>
                <a:cubicBezTo>
                  <a:pt x="11121" y="9577"/>
                  <a:pt x="10896" y="9673"/>
                  <a:pt x="10668" y="9783"/>
                </a:cubicBezTo>
                <a:cubicBezTo>
                  <a:pt x="10309" y="9369"/>
                  <a:pt x="9948" y="8954"/>
                  <a:pt x="9588" y="8574"/>
                </a:cubicBezTo>
                <a:cubicBezTo>
                  <a:pt x="9751" y="8427"/>
                  <a:pt x="9912" y="8359"/>
                  <a:pt x="10064" y="8354"/>
                </a:cubicBezTo>
                <a:cubicBezTo>
                  <a:pt x="10216" y="8348"/>
                  <a:pt x="10365" y="8365"/>
                  <a:pt x="10503" y="8400"/>
                </a:cubicBezTo>
                <a:cubicBezTo>
                  <a:pt x="10645" y="8435"/>
                  <a:pt x="10769" y="8459"/>
                  <a:pt x="10888" y="8482"/>
                </a:cubicBezTo>
                <a:cubicBezTo>
                  <a:pt x="11009" y="8506"/>
                  <a:pt x="11116" y="8486"/>
                  <a:pt x="11208" y="8409"/>
                </a:cubicBezTo>
                <a:cubicBezTo>
                  <a:pt x="11305" y="8325"/>
                  <a:pt x="11356" y="8210"/>
                  <a:pt x="11364" y="8079"/>
                </a:cubicBezTo>
                <a:cubicBezTo>
                  <a:pt x="11371" y="7947"/>
                  <a:pt x="11318" y="7820"/>
                  <a:pt x="11208" y="7695"/>
                </a:cubicBezTo>
                <a:cubicBezTo>
                  <a:pt x="11067" y="7533"/>
                  <a:pt x="10900" y="7438"/>
                  <a:pt x="10696" y="7402"/>
                </a:cubicBezTo>
                <a:close/>
                <a:moveTo>
                  <a:pt x="9250" y="8913"/>
                </a:moveTo>
                <a:cubicBezTo>
                  <a:pt x="9589" y="9250"/>
                  <a:pt x="9926" y="9619"/>
                  <a:pt x="10266" y="10002"/>
                </a:cubicBezTo>
                <a:cubicBezTo>
                  <a:pt x="10009" y="10144"/>
                  <a:pt x="9787" y="10214"/>
                  <a:pt x="9597" y="10222"/>
                </a:cubicBezTo>
                <a:cubicBezTo>
                  <a:pt x="9408" y="10230"/>
                  <a:pt x="9238" y="10170"/>
                  <a:pt x="9094" y="10030"/>
                </a:cubicBezTo>
                <a:cubicBezTo>
                  <a:pt x="9032" y="9971"/>
                  <a:pt x="8992" y="9904"/>
                  <a:pt x="8966" y="9819"/>
                </a:cubicBezTo>
                <a:cubicBezTo>
                  <a:pt x="8938" y="9734"/>
                  <a:pt x="8928" y="9638"/>
                  <a:pt x="8938" y="9535"/>
                </a:cubicBezTo>
                <a:cubicBezTo>
                  <a:pt x="8947" y="9435"/>
                  <a:pt x="8978" y="9330"/>
                  <a:pt x="9030" y="9224"/>
                </a:cubicBezTo>
                <a:cubicBezTo>
                  <a:pt x="9080" y="9118"/>
                  <a:pt x="9155" y="9015"/>
                  <a:pt x="9250" y="8913"/>
                </a:cubicBezTo>
                <a:close/>
                <a:moveTo>
                  <a:pt x="12050" y="10415"/>
                </a:moveTo>
                <a:cubicBezTo>
                  <a:pt x="12161" y="10398"/>
                  <a:pt x="12270" y="10398"/>
                  <a:pt x="12380" y="10424"/>
                </a:cubicBezTo>
                <a:cubicBezTo>
                  <a:pt x="12489" y="10451"/>
                  <a:pt x="12596" y="10514"/>
                  <a:pt x="12691" y="10607"/>
                </a:cubicBezTo>
                <a:cubicBezTo>
                  <a:pt x="12785" y="10701"/>
                  <a:pt x="12841" y="10804"/>
                  <a:pt x="12865" y="10909"/>
                </a:cubicBezTo>
                <a:cubicBezTo>
                  <a:pt x="12891" y="11016"/>
                  <a:pt x="12892" y="11118"/>
                  <a:pt x="12874" y="11230"/>
                </a:cubicBezTo>
                <a:cubicBezTo>
                  <a:pt x="12854" y="11341"/>
                  <a:pt x="12816" y="11456"/>
                  <a:pt x="12755" y="11569"/>
                </a:cubicBezTo>
                <a:cubicBezTo>
                  <a:pt x="12695" y="11680"/>
                  <a:pt x="12626" y="11775"/>
                  <a:pt x="12544" y="11862"/>
                </a:cubicBezTo>
                <a:cubicBezTo>
                  <a:pt x="12170" y="11482"/>
                  <a:pt x="11793" y="11072"/>
                  <a:pt x="11419" y="10644"/>
                </a:cubicBezTo>
                <a:cubicBezTo>
                  <a:pt x="11514" y="10600"/>
                  <a:pt x="11612" y="10552"/>
                  <a:pt x="11721" y="10506"/>
                </a:cubicBezTo>
                <a:cubicBezTo>
                  <a:pt x="11829" y="10460"/>
                  <a:pt x="11942" y="10433"/>
                  <a:pt x="12050" y="10415"/>
                </a:cubicBezTo>
                <a:close/>
                <a:moveTo>
                  <a:pt x="10284" y="14746"/>
                </a:moveTo>
                <a:cubicBezTo>
                  <a:pt x="10204" y="14743"/>
                  <a:pt x="10130" y="14776"/>
                  <a:pt x="10064" y="14829"/>
                </a:cubicBezTo>
                <a:cubicBezTo>
                  <a:pt x="9644" y="15151"/>
                  <a:pt x="9234" y="15484"/>
                  <a:pt x="8856" y="15864"/>
                </a:cubicBezTo>
                <a:cubicBezTo>
                  <a:pt x="8492" y="16228"/>
                  <a:pt x="8163" y="16617"/>
                  <a:pt x="7877" y="17008"/>
                </a:cubicBezTo>
                <a:lnTo>
                  <a:pt x="7419" y="17631"/>
                </a:lnTo>
                <a:cubicBezTo>
                  <a:pt x="7337" y="17763"/>
                  <a:pt x="7351" y="17939"/>
                  <a:pt x="7465" y="18052"/>
                </a:cubicBezTo>
                <a:cubicBezTo>
                  <a:pt x="7595" y="18183"/>
                  <a:pt x="7810" y="18183"/>
                  <a:pt x="7941" y="18052"/>
                </a:cubicBezTo>
                <a:cubicBezTo>
                  <a:pt x="7961" y="18031"/>
                  <a:pt x="7973" y="18012"/>
                  <a:pt x="7987" y="17988"/>
                </a:cubicBezTo>
                <a:lnTo>
                  <a:pt x="8417" y="17402"/>
                </a:lnTo>
                <a:cubicBezTo>
                  <a:pt x="8682" y="17040"/>
                  <a:pt x="8993" y="16679"/>
                  <a:pt x="9332" y="16340"/>
                </a:cubicBezTo>
                <a:cubicBezTo>
                  <a:pt x="9708" y="15964"/>
                  <a:pt x="10052" y="15673"/>
                  <a:pt x="10476" y="15351"/>
                </a:cubicBezTo>
                <a:cubicBezTo>
                  <a:pt x="10487" y="15340"/>
                  <a:pt x="10502" y="15334"/>
                  <a:pt x="10513" y="15323"/>
                </a:cubicBezTo>
                <a:cubicBezTo>
                  <a:pt x="10644" y="15192"/>
                  <a:pt x="10644" y="14979"/>
                  <a:pt x="10513" y="14847"/>
                </a:cubicBezTo>
                <a:cubicBezTo>
                  <a:pt x="10451" y="14786"/>
                  <a:pt x="10364" y="14750"/>
                  <a:pt x="10284" y="14746"/>
                </a:cubicBezTo>
                <a:close/>
              </a:path>
            </a:pathLst>
          </a:custGeom>
          <a:solidFill>
            <a:srgbClr val="14AA96"/>
          </a:solidFill>
          <a:ln w="12700" cap="flat">
            <a:noFill/>
            <a:miter lim="400000"/>
          </a:ln>
          <a:effectLst/>
        </p:spPr>
        <p:txBody>
          <a:bodyPr wrap="square" lIns="38100" tIns="38100" rIns="38100" bIns="381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sp>
        <p:nvSpPr>
          <p:cNvPr id="35" name="Freeform 8">
            <a:extLst>
              <a:ext uri="{FF2B5EF4-FFF2-40B4-BE49-F238E27FC236}">
                <a16:creationId xmlns:a16="http://schemas.microsoft.com/office/drawing/2014/main" xmlns="" id="{A5B2D5E9-0977-4C6D-9352-F57C2B9F35C0}"/>
              </a:ext>
            </a:extLst>
          </p:cNvPr>
          <p:cNvSpPr>
            <a:spLocks noChangeAspect="1" noEditPoints="1"/>
          </p:cNvSpPr>
          <p:nvPr/>
        </p:nvSpPr>
        <p:spPr bwMode="auto">
          <a:xfrm>
            <a:off x="3379198" y="3081977"/>
            <a:ext cx="937862" cy="1184658"/>
          </a:xfrm>
          <a:custGeom>
            <a:avLst/>
            <a:gdLst/>
            <a:ahLst/>
            <a:cxnLst>
              <a:cxn ang="0">
                <a:pos x="432" y="7"/>
              </a:cxn>
              <a:cxn ang="0">
                <a:pos x="414" y="0"/>
              </a:cxn>
              <a:cxn ang="0">
                <a:pos x="100" y="5"/>
              </a:cxn>
              <a:cxn ang="0">
                <a:pos x="161" y="166"/>
              </a:cxn>
              <a:cxn ang="0">
                <a:pos x="81" y="218"/>
              </a:cxn>
              <a:cxn ang="0">
                <a:pos x="26" y="294"/>
              </a:cxn>
              <a:cxn ang="0">
                <a:pos x="1" y="387"/>
              </a:cxn>
              <a:cxn ang="0">
                <a:pos x="9" y="480"/>
              </a:cxn>
              <a:cxn ang="0">
                <a:pos x="46" y="557"/>
              </a:cxn>
              <a:cxn ang="0">
                <a:pos x="104" y="620"/>
              </a:cxn>
              <a:cxn ang="0">
                <a:pos x="179" y="660"/>
              </a:cxn>
              <a:cxn ang="0">
                <a:pos x="265" y="675"/>
              </a:cxn>
              <a:cxn ang="0">
                <a:pos x="353" y="660"/>
              </a:cxn>
              <a:cxn ang="0">
                <a:pos x="427" y="620"/>
              </a:cxn>
              <a:cxn ang="0">
                <a:pos x="486" y="557"/>
              </a:cxn>
              <a:cxn ang="0">
                <a:pos x="521" y="480"/>
              </a:cxn>
              <a:cxn ang="0">
                <a:pos x="529" y="387"/>
              </a:cxn>
              <a:cxn ang="0">
                <a:pos x="505" y="294"/>
              </a:cxn>
              <a:cxn ang="0">
                <a:pos x="449" y="218"/>
              </a:cxn>
              <a:cxn ang="0">
                <a:pos x="369" y="166"/>
              </a:cxn>
              <a:cxn ang="0">
                <a:pos x="281" y="296"/>
              </a:cxn>
              <a:cxn ang="0">
                <a:pos x="329" y="373"/>
              </a:cxn>
              <a:cxn ang="0">
                <a:pos x="378" y="396"/>
              </a:cxn>
              <a:cxn ang="0">
                <a:pos x="404" y="432"/>
              </a:cxn>
              <a:cxn ang="0">
                <a:pos x="406" y="482"/>
              </a:cxn>
              <a:cxn ang="0">
                <a:pos x="381" y="526"/>
              </a:cxn>
              <a:cxn ang="0">
                <a:pos x="333" y="553"/>
              </a:cxn>
              <a:cxn ang="0">
                <a:pos x="281" y="578"/>
              </a:cxn>
              <a:cxn ang="0">
                <a:pos x="289" y="592"/>
              </a:cxn>
              <a:cxn ang="0">
                <a:pos x="238" y="592"/>
              </a:cxn>
              <a:cxn ang="0">
                <a:pos x="245" y="578"/>
              </a:cxn>
              <a:cxn ang="0">
                <a:pos x="190" y="553"/>
              </a:cxn>
              <a:cxn ang="0">
                <a:pos x="130" y="528"/>
              </a:cxn>
              <a:cxn ang="0">
                <a:pos x="144" y="454"/>
              </a:cxn>
              <a:cxn ang="0">
                <a:pos x="157" y="473"/>
              </a:cxn>
              <a:cxn ang="0">
                <a:pos x="196" y="499"/>
              </a:cxn>
              <a:cxn ang="0">
                <a:pos x="230" y="429"/>
              </a:cxn>
              <a:cxn ang="0">
                <a:pos x="166" y="414"/>
              </a:cxn>
              <a:cxn ang="0">
                <a:pos x="132" y="386"/>
              </a:cxn>
              <a:cxn ang="0">
                <a:pos x="122" y="341"/>
              </a:cxn>
              <a:cxn ang="0">
                <a:pos x="134" y="293"/>
              </a:cxn>
              <a:cxn ang="0">
                <a:pos x="172" y="260"/>
              </a:cxn>
              <a:cxn ang="0">
                <a:pos x="231" y="242"/>
              </a:cxn>
              <a:cxn ang="0">
                <a:pos x="238" y="217"/>
              </a:cxn>
              <a:cxn ang="0">
                <a:pos x="289" y="217"/>
              </a:cxn>
              <a:cxn ang="0">
                <a:pos x="281" y="230"/>
              </a:cxn>
              <a:cxn ang="0">
                <a:pos x="323" y="251"/>
              </a:cxn>
              <a:cxn ang="0">
                <a:pos x="388" y="275"/>
              </a:cxn>
              <a:cxn ang="0">
                <a:pos x="372" y="346"/>
              </a:cxn>
              <a:cxn ang="0">
                <a:pos x="360" y="328"/>
              </a:cxn>
              <a:cxn ang="0">
                <a:pos x="281" y="511"/>
              </a:cxn>
              <a:cxn ang="0">
                <a:pos x="335" y="488"/>
              </a:cxn>
              <a:cxn ang="0">
                <a:pos x="340" y="453"/>
              </a:cxn>
              <a:cxn ang="0">
                <a:pos x="296" y="438"/>
              </a:cxn>
              <a:cxn ang="0">
                <a:pos x="187" y="324"/>
              </a:cxn>
              <a:cxn ang="0">
                <a:pos x="193" y="352"/>
              </a:cxn>
              <a:cxn ang="0">
                <a:pos x="245" y="364"/>
              </a:cxn>
              <a:cxn ang="0">
                <a:pos x="214" y="301"/>
              </a:cxn>
            </a:cxnLst>
            <a:rect l="0" t="0" r="r" b="b"/>
            <a:pathLst>
              <a:path w="531" h="675">
                <a:moveTo>
                  <a:pt x="369" y="166"/>
                </a:moveTo>
                <a:lnTo>
                  <a:pt x="436" y="20"/>
                </a:lnTo>
                <a:lnTo>
                  <a:pt x="436" y="15"/>
                </a:lnTo>
                <a:lnTo>
                  <a:pt x="435" y="11"/>
                </a:lnTo>
                <a:lnTo>
                  <a:pt x="432" y="7"/>
                </a:lnTo>
                <a:lnTo>
                  <a:pt x="430" y="5"/>
                </a:lnTo>
                <a:lnTo>
                  <a:pt x="426" y="2"/>
                </a:lnTo>
                <a:lnTo>
                  <a:pt x="423" y="1"/>
                </a:lnTo>
                <a:lnTo>
                  <a:pt x="419" y="0"/>
                </a:lnTo>
                <a:lnTo>
                  <a:pt x="414" y="0"/>
                </a:lnTo>
                <a:lnTo>
                  <a:pt x="116" y="0"/>
                </a:lnTo>
                <a:lnTo>
                  <a:pt x="111" y="0"/>
                </a:lnTo>
                <a:lnTo>
                  <a:pt x="108" y="1"/>
                </a:lnTo>
                <a:lnTo>
                  <a:pt x="104" y="2"/>
                </a:lnTo>
                <a:lnTo>
                  <a:pt x="100" y="5"/>
                </a:lnTo>
                <a:lnTo>
                  <a:pt x="98" y="7"/>
                </a:lnTo>
                <a:lnTo>
                  <a:pt x="96" y="11"/>
                </a:lnTo>
                <a:lnTo>
                  <a:pt x="95" y="15"/>
                </a:lnTo>
                <a:lnTo>
                  <a:pt x="95" y="20"/>
                </a:lnTo>
                <a:lnTo>
                  <a:pt x="161" y="166"/>
                </a:lnTo>
                <a:lnTo>
                  <a:pt x="143" y="174"/>
                </a:lnTo>
                <a:lnTo>
                  <a:pt x="127" y="184"/>
                </a:lnTo>
                <a:lnTo>
                  <a:pt x="110" y="194"/>
                </a:lnTo>
                <a:lnTo>
                  <a:pt x="96" y="205"/>
                </a:lnTo>
                <a:lnTo>
                  <a:pt x="81" y="218"/>
                </a:lnTo>
                <a:lnTo>
                  <a:pt x="68" y="231"/>
                </a:lnTo>
                <a:lnTo>
                  <a:pt x="57" y="245"/>
                </a:lnTo>
                <a:lnTo>
                  <a:pt x="45" y="261"/>
                </a:lnTo>
                <a:lnTo>
                  <a:pt x="34" y="277"/>
                </a:lnTo>
                <a:lnTo>
                  <a:pt x="26" y="294"/>
                </a:lnTo>
                <a:lnTo>
                  <a:pt x="17" y="312"/>
                </a:lnTo>
                <a:lnTo>
                  <a:pt x="12" y="329"/>
                </a:lnTo>
                <a:lnTo>
                  <a:pt x="7" y="348"/>
                </a:lnTo>
                <a:lnTo>
                  <a:pt x="3" y="369"/>
                </a:lnTo>
                <a:lnTo>
                  <a:pt x="1" y="387"/>
                </a:lnTo>
                <a:lnTo>
                  <a:pt x="0" y="409"/>
                </a:lnTo>
                <a:lnTo>
                  <a:pt x="1" y="427"/>
                </a:lnTo>
                <a:lnTo>
                  <a:pt x="2" y="446"/>
                </a:lnTo>
                <a:lnTo>
                  <a:pt x="6" y="462"/>
                </a:lnTo>
                <a:lnTo>
                  <a:pt x="9" y="480"/>
                </a:lnTo>
                <a:lnTo>
                  <a:pt x="15" y="496"/>
                </a:lnTo>
                <a:lnTo>
                  <a:pt x="21" y="512"/>
                </a:lnTo>
                <a:lnTo>
                  <a:pt x="28" y="527"/>
                </a:lnTo>
                <a:lnTo>
                  <a:pt x="36" y="543"/>
                </a:lnTo>
                <a:lnTo>
                  <a:pt x="46" y="557"/>
                </a:lnTo>
                <a:lnTo>
                  <a:pt x="55" y="571"/>
                </a:lnTo>
                <a:lnTo>
                  <a:pt x="66" y="584"/>
                </a:lnTo>
                <a:lnTo>
                  <a:pt x="78" y="597"/>
                </a:lnTo>
                <a:lnTo>
                  <a:pt x="90" y="609"/>
                </a:lnTo>
                <a:lnTo>
                  <a:pt x="104" y="620"/>
                </a:lnTo>
                <a:lnTo>
                  <a:pt x="117" y="629"/>
                </a:lnTo>
                <a:lnTo>
                  <a:pt x="132" y="639"/>
                </a:lnTo>
                <a:lnTo>
                  <a:pt x="148" y="647"/>
                </a:lnTo>
                <a:lnTo>
                  <a:pt x="163" y="654"/>
                </a:lnTo>
                <a:lnTo>
                  <a:pt x="179" y="660"/>
                </a:lnTo>
                <a:lnTo>
                  <a:pt x="195" y="665"/>
                </a:lnTo>
                <a:lnTo>
                  <a:pt x="212" y="669"/>
                </a:lnTo>
                <a:lnTo>
                  <a:pt x="230" y="672"/>
                </a:lnTo>
                <a:lnTo>
                  <a:pt x="247" y="674"/>
                </a:lnTo>
                <a:lnTo>
                  <a:pt x="265" y="675"/>
                </a:lnTo>
                <a:lnTo>
                  <a:pt x="283" y="674"/>
                </a:lnTo>
                <a:lnTo>
                  <a:pt x="302" y="672"/>
                </a:lnTo>
                <a:lnTo>
                  <a:pt x="318" y="669"/>
                </a:lnTo>
                <a:lnTo>
                  <a:pt x="336" y="665"/>
                </a:lnTo>
                <a:lnTo>
                  <a:pt x="353" y="660"/>
                </a:lnTo>
                <a:lnTo>
                  <a:pt x="368" y="654"/>
                </a:lnTo>
                <a:lnTo>
                  <a:pt x="385" y="647"/>
                </a:lnTo>
                <a:lnTo>
                  <a:pt x="399" y="639"/>
                </a:lnTo>
                <a:lnTo>
                  <a:pt x="413" y="629"/>
                </a:lnTo>
                <a:lnTo>
                  <a:pt x="427" y="620"/>
                </a:lnTo>
                <a:lnTo>
                  <a:pt x="441" y="609"/>
                </a:lnTo>
                <a:lnTo>
                  <a:pt x="452" y="597"/>
                </a:lnTo>
                <a:lnTo>
                  <a:pt x="464" y="584"/>
                </a:lnTo>
                <a:lnTo>
                  <a:pt x="475" y="571"/>
                </a:lnTo>
                <a:lnTo>
                  <a:pt x="486" y="557"/>
                </a:lnTo>
                <a:lnTo>
                  <a:pt x="494" y="543"/>
                </a:lnTo>
                <a:lnTo>
                  <a:pt x="502" y="527"/>
                </a:lnTo>
                <a:lnTo>
                  <a:pt x="509" y="512"/>
                </a:lnTo>
                <a:lnTo>
                  <a:pt x="516" y="496"/>
                </a:lnTo>
                <a:lnTo>
                  <a:pt x="521" y="480"/>
                </a:lnTo>
                <a:lnTo>
                  <a:pt x="525" y="462"/>
                </a:lnTo>
                <a:lnTo>
                  <a:pt x="528" y="446"/>
                </a:lnTo>
                <a:lnTo>
                  <a:pt x="531" y="427"/>
                </a:lnTo>
                <a:lnTo>
                  <a:pt x="531" y="409"/>
                </a:lnTo>
                <a:lnTo>
                  <a:pt x="529" y="387"/>
                </a:lnTo>
                <a:lnTo>
                  <a:pt x="527" y="369"/>
                </a:lnTo>
                <a:lnTo>
                  <a:pt x="523" y="348"/>
                </a:lnTo>
                <a:lnTo>
                  <a:pt x="519" y="329"/>
                </a:lnTo>
                <a:lnTo>
                  <a:pt x="513" y="312"/>
                </a:lnTo>
                <a:lnTo>
                  <a:pt x="505" y="294"/>
                </a:lnTo>
                <a:lnTo>
                  <a:pt x="496" y="277"/>
                </a:lnTo>
                <a:lnTo>
                  <a:pt x="486" y="261"/>
                </a:lnTo>
                <a:lnTo>
                  <a:pt x="475" y="245"/>
                </a:lnTo>
                <a:lnTo>
                  <a:pt x="462" y="231"/>
                </a:lnTo>
                <a:lnTo>
                  <a:pt x="449" y="218"/>
                </a:lnTo>
                <a:lnTo>
                  <a:pt x="435" y="205"/>
                </a:lnTo>
                <a:lnTo>
                  <a:pt x="420" y="194"/>
                </a:lnTo>
                <a:lnTo>
                  <a:pt x="404" y="184"/>
                </a:lnTo>
                <a:lnTo>
                  <a:pt x="387" y="174"/>
                </a:lnTo>
                <a:lnTo>
                  <a:pt x="369" y="166"/>
                </a:lnTo>
                <a:close/>
                <a:moveTo>
                  <a:pt x="336" y="313"/>
                </a:moveTo>
                <a:lnTo>
                  <a:pt x="322" y="306"/>
                </a:lnTo>
                <a:lnTo>
                  <a:pt x="308" y="301"/>
                </a:lnTo>
                <a:lnTo>
                  <a:pt x="294" y="297"/>
                </a:lnTo>
                <a:lnTo>
                  <a:pt x="281" y="296"/>
                </a:lnTo>
                <a:lnTo>
                  <a:pt x="281" y="367"/>
                </a:lnTo>
                <a:lnTo>
                  <a:pt x="289" y="367"/>
                </a:lnTo>
                <a:lnTo>
                  <a:pt x="303" y="370"/>
                </a:lnTo>
                <a:lnTo>
                  <a:pt x="316" y="371"/>
                </a:lnTo>
                <a:lnTo>
                  <a:pt x="329" y="373"/>
                </a:lnTo>
                <a:lnTo>
                  <a:pt x="341" y="377"/>
                </a:lnTo>
                <a:lnTo>
                  <a:pt x="352" y="380"/>
                </a:lnTo>
                <a:lnTo>
                  <a:pt x="361" y="385"/>
                </a:lnTo>
                <a:lnTo>
                  <a:pt x="369" y="390"/>
                </a:lnTo>
                <a:lnTo>
                  <a:pt x="378" y="396"/>
                </a:lnTo>
                <a:lnTo>
                  <a:pt x="385" y="402"/>
                </a:lnTo>
                <a:lnTo>
                  <a:pt x="391" y="409"/>
                </a:lnTo>
                <a:lnTo>
                  <a:pt x="397" y="416"/>
                </a:lnTo>
                <a:lnTo>
                  <a:pt x="401" y="424"/>
                </a:lnTo>
                <a:lnTo>
                  <a:pt x="404" y="432"/>
                </a:lnTo>
                <a:lnTo>
                  <a:pt x="407" y="441"/>
                </a:lnTo>
                <a:lnTo>
                  <a:pt x="409" y="451"/>
                </a:lnTo>
                <a:lnTo>
                  <a:pt x="410" y="461"/>
                </a:lnTo>
                <a:lnTo>
                  <a:pt x="409" y="472"/>
                </a:lnTo>
                <a:lnTo>
                  <a:pt x="406" y="482"/>
                </a:lnTo>
                <a:lnTo>
                  <a:pt x="404" y="492"/>
                </a:lnTo>
                <a:lnTo>
                  <a:pt x="399" y="501"/>
                </a:lnTo>
                <a:lnTo>
                  <a:pt x="394" y="510"/>
                </a:lnTo>
                <a:lnTo>
                  <a:pt x="388" y="518"/>
                </a:lnTo>
                <a:lnTo>
                  <a:pt x="381" y="526"/>
                </a:lnTo>
                <a:lnTo>
                  <a:pt x="373" y="533"/>
                </a:lnTo>
                <a:lnTo>
                  <a:pt x="365" y="539"/>
                </a:lnTo>
                <a:lnTo>
                  <a:pt x="354" y="544"/>
                </a:lnTo>
                <a:lnTo>
                  <a:pt x="345" y="550"/>
                </a:lnTo>
                <a:lnTo>
                  <a:pt x="333" y="553"/>
                </a:lnTo>
                <a:lnTo>
                  <a:pt x="321" y="557"/>
                </a:lnTo>
                <a:lnTo>
                  <a:pt x="308" y="560"/>
                </a:lnTo>
                <a:lnTo>
                  <a:pt x="295" y="562"/>
                </a:lnTo>
                <a:lnTo>
                  <a:pt x="281" y="564"/>
                </a:lnTo>
                <a:lnTo>
                  <a:pt x="281" y="578"/>
                </a:lnTo>
                <a:lnTo>
                  <a:pt x="279" y="582"/>
                </a:lnTo>
                <a:lnTo>
                  <a:pt x="281" y="584"/>
                </a:lnTo>
                <a:lnTo>
                  <a:pt x="282" y="587"/>
                </a:lnTo>
                <a:lnTo>
                  <a:pt x="283" y="589"/>
                </a:lnTo>
                <a:lnTo>
                  <a:pt x="289" y="592"/>
                </a:lnTo>
                <a:lnTo>
                  <a:pt x="296" y="594"/>
                </a:lnTo>
                <a:lnTo>
                  <a:pt x="296" y="602"/>
                </a:lnTo>
                <a:lnTo>
                  <a:pt x="232" y="602"/>
                </a:lnTo>
                <a:lnTo>
                  <a:pt x="232" y="594"/>
                </a:lnTo>
                <a:lnTo>
                  <a:pt x="238" y="592"/>
                </a:lnTo>
                <a:lnTo>
                  <a:pt x="243" y="589"/>
                </a:lnTo>
                <a:lnTo>
                  <a:pt x="244" y="587"/>
                </a:lnTo>
                <a:lnTo>
                  <a:pt x="245" y="584"/>
                </a:lnTo>
                <a:lnTo>
                  <a:pt x="246" y="582"/>
                </a:lnTo>
                <a:lnTo>
                  <a:pt x="245" y="578"/>
                </a:lnTo>
                <a:lnTo>
                  <a:pt x="245" y="564"/>
                </a:lnTo>
                <a:lnTo>
                  <a:pt x="232" y="562"/>
                </a:lnTo>
                <a:lnTo>
                  <a:pt x="219" y="560"/>
                </a:lnTo>
                <a:lnTo>
                  <a:pt x="205" y="557"/>
                </a:lnTo>
                <a:lnTo>
                  <a:pt x="190" y="553"/>
                </a:lnTo>
                <a:lnTo>
                  <a:pt x="176" y="549"/>
                </a:lnTo>
                <a:lnTo>
                  <a:pt x="162" y="544"/>
                </a:lnTo>
                <a:lnTo>
                  <a:pt x="148" y="537"/>
                </a:lnTo>
                <a:lnTo>
                  <a:pt x="134" y="530"/>
                </a:lnTo>
                <a:lnTo>
                  <a:pt x="130" y="528"/>
                </a:lnTo>
                <a:lnTo>
                  <a:pt x="127" y="528"/>
                </a:lnTo>
                <a:lnTo>
                  <a:pt x="123" y="530"/>
                </a:lnTo>
                <a:lnTo>
                  <a:pt x="116" y="533"/>
                </a:lnTo>
                <a:lnTo>
                  <a:pt x="111" y="530"/>
                </a:lnTo>
                <a:lnTo>
                  <a:pt x="144" y="454"/>
                </a:lnTo>
                <a:lnTo>
                  <a:pt x="150" y="456"/>
                </a:lnTo>
                <a:lnTo>
                  <a:pt x="151" y="461"/>
                </a:lnTo>
                <a:lnTo>
                  <a:pt x="153" y="464"/>
                </a:lnTo>
                <a:lnTo>
                  <a:pt x="154" y="469"/>
                </a:lnTo>
                <a:lnTo>
                  <a:pt x="157" y="473"/>
                </a:lnTo>
                <a:lnTo>
                  <a:pt x="164" y="481"/>
                </a:lnTo>
                <a:lnTo>
                  <a:pt x="175" y="488"/>
                </a:lnTo>
                <a:lnTo>
                  <a:pt x="181" y="492"/>
                </a:lnTo>
                <a:lnTo>
                  <a:pt x="188" y="495"/>
                </a:lnTo>
                <a:lnTo>
                  <a:pt x="196" y="499"/>
                </a:lnTo>
                <a:lnTo>
                  <a:pt x="205" y="501"/>
                </a:lnTo>
                <a:lnTo>
                  <a:pt x="224" y="505"/>
                </a:lnTo>
                <a:lnTo>
                  <a:pt x="245" y="508"/>
                </a:lnTo>
                <a:lnTo>
                  <a:pt x="245" y="430"/>
                </a:lnTo>
                <a:lnTo>
                  <a:pt x="230" y="429"/>
                </a:lnTo>
                <a:lnTo>
                  <a:pt x="214" y="427"/>
                </a:lnTo>
                <a:lnTo>
                  <a:pt x="200" y="424"/>
                </a:lnTo>
                <a:lnTo>
                  <a:pt x="187" y="422"/>
                </a:lnTo>
                <a:lnTo>
                  <a:pt x="176" y="418"/>
                </a:lnTo>
                <a:lnTo>
                  <a:pt x="166" y="414"/>
                </a:lnTo>
                <a:lnTo>
                  <a:pt x="157" y="410"/>
                </a:lnTo>
                <a:lnTo>
                  <a:pt x="149" y="405"/>
                </a:lnTo>
                <a:lnTo>
                  <a:pt x="143" y="399"/>
                </a:lnTo>
                <a:lnTo>
                  <a:pt x="137" y="393"/>
                </a:lnTo>
                <a:lnTo>
                  <a:pt x="132" y="386"/>
                </a:lnTo>
                <a:lnTo>
                  <a:pt x="128" y="379"/>
                </a:lnTo>
                <a:lnTo>
                  <a:pt x="125" y="371"/>
                </a:lnTo>
                <a:lnTo>
                  <a:pt x="123" y="361"/>
                </a:lnTo>
                <a:lnTo>
                  <a:pt x="122" y="352"/>
                </a:lnTo>
                <a:lnTo>
                  <a:pt x="122" y="341"/>
                </a:lnTo>
                <a:lnTo>
                  <a:pt x="122" y="329"/>
                </a:lnTo>
                <a:lnTo>
                  <a:pt x="123" y="320"/>
                </a:lnTo>
                <a:lnTo>
                  <a:pt x="125" y="310"/>
                </a:lnTo>
                <a:lnTo>
                  <a:pt x="130" y="301"/>
                </a:lnTo>
                <a:lnTo>
                  <a:pt x="134" y="293"/>
                </a:lnTo>
                <a:lnTo>
                  <a:pt x="140" y="284"/>
                </a:lnTo>
                <a:lnTo>
                  <a:pt x="147" y="277"/>
                </a:lnTo>
                <a:lnTo>
                  <a:pt x="155" y="270"/>
                </a:lnTo>
                <a:lnTo>
                  <a:pt x="163" y="264"/>
                </a:lnTo>
                <a:lnTo>
                  <a:pt x="172" y="260"/>
                </a:lnTo>
                <a:lnTo>
                  <a:pt x="182" y="255"/>
                </a:lnTo>
                <a:lnTo>
                  <a:pt x="193" y="250"/>
                </a:lnTo>
                <a:lnTo>
                  <a:pt x="205" y="246"/>
                </a:lnTo>
                <a:lnTo>
                  <a:pt x="218" y="244"/>
                </a:lnTo>
                <a:lnTo>
                  <a:pt x="231" y="242"/>
                </a:lnTo>
                <a:lnTo>
                  <a:pt x="245" y="241"/>
                </a:lnTo>
                <a:lnTo>
                  <a:pt x="245" y="230"/>
                </a:lnTo>
                <a:lnTo>
                  <a:pt x="245" y="225"/>
                </a:lnTo>
                <a:lnTo>
                  <a:pt x="243" y="220"/>
                </a:lnTo>
                <a:lnTo>
                  <a:pt x="238" y="217"/>
                </a:lnTo>
                <a:lnTo>
                  <a:pt x="232" y="215"/>
                </a:lnTo>
                <a:lnTo>
                  <a:pt x="232" y="206"/>
                </a:lnTo>
                <a:lnTo>
                  <a:pt x="296" y="206"/>
                </a:lnTo>
                <a:lnTo>
                  <a:pt x="296" y="215"/>
                </a:lnTo>
                <a:lnTo>
                  <a:pt x="289" y="217"/>
                </a:lnTo>
                <a:lnTo>
                  <a:pt x="283" y="219"/>
                </a:lnTo>
                <a:lnTo>
                  <a:pt x="282" y="222"/>
                </a:lnTo>
                <a:lnTo>
                  <a:pt x="281" y="224"/>
                </a:lnTo>
                <a:lnTo>
                  <a:pt x="279" y="226"/>
                </a:lnTo>
                <a:lnTo>
                  <a:pt x="281" y="230"/>
                </a:lnTo>
                <a:lnTo>
                  <a:pt x="281" y="243"/>
                </a:lnTo>
                <a:lnTo>
                  <a:pt x="290" y="244"/>
                </a:lnTo>
                <a:lnTo>
                  <a:pt x="301" y="245"/>
                </a:lnTo>
                <a:lnTo>
                  <a:pt x="313" y="248"/>
                </a:lnTo>
                <a:lnTo>
                  <a:pt x="323" y="251"/>
                </a:lnTo>
                <a:lnTo>
                  <a:pt x="335" y="255"/>
                </a:lnTo>
                <a:lnTo>
                  <a:pt x="349" y="260"/>
                </a:lnTo>
                <a:lnTo>
                  <a:pt x="365" y="265"/>
                </a:lnTo>
                <a:lnTo>
                  <a:pt x="382" y="271"/>
                </a:lnTo>
                <a:lnTo>
                  <a:pt x="388" y="275"/>
                </a:lnTo>
                <a:lnTo>
                  <a:pt x="392" y="275"/>
                </a:lnTo>
                <a:lnTo>
                  <a:pt x="398" y="274"/>
                </a:lnTo>
                <a:lnTo>
                  <a:pt x="404" y="269"/>
                </a:lnTo>
                <a:lnTo>
                  <a:pt x="410" y="273"/>
                </a:lnTo>
                <a:lnTo>
                  <a:pt x="372" y="346"/>
                </a:lnTo>
                <a:lnTo>
                  <a:pt x="366" y="344"/>
                </a:lnTo>
                <a:lnTo>
                  <a:pt x="366" y="339"/>
                </a:lnTo>
                <a:lnTo>
                  <a:pt x="365" y="335"/>
                </a:lnTo>
                <a:lnTo>
                  <a:pt x="364" y="332"/>
                </a:lnTo>
                <a:lnTo>
                  <a:pt x="360" y="328"/>
                </a:lnTo>
                <a:lnTo>
                  <a:pt x="356" y="325"/>
                </a:lnTo>
                <a:lnTo>
                  <a:pt x="352" y="321"/>
                </a:lnTo>
                <a:lnTo>
                  <a:pt x="345" y="316"/>
                </a:lnTo>
                <a:lnTo>
                  <a:pt x="336" y="313"/>
                </a:lnTo>
                <a:close/>
                <a:moveTo>
                  <a:pt x="281" y="511"/>
                </a:moveTo>
                <a:lnTo>
                  <a:pt x="295" y="508"/>
                </a:lnTo>
                <a:lnTo>
                  <a:pt x="308" y="505"/>
                </a:lnTo>
                <a:lnTo>
                  <a:pt x="320" y="500"/>
                </a:lnTo>
                <a:lnTo>
                  <a:pt x="328" y="494"/>
                </a:lnTo>
                <a:lnTo>
                  <a:pt x="335" y="488"/>
                </a:lnTo>
                <a:lnTo>
                  <a:pt x="340" y="481"/>
                </a:lnTo>
                <a:lnTo>
                  <a:pt x="342" y="474"/>
                </a:lnTo>
                <a:lnTo>
                  <a:pt x="343" y="464"/>
                </a:lnTo>
                <a:lnTo>
                  <a:pt x="342" y="459"/>
                </a:lnTo>
                <a:lnTo>
                  <a:pt x="340" y="453"/>
                </a:lnTo>
                <a:lnTo>
                  <a:pt x="336" y="448"/>
                </a:lnTo>
                <a:lnTo>
                  <a:pt x="329" y="444"/>
                </a:lnTo>
                <a:lnTo>
                  <a:pt x="321" y="442"/>
                </a:lnTo>
                <a:lnTo>
                  <a:pt x="310" y="440"/>
                </a:lnTo>
                <a:lnTo>
                  <a:pt x="296" y="438"/>
                </a:lnTo>
                <a:lnTo>
                  <a:pt x="281" y="437"/>
                </a:lnTo>
                <a:lnTo>
                  <a:pt x="281" y="511"/>
                </a:lnTo>
                <a:close/>
                <a:moveTo>
                  <a:pt x="193" y="315"/>
                </a:moveTo>
                <a:lnTo>
                  <a:pt x="189" y="320"/>
                </a:lnTo>
                <a:lnTo>
                  <a:pt x="187" y="324"/>
                </a:lnTo>
                <a:lnTo>
                  <a:pt x="185" y="328"/>
                </a:lnTo>
                <a:lnTo>
                  <a:pt x="185" y="333"/>
                </a:lnTo>
                <a:lnTo>
                  <a:pt x="185" y="341"/>
                </a:lnTo>
                <a:lnTo>
                  <a:pt x="188" y="347"/>
                </a:lnTo>
                <a:lnTo>
                  <a:pt x="193" y="352"/>
                </a:lnTo>
                <a:lnTo>
                  <a:pt x="200" y="357"/>
                </a:lnTo>
                <a:lnTo>
                  <a:pt x="208" y="359"/>
                </a:lnTo>
                <a:lnTo>
                  <a:pt x="219" y="361"/>
                </a:lnTo>
                <a:lnTo>
                  <a:pt x="231" y="363"/>
                </a:lnTo>
                <a:lnTo>
                  <a:pt x="245" y="364"/>
                </a:lnTo>
                <a:lnTo>
                  <a:pt x="245" y="295"/>
                </a:lnTo>
                <a:lnTo>
                  <a:pt x="237" y="296"/>
                </a:lnTo>
                <a:lnTo>
                  <a:pt x="228" y="297"/>
                </a:lnTo>
                <a:lnTo>
                  <a:pt x="221" y="299"/>
                </a:lnTo>
                <a:lnTo>
                  <a:pt x="214" y="301"/>
                </a:lnTo>
                <a:lnTo>
                  <a:pt x="208" y="303"/>
                </a:lnTo>
                <a:lnTo>
                  <a:pt x="202" y="307"/>
                </a:lnTo>
                <a:lnTo>
                  <a:pt x="198" y="310"/>
                </a:lnTo>
                <a:lnTo>
                  <a:pt x="193"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s-MX"/>
          </a:p>
        </p:txBody>
      </p:sp>
    </p:spTree>
    <p:extLst>
      <p:ext uri="{BB962C8B-B14F-4D97-AF65-F5344CB8AC3E}">
        <p14:creationId xmlns:p14="http://schemas.microsoft.com/office/powerpoint/2010/main" val="26082590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22" presetClass="entr" presetSubtype="8"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93387" y="582907"/>
            <a:ext cx="7953375" cy="228600"/>
          </a:xfrm>
        </p:spPr>
        <p:txBody>
          <a:bodyPr/>
          <a:lstStyle/>
          <a:p>
            <a:r>
              <a:rPr lang="en-US" sz="1800" dirty="0" err="1"/>
              <a:t>Explicado</a:t>
            </a:r>
            <a:endParaRPr lang="ar-SA" sz="1800" dirty="0"/>
          </a:p>
        </p:txBody>
      </p:sp>
      <p:sp>
        <p:nvSpPr>
          <p:cNvPr id="29" name="TextBox 28"/>
          <p:cNvSpPr txBox="1"/>
          <p:nvPr/>
        </p:nvSpPr>
        <p:spPr>
          <a:xfrm>
            <a:off x="1060420" y="2528806"/>
            <a:ext cx="3324225" cy="738664"/>
          </a:xfrm>
          <a:prstGeom prst="rect">
            <a:avLst/>
          </a:prstGeom>
          <a:noFill/>
        </p:spPr>
        <p:txBody>
          <a:bodyPr wrap="square" lIns="0" tIns="0" rIns="0" bIns="0" rtlCol="1">
            <a:spAutoFit/>
          </a:bodyPr>
          <a:lstStyle>
            <a:defPPr>
              <a:defRPr lang="en-US"/>
            </a:defPPr>
            <a:lvl1pPr algn="just">
              <a:lnSpc>
                <a:spcPts val="1300"/>
              </a:lnSpc>
              <a:spcAft>
                <a:spcPts val="600"/>
              </a:spcAft>
              <a:defRPr sz="900">
                <a:solidFill>
                  <a:schemeClr val="tx1">
                    <a:lumMod val="50000"/>
                    <a:lumOff val="50000"/>
                  </a:schemeClr>
                </a:solidFill>
                <a:latin typeface="Lato" pitchFamily="34" charset="0"/>
              </a:defRPr>
            </a:lvl1pPr>
          </a:lstStyle>
          <a:p>
            <a:pPr algn="ctr">
              <a:lnSpc>
                <a:spcPct val="100000"/>
              </a:lnSpc>
            </a:pPr>
            <a:r>
              <a:rPr lang="es-MX" sz="1600" b="1" dirty="0">
                <a:solidFill>
                  <a:srgbClr val="14AA96"/>
                </a:solidFill>
              </a:rPr>
              <a:t>Pago en una sola exhibición</a:t>
            </a:r>
            <a:r>
              <a:rPr lang="es-MX" sz="1600" dirty="0"/>
              <a:t>: Cuando se realice dicho pago al </a:t>
            </a:r>
            <a:r>
              <a:rPr lang="es-MX" sz="1600" b="1" dirty="0">
                <a:solidFill>
                  <a:srgbClr val="14AA96"/>
                </a:solidFill>
              </a:rPr>
              <a:t>momento</a:t>
            </a:r>
            <a:r>
              <a:rPr lang="es-MX" sz="1600" dirty="0"/>
              <a:t> de emitir el comprobante.</a:t>
            </a:r>
            <a:endParaRPr lang="en-US" sz="1600" dirty="0"/>
          </a:p>
        </p:txBody>
      </p:sp>
      <p:sp>
        <p:nvSpPr>
          <p:cNvPr id="30" name="TextBox 29"/>
          <p:cNvSpPr txBox="1"/>
          <p:nvPr/>
        </p:nvSpPr>
        <p:spPr>
          <a:xfrm>
            <a:off x="1615997" y="2015885"/>
            <a:ext cx="2213072" cy="266700"/>
          </a:xfrm>
          <a:prstGeom prst="rect">
            <a:avLst/>
          </a:prstGeom>
          <a:noFill/>
        </p:spPr>
        <p:txBody>
          <a:bodyPr wrap="square" lIns="0" tIns="0" rIns="0" bIns="0" rtlCol="1" anchor="t" anchorCtr="0">
            <a:noAutofit/>
          </a:bodyPr>
          <a:lstStyle/>
          <a:p>
            <a:pPr algn="ctr" rtl="0"/>
            <a:r>
              <a:rPr lang="en-US" sz="2400" b="1" dirty="0">
                <a:solidFill>
                  <a:srgbClr val="14AA96"/>
                </a:solidFill>
                <a:latin typeface="Lato Black" pitchFamily="34" charset="0"/>
                <a:ea typeface="Open Sans" pitchFamily="34" charset="0"/>
                <a:cs typeface="Open Sans" pitchFamily="34" charset="0"/>
              </a:rPr>
              <a:t>PUE</a:t>
            </a:r>
            <a:endParaRPr lang="ar-SA" sz="2400" b="1" dirty="0">
              <a:solidFill>
                <a:srgbClr val="14AA96"/>
              </a:solidFill>
              <a:latin typeface="Lato Black" pitchFamily="34" charset="0"/>
              <a:ea typeface="Open Sans" pitchFamily="34" charset="0"/>
            </a:endParaRPr>
          </a:p>
        </p:txBody>
      </p:sp>
      <p:sp>
        <p:nvSpPr>
          <p:cNvPr id="54" name="TextBox 53"/>
          <p:cNvSpPr txBox="1"/>
          <p:nvPr/>
        </p:nvSpPr>
        <p:spPr>
          <a:xfrm>
            <a:off x="5222537" y="2628268"/>
            <a:ext cx="3324225" cy="1231106"/>
          </a:xfrm>
          <a:prstGeom prst="rect">
            <a:avLst/>
          </a:prstGeom>
          <a:noFill/>
        </p:spPr>
        <p:txBody>
          <a:bodyPr wrap="square" lIns="0" tIns="0" rIns="0" bIns="0" rtlCol="1">
            <a:spAutoFit/>
          </a:bodyPr>
          <a:lstStyle/>
          <a:p>
            <a:pPr>
              <a:spcAft>
                <a:spcPts val="600"/>
              </a:spcAft>
            </a:pPr>
            <a:r>
              <a:rPr lang="es-MX" sz="1600" b="1" dirty="0">
                <a:solidFill>
                  <a:srgbClr val="C00000"/>
                </a:solidFill>
                <a:latin typeface="Lato" pitchFamily="34" charset="0"/>
              </a:rPr>
              <a:t>Pago en parcialidades o diferido</a:t>
            </a:r>
            <a:r>
              <a:rPr lang="es-MX" sz="1600" dirty="0">
                <a:solidFill>
                  <a:schemeClr val="tx1">
                    <a:lumMod val="50000"/>
                    <a:lumOff val="50000"/>
                  </a:schemeClr>
                </a:solidFill>
                <a:latin typeface="Lato" pitchFamily="34" charset="0"/>
              </a:rPr>
              <a:t>: Al emitir el comprobante de la operación y con posterioridad se liquide en un solo pago el saldo total o en varias </a:t>
            </a:r>
            <a:r>
              <a:rPr lang="es-MX" sz="1600" b="1" dirty="0">
                <a:solidFill>
                  <a:srgbClr val="C00000"/>
                </a:solidFill>
                <a:latin typeface="Lato" pitchFamily="34" charset="0"/>
              </a:rPr>
              <a:t>parcialidades</a:t>
            </a:r>
            <a:r>
              <a:rPr lang="es-MX" sz="1600" dirty="0">
                <a:solidFill>
                  <a:schemeClr val="tx1">
                    <a:lumMod val="50000"/>
                    <a:lumOff val="50000"/>
                  </a:schemeClr>
                </a:solidFill>
                <a:latin typeface="Lato" pitchFamily="34" charset="0"/>
              </a:rPr>
              <a:t>.</a:t>
            </a:r>
            <a:endParaRPr lang="en-US" sz="1600" dirty="0">
              <a:solidFill>
                <a:schemeClr val="tx1">
                  <a:lumMod val="50000"/>
                  <a:lumOff val="50000"/>
                </a:schemeClr>
              </a:solidFill>
              <a:latin typeface="Lato" pitchFamily="34" charset="0"/>
            </a:endParaRPr>
          </a:p>
        </p:txBody>
      </p:sp>
      <p:sp>
        <p:nvSpPr>
          <p:cNvPr id="55" name="TextBox 54"/>
          <p:cNvSpPr txBox="1"/>
          <p:nvPr/>
        </p:nvSpPr>
        <p:spPr>
          <a:xfrm>
            <a:off x="5222537" y="2098180"/>
            <a:ext cx="2213072" cy="266700"/>
          </a:xfrm>
          <a:prstGeom prst="rect">
            <a:avLst/>
          </a:prstGeom>
          <a:noFill/>
        </p:spPr>
        <p:txBody>
          <a:bodyPr wrap="square" lIns="0" tIns="0" rIns="0" bIns="0" rtlCol="1" anchor="t" anchorCtr="0">
            <a:noAutofit/>
          </a:bodyPr>
          <a:lstStyle/>
          <a:p>
            <a:pPr algn="ctr" rtl="0"/>
            <a:r>
              <a:rPr lang="en-US" sz="2400" b="1" dirty="0">
                <a:solidFill>
                  <a:srgbClr val="C00000"/>
                </a:solidFill>
                <a:latin typeface="Lato Black" pitchFamily="34" charset="0"/>
                <a:ea typeface="Open Sans" pitchFamily="34" charset="0"/>
                <a:cs typeface="Open Sans" pitchFamily="34" charset="0"/>
              </a:rPr>
              <a:t>PPD</a:t>
            </a:r>
            <a:endParaRPr lang="ar-SA" sz="2400" b="1" dirty="0">
              <a:solidFill>
                <a:srgbClr val="C00000"/>
              </a:solidFill>
              <a:latin typeface="Lato Black" pitchFamily="34" charset="0"/>
              <a:ea typeface="Open Sans" pitchFamily="34" charset="0"/>
            </a:endParaRPr>
          </a:p>
        </p:txBody>
      </p:sp>
      <p:sp>
        <p:nvSpPr>
          <p:cNvPr id="35" name="Text Placeholder 1">
            <a:extLst>
              <a:ext uri="{FF2B5EF4-FFF2-40B4-BE49-F238E27FC236}">
                <a16:creationId xmlns:a16="http://schemas.microsoft.com/office/drawing/2014/main" xmlns="" id="{5296AC5C-CFD5-4308-97A6-1991E0961FA3}"/>
              </a:ext>
            </a:extLst>
          </p:cNvPr>
          <p:cNvSpPr txBox="1">
            <a:spLocks/>
          </p:cNvSpPr>
          <p:nvPr/>
        </p:nvSpPr>
        <p:spPr>
          <a:xfrm>
            <a:off x="741935" y="203790"/>
            <a:ext cx="7957227" cy="457200"/>
          </a:xfrm>
          <a:prstGeom prst="rect">
            <a:avLst/>
          </a:prstGeom>
        </p:spPr>
        <p:txBody>
          <a:bodyPr lIns="0" tIns="0" rIns="0" bIns="0" anchor="ctr" anchorCtr="0">
            <a:noAutofit/>
          </a:bodyPr>
          <a:lstStyle>
            <a:lvl1pPr marL="0" indent="0" algn="ctr" defTabSz="685800" rtl="0" eaLnBrk="1" latinLnBrk="0" hangingPunct="1">
              <a:lnSpc>
                <a:spcPct val="90000"/>
              </a:lnSpc>
              <a:spcBef>
                <a:spcPts val="0"/>
              </a:spcBef>
              <a:buFont typeface="Arial" panose="020B0604020202020204" pitchFamily="34" charset="0"/>
              <a:buNone/>
              <a:defRPr sz="3000" b="0" kern="1200" cap="none" spc="0" baseline="0">
                <a:solidFill>
                  <a:schemeClr val="tx2"/>
                </a:solidFill>
                <a:latin typeface="Lato Light" pitchFamily="34" charset="0"/>
                <a:ea typeface="Open Sans Light" pitchFamily="34" charset="0"/>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MX" sz="2400" dirty="0"/>
              <a:t>Forma de Pago</a:t>
            </a:r>
          </a:p>
        </p:txBody>
      </p:sp>
      <p:sp>
        <p:nvSpPr>
          <p:cNvPr id="38" name="Shape 2388">
            <a:extLst>
              <a:ext uri="{FF2B5EF4-FFF2-40B4-BE49-F238E27FC236}">
                <a16:creationId xmlns:a16="http://schemas.microsoft.com/office/drawing/2014/main" xmlns="" id="{7FA0FB3B-D9EA-471A-AE19-8277B5608202}"/>
              </a:ext>
            </a:extLst>
          </p:cNvPr>
          <p:cNvSpPr>
            <a:spLocks noChangeAspect="1"/>
          </p:cNvSpPr>
          <p:nvPr/>
        </p:nvSpPr>
        <p:spPr>
          <a:xfrm>
            <a:off x="2169509" y="1036145"/>
            <a:ext cx="938876" cy="939398"/>
          </a:xfrm>
          <a:custGeom>
            <a:avLst/>
            <a:gdLst/>
            <a:ahLst/>
            <a:cxnLst>
              <a:cxn ang="0">
                <a:pos x="wd2" y="hd2"/>
              </a:cxn>
              <a:cxn ang="5400000">
                <a:pos x="wd2" y="hd2"/>
              </a:cxn>
              <a:cxn ang="10800000">
                <a:pos x="wd2" y="hd2"/>
              </a:cxn>
              <a:cxn ang="16200000">
                <a:pos x="wd2" y="hd2"/>
              </a:cxn>
            </a:cxnLst>
            <a:rect l="0" t="0" r="r" b="b"/>
            <a:pathLst>
              <a:path w="21427" h="21452" extrusionOk="0">
                <a:moveTo>
                  <a:pt x="13075" y="39"/>
                </a:moveTo>
                <a:cubicBezTo>
                  <a:pt x="12834" y="97"/>
                  <a:pt x="12614" y="226"/>
                  <a:pt x="12444" y="396"/>
                </a:cubicBezTo>
                <a:cubicBezTo>
                  <a:pt x="12292" y="548"/>
                  <a:pt x="12180" y="734"/>
                  <a:pt x="12114" y="945"/>
                </a:cubicBezTo>
                <a:cubicBezTo>
                  <a:pt x="11811" y="1930"/>
                  <a:pt x="11289" y="2787"/>
                  <a:pt x="10513" y="3564"/>
                </a:cubicBezTo>
                <a:cubicBezTo>
                  <a:pt x="9477" y="4601"/>
                  <a:pt x="8125" y="5390"/>
                  <a:pt x="6696" y="6220"/>
                </a:cubicBezTo>
                <a:cubicBezTo>
                  <a:pt x="5180" y="7100"/>
                  <a:pt x="3614" y="8004"/>
                  <a:pt x="2330" y="9288"/>
                </a:cubicBezTo>
                <a:cubicBezTo>
                  <a:pt x="1239" y="10381"/>
                  <a:pt x="495" y="11604"/>
                  <a:pt x="60" y="13015"/>
                </a:cubicBezTo>
                <a:cubicBezTo>
                  <a:pt x="-86" y="13492"/>
                  <a:pt x="39" y="14010"/>
                  <a:pt x="390" y="14362"/>
                </a:cubicBezTo>
                <a:lnTo>
                  <a:pt x="7090" y="21056"/>
                </a:lnTo>
                <a:cubicBezTo>
                  <a:pt x="7422" y="21389"/>
                  <a:pt x="7906" y="21526"/>
                  <a:pt x="8362" y="21413"/>
                </a:cubicBezTo>
                <a:cubicBezTo>
                  <a:pt x="8603" y="21353"/>
                  <a:pt x="8814" y="21226"/>
                  <a:pt x="8984" y="21056"/>
                </a:cubicBezTo>
                <a:cubicBezTo>
                  <a:pt x="9136" y="20904"/>
                  <a:pt x="9248" y="20719"/>
                  <a:pt x="9314" y="20507"/>
                </a:cubicBezTo>
                <a:cubicBezTo>
                  <a:pt x="9617" y="19522"/>
                  <a:pt x="10148" y="18664"/>
                  <a:pt x="10925" y="17888"/>
                </a:cubicBezTo>
                <a:cubicBezTo>
                  <a:pt x="11960" y="16851"/>
                  <a:pt x="13302" y="16071"/>
                  <a:pt x="14732" y="15241"/>
                </a:cubicBezTo>
                <a:cubicBezTo>
                  <a:pt x="16248" y="14360"/>
                  <a:pt x="17814" y="13448"/>
                  <a:pt x="19098" y="12164"/>
                </a:cubicBezTo>
                <a:cubicBezTo>
                  <a:pt x="20189" y="11072"/>
                  <a:pt x="20933" y="9857"/>
                  <a:pt x="21368" y="8446"/>
                </a:cubicBezTo>
                <a:cubicBezTo>
                  <a:pt x="21514" y="7970"/>
                  <a:pt x="21389" y="7450"/>
                  <a:pt x="21038" y="7099"/>
                </a:cubicBezTo>
                <a:lnTo>
                  <a:pt x="14338" y="396"/>
                </a:lnTo>
                <a:cubicBezTo>
                  <a:pt x="14006" y="63"/>
                  <a:pt x="13531" y="-74"/>
                  <a:pt x="13075" y="39"/>
                </a:cubicBezTo>
                <a:close/>
                <a:moveTo>
                  <a:pt x="13396" y="1339"/>
                </a:moveTo>
                <a:cubicBezTo>
                  <a:pt x="15614" y="3558"/>
                  <a:pt x="17877" y="5823"/>
                  <a:pt x="20095" y="8043"/>
                </a:cubicBezTo>
                <a:cubicBezTo>
                  <a:pt x="18192" y="14209"/>
                  <a:pt x="9935" y="13945"/>
                  <a:pt x="8032" y="20113"/>
                </a:cubicBezTo>
                <a:cubicBezTo>
                  <a:pt x="5814" y="17892"/>
                  <a:pt x="3560" y="15628"/>
                  <a:pt x="1342" y="13409"/>
                </a:cubicBezTo>
                <a:cubicBezTo>
                  <a:pt x="3245" y="7241"/>
                  <a:pt x="11493" y="7507"/>
                  <a:pt x="13396" y="1339"/>
                </a:cubicBezTo>
                <a:close/>
                <a:moveTo>
                  <a:pt x="13670" y="3354"/>
                </a:moveTo>
                <a:cubicBezTo>
                  <a:pt x="13584" y="3354"/>
                  <a:pt x="13499" y="3388"/>
                  <a:pt x="13432" y="3455"/>
                </a:cubicBezTo>
                <a:cubicBezTo>
                  <a:pt x="13408" y="3479"/>
                  <a:pt x="13384" y="3508"/>
                  <a:pt x="13368" y="3537"/>
                </a:cubicBezTo>
                <a:lnTo>
                  <a:pt x="12929" y="4151"/>
                </a:lnTo>
                <a:cubicBezTo>
                  <a:pt x="12664" y="4514"/>
                  <a:pt x="12352" y="4865"/>
                  <a:pt x="12014" y="5204"/>
                </a:cubicBezTo>
                <a:cubicBezTo>
                  <a:pt x="11664" y="5554"/>
                  <a:pt x="11290" y="5873"/>
                  <a:pt x="10897" y="6174"/>
                </a:cubicBezTo>
                <a:cubicBezTo>
                  <a:pt x="10869" y="6190"/>
                  <a:pt x="10838" y="6205"/>
                  <a:pt x="10815" y="6229"/>
                </a:cubicBezTo>
                <a:cubicBezTo>
                  <a:pt x="10683" y="6362"/>
                  <a:pt x="10683" y="6573"/>
                  <a:pt x="10815" y="6706"/>
                </a:cubicBezTo>
                <a:cubicBezTo>
                  <a:pt x="10943" y="6835"/>
                  <a:pt x="11148" y="6838"/>
                  <a:pt x="11281" y="6715"/>
                </a:cubicBezTo>
                <a:cubicBezTo>
                  <a:pt x="11703" y="6394"/>
                  <a:pt x="12112" y="6058"/>
                  <a:pt x="12490" y="5680"/>
                </a:cubicBezTo>
                <a:cubicBezTo>
                  <a:pt x="12853" y="5316"/>
                  <a:pt x="13183" y="4936"/>
                  <a:pt x="13469" y="4544"/>
                </a:cubicBezTo>
                <a:lnTo>
                  <a:pt x="13927" y="3912"/>
                </a:lnTo>
                <a:cubicBezTo>
                  <a:pt x="14039" y="3778"/>
                  <a:pt x="14035" y="3580"/>
                  <a:pt x="13908" y="3455"/>
                </a:cubicBezTo>
                <a:cubicBezTo>
                  <a:pt x="13843" y="3388"/>
                  <a:pt x="13757" y="3354"/>
                  <a:pt x="13670" y="3354"/>
                </a:cubicBezTo>
                <a:close/>
                <a:moveTo>
                  <a:pt x="10696" y="7402"/>
                </a:moveTo>
                <a:cubicBezTo>
                  <a:pt x="10494" y="7366"/>
                  <a:pt x="10287" y="7364"/>
                  <a:pt x="10073" y="7411"/>
                </a:cubicBezTo>
                <a:cubicBezTo>
                  <a:pt x="9862" y="7459"/>
                  <a:pt x="9660" y="7546"/>
                  <a:pt x="9469" y="7658"/>
                </a:cubicBezTo>
                <a:cubicBezTo>
                  <a:pt x="9279" y="7771"/>
                  <a:pt x="9125" y="7884"/>
                  <a:pt x="9012" y="7997"/>
                </a:cubicBezTo>
                <a:cubicBezTo>
                  <a:pt x="8968" y="7956"/>
                  <a:pt x="8927" y="7909"/>
                  <a:pt x="8883" y="7869"/>
                </a:cubicBezTo>
                <a:cubicBezTo>
                  <a:pt x="8835" y="7824"/>
                  <a:pt x="8773" y="7803"/>
                  <a:pt x="8700" y="7805"/>
                </a:cubicBezTo>
                <a:cubicBezTo>
                  <a:pt x="8628" y="7805"/>
                  <a:pt x="8567" y="7839"/>
                  <a:pt x="8517" y="7896"/>
                </a:cubicBezTo>
                <a:cubicBezTo>
                  <a:pt x="8469" y="7952"/>
                  <a:pt x="8444" y="8019"/>
                  <a:pt x="8453" y="8088"/>
                </a:cubicBezTo>
                <a:cubicBezTo>
                  <a:pt x="8460" y="8160"/>
                  <a:pt x="8495" y="8211"/>
                  <a:pt x="8545" y="8253"/>
                </a:cubicBezTo>
                <a:cubicBezTo>
                  <a:pt x="8589" y="8290"/>
                  <a:pt x="8630" y="8325"/>
                  <a:pt x="8673" y="8363"/>
                </a:cubicBezTo>
                <a:cubicBezTo>
                  <a:pt x="8502" y="8570"/>
                  <a:pt x="8363" y="8799"/>
                  <a:pt x="8252" y="9041"/>
                </a:cubicBezTo>
                <a:cubicBezTo>
                  <a:pt x="8140" y="9282"/>
                  <a:pt x="8066" y="9522"/>
                  <a:pt x="8041" y="9755"/>
                </a:cubicBezTo>
                <a:cubicBezTo>
                  <a:pt x="8015" y="9990"/>
                  <a:pt x="8043" y="10206"/>
                  <a:pt x="8115" y="10405"/>
                </a:cubicBezTo>
                <a:cubicBezTo>
                  <a:pt x="8187" y="10606"/>
                  <a:pt x="8315" y="10776"/>
                  <a:pt x="8508" y="10937"/>
                </a:cubicBezTo>
                <a:cubicBezTo>
                  <a:pt x="8823" y="11198"/>
                  <a:pt x="9195" y="11310"/>
                  <a:pt x="9625" y="11285"/>
                </a:cubicBezTo>
                <a:cubicBezTo>
                  <a:pt x="10054" y="11258"/>
                  <a:pt x="10519" y="11130"/>
                  <a:pt x="11016" y="10863"/>
                </a:cubicBezTo>
                <a:cubicBezTo>
                  <a:pt x="11412" y="11320"/>
                  <a:pt x="11810" y="11770"/>
                  <a:pt x="12206" y="12191"/>
                </a:cubicBezTo>
                <a:cubicBezTo>
                  <a:pt x="12038" y="12333"/>
                  <a:pt x="11896" y="12412"/>
                  <a:pt x="11767" y="12439"/>
                </a:cubicBezTo>
                <a:cubicBezTo>
                  <a:pt x="11636" y="12466"/>
                  <a:pt x="11514" y="12470"/>
                  <a:pt x="11410" y="12439"/>
                </a:cubicBezTo>
                <a:cubicBezTo>
                  <a:pt x="11305" y="12406"/>
                  <a:pt x="11214" y="12352"/>
                  <a:pt x="11126" y="12292"/>
                </a:cubicBezTo>
                <a:cubicBezTo>
                  <a:pt x="11037" y="12230"/>
                  <a:pt x="10948" y="12180"/>
                  <a:pt x="10860" y="12136"/>
                </a:cubicBezTo>
                <a:cubicBezTo>
                  <a:pt x="10774" y="12093"/>
                  <a:pt x="10686" y="12074"/>
                  <a:pt x="10595" y="12072"/>
                </a:cubicBezTo>
                <a:cubicBezTo>
                  <a:pt x="10503" y="12071"/>
                  <a:pt x="10400" y="12118"/>
                  <a:pt x="10293" y="12210"/>
                </a:cubicBezTo>
                <a:cubicBezTo>
                  <a:pt x="10183" y="12305"/>
                  <a:pt x="10128" y="12414"/>
                  <a:pt x="10128" y="12539"/>
                </a:cubicBezTo>
                <a:cubicBezTo>
                  <a:pt x="10128" y="12664"/>
                  <a:pt x="10190" y="12786"/>
                  <a:pt x="10302" y="12915"/>
                </a:cubicBezTo>
                <a:cubicBezTo>
                  <a:pt x="10416" y="13043"/>
                  <a:pt x="10563" y="13150"/>
                  <a:pt x="10741" y="13235"/>
                </a:cubicBezTo>
                <a:cubicBezTo>
                  <a:pt x="10921" y="13320"/>
                  <a:pt x="11123" y="13377"/>
                  <a:pt x="11346" y="13391"/>
                </a:cubicBezTo>
                <a:cubicBezTo>
                  <a:pt x="11568" y="13407"/>
                  <a:pt x="11803" y="13373"/>
                  <a:pt x="12050" y="13281"/>
                </a:cubicBezTo>
                <a:cubicBezTo>
                  <a:pt x="12299" y="13191"/>
                  <a:pt x="12541" y="13030"/>
                  <a:pt x="12782" y="12787"/>
                </a:cubicBezTo>
                <a:cubicBezTo>
                  <a:pt x="12899" y="12900"/>
                  <a:pt x="13023" y="13002"/>
                  <a:pt x="13139" y="13107"/>
                </a:cubicBezTo>
                <a:cubicBezTo>
                  <a:pt x="13190" y="13150"/>
                  <a:pt x="13249" y="13176"/>
                  <a:pt x="13322" y="13171"/>
                </a:cubicBezTo>
                <a:cubicBezTo>
                  <a:pt x="13393" y="13169"/>
                  <a:pt x="13448" y="13139"/>
                  <a:pt x="13496" y="13080"/>
                </a:cubicBezTo>
                <a:cubicBezTo>
                  <a:pt x="13547" y="13019"/>
                  <a:pt x="13568" y="12947"/>
                  <a:pt x="13560" y="12878"/>
                </a:cubicBezTo>
                <a:cubicBezTo>
                  <a:pt x="13554" y="12807"/>
                  <a:pt x="13526" y="12753"/>
                  <a:pt x="13478" y="12713"/>
                </a:cubicBezTo>
                <a:cubicBezTo>
                  <a:pt x="13360" y="12619"/>
                  <a:pt x="13248" y="12525"/>
                  <a:pt x="13130" y="12420"/>
                </a:cubicBezTo>
                <a:cubicBezTo>
                  <a:pt x="13330" y="12174"/>
                  <a:pt x="13487" y="11917"/>
                  <a:pt x="13606" y="11660"/>
                </a:cubicBezTo>
                <a:cubicBezTo>
                  <a:pt x="13725" y="11402"/>
                  <a:pt x="13793" y="11149"/>
                  <a:pt x="13817" y="10918"/>
                </a:cubicBezTo>
                <a:cubicBezTo>
                  <a:pt x="13840" y="10687"/>
                  <a:pt x="13819" y="10476"/>
                  <a:pt x="13743" y="10286"/>
                </a:cubicBezTo>
                <a:cubicBezTo>
                  <a:pt x="13668" y="10094"/>
                  <a:pt x="13532" y="9932"/>
                  <a:pt x="13341" y="9774"/>
                </a:cubicBezTo>
                <a:cubicBezTo>
                  <a:pt x="13122" y="9590"/>
                  <a:pt x="12903" y="9469"/>
                  <a:pt x="12682" y="9407"/>
                </a:cubicBezTo>
                <a:cubicBezTo>
                  <a:pt x="12462" y="9346"/>
                  <a:pt x="12245" y="9318"/>
                  <a:pt x="12023" y="9334"/>
                </a:cubicBezTo>
                <a:cubicBezTo>
                  <a:pt x="11803" y="9351"/>
                  <a:pt x="11570" y="9403"/>
                  <a:pt x="11346" y="9490"/>
                </a:cubicBezTo>
                <a:cubicBezTo>
                  <a:pt x="11121" y="9577"/>
                  <a:pt x="10896" y="9673"/>
                  <a:pt x="10668" y="9783"/>
                </a:cubicBezTo>
                <a:cubicBezTo>
                  <a:pt x="10309" y="9369"/>
                  <a:pt x="9948" y="8954"/>
                  <a:pt x="9588" y="8574"/>
                </a:cubicBezTo>
                <a:cubicBezTo>
                  <a:pt x="9751" y="8427"/>
                  <a:pt x="9912" y="8359"/>
                  <a:pt x="10064" y="8354"/>
                </a:cubicBezTo>
                <a:cubicBezTo>
                  <a:pt x="10216" y="8348"/>
                  <a:pt x="10365" y="8365"/>
                  <a:pt x="10503" y="8400"/>
                </a:cubicBezTo>
                <a:cubicBezTo>
                  <a:pt x="10645" y="8435"/>
                  <a:pt x="10769" y="8459"/>
                  <a:pt x="10888" y="8482"/>
                </a:cubicBezTo>
                <a:cubicBezTo>
                  <a:pt x="11009" y="8506"/>
                  <a:pt x="11116" y="8486"/>
                  <a:pt x="11208" y="8409"/>
                </a:cubicBezTo>
                <a:cubicBezTo>
                  <a:pt x="11305" y="8325"/>
                  <a:pt x="11356" y="8210"/>
                  <a:pt x="11364" y="8079"/>
                </a:cubicBezTo>
                <a:cubicBezTo>
                  <a:pt x="11371" y="7947"/>
                  <a:pt x="11318" y="7820"/>
                  <a:pt x="11208" y="7695"/>
                </a:cubicBezTo>
                <a:cubicBezTo>
                  <a:pt x="11067" y="7533"/>
                  <a:pt x="10900" y="7438"/>
                  <a:pt x="10696" y="7402"/>
                </a:cubicBezTo>
                <a:close/>
                <a:moveTo>
                  <a:pt x="9250" y="8913"/>
                </a:moveTo>
                <a:cubicBezTo>
                  <a:pt x="9589" y="9250"/>
                  <a:pt x="9926" y="9619"/>
                  <a:pt x="10266" y="10002"/>
                </a:cubicBezTo>
                <a:cubicBezTo>
                  <a:pt x="10009" y="10144"/>
                  <a:pt x="9787" y="10214"/>
                  <a:pt x="9597" y="10222"/>
                </a:cubicBezTo>
                <a:cubicBezTo>
                  <a:pt x="9408" y="10230"/>
                  <a:pt x="9238" y="10170"/>
                  <a:pt x="9094" y="10030"/>
                </a:cubicBezTo>
                <a:cubicBezTo>
                  <a:pt x="9032" y="9971"/>
                  <a:pt x="8992" y="9904"/>
                  <a:pt x="8966" y="9819"/>
                </a:cubicBezTo>
                <a:cubicBezTo>
                  <a:pt x="8938" y="9734"/>
                  <a:pt x="8928" y="9638"/>
                  <a:pt x="8938" y="9535"/>
                </a:cubicBezTo>
                <a:cubicBezTo>
                  <a:pt x="8947" y="9435"/>
                  <a:pt x="8978" y="9330"/>
                  <a:pt x="9030" y="9224"/>
                </a:cubicBezTo>
                <a:cubicBezTo>
                  <a:pt x="9080" y="9118"/>
                  <a:pt x="9155" y="9015"/>
                  <a:pt x="9250" y="8913"/>
                </a:cubicBezTo>
                <a:close/>
                <a:moveTo>
                  <a:pt x="12050" y="10415"/>
                </a:moveTo>
                <a:cubicBezTo>
                  <a:pt x="12161" y="10398"/>
                  <a:pt x="12270" y="10398"/>
                  <a:pt x="12380" y="10424"/>
                </a:cubicBezTo>
                <a:cubicBezTo>
                  <a:pt x="12489" y="10451"/>
                  <a:pt x="12596" y="10514"/>
                  <a:pt x="12691" y="10607"/>
                </a:cubicBezTo>
                <a:cubicBezTo>
                  <a:pt x="12785" y="10701"/>
                  <a:pt x="12841" y="10804"/>
                  <a:pt x="12865" y="10909"/>
                </a:cubicBezTo>
                <a:cubicBezTo>
                  <a:pt x="12891" y="11016"/>
                  <a:pt x="12892" y="11118"/>
                  <a:pt x="12874" y="11230"/>
                </a:cubicBezTo>
                <a:cubicBezTo>
                  <a:pt x="12854" y="11341"/>
                  <a:pt x="12816" y="11456"/>
                  <a:pt x="12755" y="11569"/>
                </a:cubicBezTo>
                <a:cubicBezTo>
                  <a:pt x="12695" y="11680"/>
                  <a:pt x="12626" y="11775"/>
                  <a:pt x="12544" y="11862"/>
                </a:cubicBezTo>
                <a:cubicBezTo>
                  <a:pt x="12170" y="11482"/>
                  <a:pt x="11793" y="11072"/>
                  <a:pt x="11419" y="10644"/>
                </a:cubicBezTo>
                <a:cubicBezTo>
                  <a:pt x="11514" y="10600"/>
                  <a:pt x="11612" y="10552"/>
                  <a:pt x="11721" y="10506"/>
                </a:cubicBezTo>
                <a:cubicBezTo>
                  <a:pt x="11829" y="10460"/>
                  <a:pt x="11942" y="10433"/>
                  <a:pt x="12050" y="10415"/>
                </a:cubicBezTo>
                <a:close/>
                <a:moveTo>
                  <a:pt x="10284" y="14746"/>
                </a:moveTo>
                <a:cubicBezTo>
                  <a:pt x="10204" y="14743"/>
                  <a:pt x="10130" y="14776"/>
                  <a:pt x="10064" y="14829"/>
                </a:cubicBezTo>
                <a:cubicBezTo>
                  <a:pt x="9644" y="15151"/>
                  <a:pt x="9234" y="15484"/>
                  <a:pt x="8856" y="15864"/>
                </a:cubicBezTo>
                <a:cubicBezTo>
                  <a:pt x="8492" y="16228"/>
                  <a:pt x="8163" y="16617"/>
                  <a:pt x="7877" y="17008"/>
                </a:cubicBezTo>
                <a:lnTo>
                  <a:pt x="7419" y="17631"/>
                </a:lnTo>
                <a:cubicBezTo>
                  <a:pt x="7337" y="17763"/>
                  <a:pt x="7351" y="17939"/>
                  <a:pt x="7465" y="18052"/>
                </a:cubicBezTo>
                <a:cubicBezTo>
                  <a:pt x="7595" y="18183"/>
                  <a:pt x="7810" y="18183"/>
                  <a:pt x="7941" y="18052"/>
                </a:cubicBezTo>
                <a:cubicBezTo>
                  <a:pt x="7961" y="18031"/>
                  <a:pt x="7973" y="18012"/>
                  <a:pt x="7987" y="17988"/>
                </a:cubicBezTo>
                <a:lnTo>
                  <a:pt x="8417" y="17402"/>
                </a:lnTo>
                <a:cubicBezTo>
                  <a:pt x="8682" y="17040"/>
                  <a:pt x="8993" y="16679"/>
                  <a:pt x="9332" y="16340"/>
                </a:cubicBezTo>
                <a:cubicBezTo>
                  <a:pt x="9708" y="15964"/>
                  <a:pt x="10052" y="15673"/>
                  <a:pt x="10476" y="15351"/>
                </a:cubicBezTo>
                <a:cubicBezTo>
                  <a:pt x="10487" y="15340"/>
                  <a:pt x="10502" y="15334"/>
                  <a:pt x="10513" y="15323"/>
                </a:cubicBezTo>
                <a:cubicBezTo>
                  <a:pt x="10644" y="15192"/>
                  <a:pt x="10644" y="14979"/>
                  <a:pt x="10513" y="14847"/>
                </a:cubicBezTo>
                <a:cubicBezTo>
                  <a:pt x="10451" y="14786"/>
                  <a:pt x="10364" y="14750"/>
                  <a:pt x="10284" y="14746"/>
                </a:cubicBezTo>
                <a:close/>
              </a:path>
            </a:pathLst>
          </a:custGeom>
          <a:solidFill>
            <a:srgbClr val="14AA96"/>
          </a:solidFill>
          <a:ln w="12700" cap="flat">
            <a:noFill/>
            <a:miter lim="400000"/>
          </a:ln>
          <a:effectLst/>
        </p:spPr>
        <p:txBody>
          <a:bodyPr wrap="square" lIns="38100" tIns="38100" rIns="38100" bIns="381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grpSp>
        <p:nvGrpSpPr>
          <p:cNvPr id="7" name="Grupo 6">
            <a:extLst>
              <a:ext uri="{FF2B5EF4-FFF2-40B4-BE49-F238E27FC236}">
                <a16:creationId xmlns:a16="http://schemas.microsoft.com/office/drawing/2014/main" xmlns="" id="{08E8292E-266A-46EB-8D5B-22CFF035BCC7}"/>
              </a:ext>
            </a:extLst>
          </p:cNvPr>
          <p:cNvGrpSpPr>
            <a:grpSpLocks noChangeAspect="1"/>
          </p:cNvGrpSpPr>
          <p:nvPr/>
        </p:nvGrpSpPr>
        <p:grpSpPr>
          <a:xfrm>
            <a:off x="5729029" y="1048415"/>
            <a:ext cx="1260934" cy="1093889"/>
            <a:chOff x="5557501" y="1063449"/>
            <a:chExt cx="1938675" cy="1642998"/>
          </a:xfrm>
        </p:grpSpPr>
        <p:sp>
          <p:nvSpPr>
            <p:cNvPr id="40" name="Shape 2388">
              <a:extLst>
                <a:ext uri="{FF2B5EF4-FFF2-40B4-BE49-F238E27FC236}">
                  <a16:creationId xmlns:a16="http://schemas.microsoft.com/office/drawing/2014/main" xmlns="" id="{BB61C849-9D5E-4954-8B9E-D9902CBFED9E}"/>
                </a:ext>
              </a:extLst>
            </p:cNvPr>
            <p:cNvSpPr>
              <a:spLocks noChangeAspect="1"/>
            </p:cNvSpPr>
            <p:nvPr/>
          </p:nvSpPr>
          <p:spPr>
            <a:xfrm>
              <a:off x="6442697" y="1652382"/>
              <a:ext cx="1053479" cy="1054065"/>
            </a:xfrm>
            <a:custGeom>
              <a:avLst/>
              <a:gdLst/>
              <a:ahLst/>
              <a:cxnLst>
                <a:cxn ang="0">
                  <a:pos x="wd2" y="hd2"/>
                </a:cxn>
                <a:cxn ang="5400000">
                  <a:pos x="wd2" y="hd2"/>
                </a:cxn>
                <a:cxn ang="10800000">
                  <a:pos x="wd2" y="hd2"/>
                </a:cxn>
                <a:cxn ang="16200000">
                  <a:pos x="wd2" y="hd2"/>
                </a:cxn>
              </a:cxnLst>
              <a:rect l="0" t="0" r="r" b="b"/>
              <a:pathLst>
                <a:path w="21427" h="21452" extrusionOk="0">
                  <a:moveTo>
                    <a:pt x="13075" y="39"/>
                  </a:moveTo>
                  <a:cubicBezTo>
                    <a:pt x="12834" y="97"/>
                    <a:pt x="12614" y="226"/>
                    <a:pt x="12444" y="396"/>
                  </a:cubicBezTo>
                  <a:cubicBezTo>
                    <a:pt x="12292" y="548"/>
                    <a:pt x="12180" y="734"/>
                    <a:pt x="12114" y="945"/>
                  </a:cubicBezTo>
                  <a:cubicBezTo>
                    <a:pt x="11811" y="1930"/>
                    <a:pt x="11289" y="2787"/>
                    <a:pt x="10513" y="3564"/>
                  </a:cubicBezTo>
                  <a:cubicBezTo>
                    <a:pt x="9477" y="4601"/>
                    <a:pt x="8125" y="5390"/>
                    <a:pt x="6696" y="6220"/>
                  </a:cubicBezTo>
                  <a:cubicBezTo>
                    <a:pt x="5180" y="7100"/>
                    <a:pt x="3614" y="8004"/>
                    <a:pt x="2330" y="9288"/>
                  </a:cubicBezTo>
                  <a:cubicBezTo>
                    <a:pt x="1239" y="10381"/>
                    <a:pt x="495" y="11604"/>
                    <a:pt x="60" y="13015"/>
                  </a:cubicBezTo>
                  <a:cubicBezTo>
                    <a:pt x="-86" y="13492"/>
                    <a:pt x="39" y="14010"/>
                    <a:pt x="390" y="14362"/>
                  </a:cubicBezTo>
                  <a:lnTo>
                    <a:pt x="7090" y="21056"/>
                  </a:lnTo>
                  <a:cubicBezTo>
                    <a:pt x="7422" y="21389"/>
                    <a:pt x="7906" y="21526"/>
                    <a:pt x="8362" y="21413"/>
                  </a:cubicBezTo>
                  <a:cubicBezTo>
                    <a:pt x="8603" y="21353"/>
                    <a:pt x="8814" y="21226"/>
                    <a:pt x="8984" y="21056"/>
                  </a:cubicBezTo>
                  <a:cubicBezTo>
                    <a:pt x="9136" y="20904"/>
                    <a:pt x="9248" y="20719"/>
                    <a:pt x="9314" y="20507"/>
                  </a:cubicBezTo>
                  <a:cubicBezTo>
                    <a:pt x="9617" y="19522"/>
                    <a:pt x="10148" y="18664"/>
                    <a:pt x="10925" y="17888"/>
                  </a:cubicBezTo>
                  <a:cubicBezTo>
                    <a:pt x="11960" y="16851"/>
                    <a:pt x="13302" y="16071"/>
                    <a:pt x="14732" y="15241"/>
                  </a:cubicBezTo>
                  <a:cubicBezTo>
                    <a:pt x="16248" y="14360"/>
                    <a:pt x="17814" y="13448"/>
                    <a:pt x="19098" y="12164"/>
                  </a:cubicBezTo>
                  <a:cubicBezTo>
                    <a:pt x="20189" y="11072"/>
                    <a:pt x="20933" y="9857"/>
                    <a:pt x="21368" y="8446"/>
                  </a:cubicBezTo>
                  <a:cubicBezTo>
                    <a:pt x="21514" y="7970"/>
                    <a:pt x="21389" y="7450"/>
                    <a:pt x="21038" y="7099"/>
                  </a:cubicBezTo>
                  <a:lnTo>
                    <a:pt x="14338" y="396"/>
                  </a:lnTo>
                  <a:cubicBezTo>
                    <a:pt x="14006" y="63"/>
                    <a:pt x="13531" y="-74"/>
                    <a:pt x="13075" y="39"/>
                  </a:cubicBezTo>
                  <a:close/>
                  <a:moveTo>
                    <a:pt x="13396" y="1339"/>
                  </a:moveTo>
                  <a:cubicBezTo>
                    <a:pt x="15614" y="3558"/>
                    <a:pt x="17877" y="5823"/>
                    <a:pt x="20095" y="8043"/>
                  </a:cubicBezTo>
                  <a:cubicBezTo>
                    <a:pt x="18192" y="14209"/>
                    <a:pt x="9935" y="13945"/>
                    <a:pt x="8032" y="20113"/>
                  </a:cubicBezTo>
                  <a:cubicBezTo>
                    <a:pt x="5814" y="17892"/>
                    <a:pt x="3560" y="15628"/>
                    <a:pt x="1342" y="13409"/>
                  </a:cubicBezTo>
                  <a:cubicBezTo>
                    <a:pt x="3245" y="7241"/>
                    <a:pt x="11493" y="7507"/>
                    <a:pt x="13396" y="1339"/>
                  </a:cubicBezTo>
                  <a:close/>
                  <a:moveTo>
                    <a:pt x="13670" y="3354"/>
                  </a:moveTo>
                  <a:cubicBezTo>
                    <a:pt x="13584" y="3354"/>
                    <a:pt x="13499" y="3388"/>
                    <a:pt x="13432" y="3455"/>
                  </a:cubicBezTo>
                  <a:cubicBezTo>
                    <a:pt x="13408" y="3479"/>
                    <a:pt x="13384" y="3508"/>
                    <a:pt x="13368" y="3537"/>
                  </a:cubicBezTo>
                  <a:lnTo>
                    <a:pt x="12929" y="4151"/>
                  </a:lnTo>
                  <a:cubicBezTo>
                    <a:pt x="12664" y="4514"/>
                    <a:pt x="12352" y="4865"/>
                    <a:pt x="12014" y="5204"/>
                  </a:cubicBezTo>
                  <a:cubicBezTo>
                    <a:pt x="11664" y="5554"/>
                    <a:pt x="11290" y="5873"/>
                    <a:pt x="10897" y="6174"/>
                  </a:cubicBezTo>
                  <a:cubicBezTo>
                    <a:pt x="10869" y="6190"/>
                    <a:pt x="10838" y="6205"/>
                    <a:pt x="10815" y="6229"/>
                  </a:cubicBezTo>
                  <a:cubicBezTo>
                    <a:pt x="10683" y="6362"/>
                    <a:pt x="10683" y="6573"/>
                    <a:pt x="10815" y="6706"/>
                  </a:cubicBezTo>
                  <a:cubicBezTo>
                    <a:pt x="10943" y="6835"/>
                    <a:pt x="11148" y="6838"/>
                    <a:pt x="11281" y="6715"/>
                  </a:cubicBezTo>
                  <a:cubicBezTo>
                    <a:pt x="11703" y="6394"/>
                    <a:pt x="12112" y="6058"/>
                    <a:pt x="12490" y="5680"/>
                  </a:cubicBezTo>
                  <a:cubicBezTo>
                    <a:pt x="12853" y="5316"/>
                    <a:pt x="13183" y="4936"/>
                    <a:pt x="13469" y="4544"/>
                  </a:cubicBezTo>
                  <a:lnTo>
                    <a:pt x="13927" y="3912"/>
                  </a:lnTo>
                  <a:cubicBezTo>
                    <a:pt x="14039" y="3778"/>
                    <a:pt x="14035" y="3580"/>
                    <a:pt x="13908" y="3455"/>
                  </a:cubicBezTo>
                  <a:cubicBezTo>
                    <a:pt x="13843" y="3388"/>
                    <a:pt x="13757" y="3354"/>
                    <a:pt x="13670" y="3354"/>
                  </a:cubicBezTo>
                  <a:close/>
                  <a:moveTo>
                    <a:pt x="10696" y="7402"/>
                  </a:moveTo>
                  <a:cubicBezTo>
                    <a:pt x="10494" y="7366"/>
                    <a:pt x="10287" y="7364"/>
                    <a:pt x="10073" y="7411"/>
                  </a:cubicBezTo>
                  <a:cubicBezTo>
                    <a:pt x="9862" y="7459"/>
                    <a:pt x="9660" y="7546"/>
                    <a:pt x="9469" y="7658"/>
                  </a:cubicBezTo>
                  <a:cubicBezTo>
                    <a:pt x="9279" y="7771"/>
                    <a:pt x="9125" y="7884"/>
                    <a:pt x="9012" y="7997"/>
                  </a:cubicBezTo>
                  <a:cubicBezTo>
                    <a:pt x="8968" y="7956"/>
                    <a:pt x="8927" y="7909"/>
                    <a:pt x="8883" y="7869"/>
                  </a:cubicBezTo>
                  <a:cubicBezTo>
                    <a:pt x="8835" y="7824"/>
                    <a:pt x="8773" y="7803"/>
                    <a:pt x="8700" y="7805"/>
                  </a:cubicBezTo>
                  <a:cubicBezTo>
                    <a:pt x="8628" y="7805"/>
                    <a:pt x="8567" y="7839"/>
                    <a:pt x="8517" y="7896"/>
                  </a:cubicBezTo>
                  <a:cubicBezTo>
                    <a:pt x="8469" y="7952"/>
                    <a:pt x="8444" y="8019"/>
                    <a:pt x="8453" y="8088"/>
                  </a:cubicBezTo>
                  <a:cubicBezTo>
                    <a:pt x="8460" y="8160"/>
                    <a:pt x="8495" y="8211"/>
                    <a:pt x="8545" y="8253"/>
                  </a:cubicBezTo>
                  <a:cubicBezTo>
                    <a:pt x="8589" y="8290"/>
                    <a:pt x="8630" y="8325"/>
                    <a:pt x="8673" y="8363"/>
                  </a:cubicBezTo>
                  <a:cubicBezTo>
                    <a:pt x="8502" y="8570"/>
                    <a:pt x="8363" y="8799"/>
                    <a:pt x="8252" y="9041"/>
                  </a:cubicBezTo>
                  <a:cubicBezTo>
                    <a:pt x="8140" y="9282"/>
                    <a:pt x="8066" y="9522"/>
                    <a:pt x="8041" y="9755"/>
                  </a:cubicBezTo>
                  <a:cubicBezTo>
                    <a:pt x="8015" y="9990"/>
                    <a:pt x="8043" y="10206"/>
                    <a:pt x="8115" y="10405"/>
                  </a:cubicBezTo>
                  <a:cubicBezTo>
                    <a:pt x="8187" y="10606"/>
                    <a:pt x="8315" y="10776"/>
                    <a:pt x="8508" y="10937"/>
                  </a:cubicBezTo>
                  <a:cubicBezTo>
                    <a:pt x="8823" y="11198"/>
                    <a:pt x="9195" y="11310"/>
                    <a:pt x="9625" y="11285"/>
                  </a:cubicBezTo>
                  <a:cubicBezTo>
                    <a:pt x="10054" y="11258"/>
                    <a:pt x="10519" y="11130"/>
                    <a:pt x="11016" y="10863"/>
                  </a:cubicBezTo>
                  <a:cubicBezTo>
                    <a:pt x="11412" y="11320"/>
                    <a:pt x="11810" y="11770"/>
                    <a:pt x="12206" y="12191"/>
                  </a:cubicBezTo>
                  <a:cubicBezTo>
                    <a:pt x="12038" y="12333"/>
                    <a:pt x="11896" y="12412"/>
                    <a:pt x="11767" y="12439"/>
                  </a:cubicBezTo>
                  <a:cubicBezTo>
                    <a:pt x="11636" y="12466"/>
                    <a:pt x="11514" y="12470"/>
                    <a:pt x="11410" y="12439"/>
                  </a:cubicBezTo>
                  <a:cubicBezTo>
                    <a:pt x="11305" y="12406"/>
                    <a:pt x="11214" y="12352"/>
                    <a:pt x="11126" y="12292"/>
                  </a:cubicBezTo>
                  <a:cubicBezTo>
                    <a:pt x="11037" y="12230"/>
                    <a:pt x="10948" y="12180"/>
                    <a:pt x="10860" y="12136"/>
                  </a:cubicBezTo>
                  <a:cubicBezTo>
                    <a:pt x="10774" y="12093"/>
                    <a:pt x="10686" y="12074"/>
                    <a:pt x="10595" y="12072"/>
                  </a:cubicBezTo>
                  <a:cubicBezTo>
                    <a:pt x="10503" y="12071"/>
                    <a:pt x="10400" y="12118"/>
                    <a:pt x="10293" y="12210"/>
                  </a:cubicBezTo>
                  <a:cubicBezTo>
                    <a:pt x="10183" y="12305"/>
                    <a:pt x="10128" y="12414"/>
                    <a:pt x="10128" y="12539"/>
                  </a:cubicBezTo>
                  <a:cubicBezTo>
                    <a:pt x="10128" y="12664"/>
                    <a:pt x="10190" y="12786"/>
                    <a:pt x="10302" y="12915"/>
                  </a:cubicBezTo>
                  <a:cubicBezTo>
                    <a:pt x="10416" y="13043"/>
                    <a:pt x="10563" y="13150"/>
                    <a:pt x="10741" y="13235"/>
                  </a:cubicBezTo>
                  <a:cubicBezTo>
                    <a:pt x="10921" y="13320"/>
                    <a:pt x="11123" y="13377"/>
                    <a:pt x="11346" y="13391"/>
                  </a:cubicBezTo>
                  <a:cubicBezTo>
                    <a:pt x="11568" y="13407"/>
                    <a:pt x="11803" y="13373"/>
                    <a:pt x="12050" y="13281"/>
                  </a:cubicBezTo>
                  <a:cubicBezTo>
                    <a:pt x="12299" y="13191"/>
                    <a:pt x="12541" y="13030"/>
                    <a:pt x="12782" y="12787"/>
                  </a:cubicBezTo>
                  <a:cubicBezTo>
                    <a:pt x="12899" y="12900"/>
                    <a:pt x="13023" y="13002"/>
                    <a:pt x="13139" y="13107"/>
                  </a:cubicBezTo>
                  <a:cubicBezTo>
                    <a:pt x="13190" y="13150"/>
                    <a:pt x="13249" y="13176"/>
                    <a:pt x="13322" y="13171"/>
                  </a:cubicBezTo>
                  <a:cubicBezTo>
                    <a:pt x="13393" y="13169"/>
                    <a:pt x="13448" y="13139"/>
                    <a:pt x="13496" y="13080"/>
                  </a:cubicBezTo>
                  <a:cubicBezTo>
                    <a:pt x="13547" y="13019"/>
                    <a:pt x="13568" y="12947"/>
                    <a:pt x="13560" y="12878"/>
                  </a:cubicBezTo>
                  <a:cubicBezTo>
                    <a:pt x="13554" y="12807"/>
                    <a:pt x="13526" y="12753"/>
                    <a:pt x="13478" y="12713"/>
                  </a:cubicBezTo>
                  <a:cubicBezTo>
                    <a:pt x="13360" y="12619"/>
                    <a:pt x="13248" y="12525"/>
                    <a:pt x="13130" y="12420"/>
                  </a:cubicBezTo>
                  <a:cubicBezTo>
                    <a:pt x="13330" y="12174"/>
                    <a:pt x="13487" y="11917"/>
                    <a:pt x="13606" y="11660"/>
                  </a:cubicBezTo>
                  <a:cubicBezTo>
                    <a:pt x="13725" y="11402"/>
                    <a:pt x="13793" y="11149"/>
                    <a:pt x="13817" y="10918"/>
                  </a:cubicBezTo>
                  <a:cubicBezTo>
                    <a:pt x="13840" y="10687"/>
                    <a:pt x="13819" y="10476"/>
                    <a:pt x="13743" y="10286"/>
                  </a:cubicBezTo>
                  <a:cubicBezTo>
                    <a:pt x="13668" y="10094"/>
                    <a:pt x="13532" y="9932"/>
                    <a:pt x="13341" y="9774"/>
                  </a:cubicBezTo>
                  <a:cubicBezTo>
                    <a:pt x="13122" y="9590"/>
                    <a:pt x="12903" y="9469"/>
                    <a:pt x="12682" y="9407"/>
                  </a:cubicBezTo>
                  <a:cubicBezTo>
                    <a:pt x="12462" y="9346"/>
                    <a:pt x="12245" y="9318"/>
                    <a:pt x="12023" y="9334"/>
                  </a:cubicBezTo>
                  <a:cubicBezTo>
                    <a:pt x="11803" y="9351"/>
                    <a:pt x="11570" y="9403"/>
                    <a:pt x="11346" y="9490"/>
                  </a:cubicBezTo>
                  <a:cubicBezTo>
                    <a:pt x="11121" y="9577"/>
                    <a:pt x="10896" y="9673"/>
                    <a:pt x="10668" y="9783"/>
                  </a:cubicBezTo>
                  <a:cubicBezTo>
                    <a:pt x="10309" y="9369"/>
                    <a:pt x="9948" y="8954"/>
                    <a:pt x="9588" y="8574"/>
                  </a:cubicBezTo>
                  <a:cubicBezTo>
                    <a:pt x="9751" y="8427"/>
                    <a:pt x="9912" y="8359"/>
                    <a:pt x="10064" y="8354"/>
                  </a:cubicBezTo>
                  <a:cubicBezTo>
                    <a:pt x="10216" y="8348"/>
                    <a:pt x="10365" y="8365"/>
                    <a:pt x="10503" y="8400"/>
                  </a:cubicBezTo>
                  <a:cubicBezTo>
                    <a:pt x="10645" y="8435"/>
                    <a:pt x="10769" y="8459"/>
                    <a:pt x="10888" y="8482"/>
                  </a:cubicBezTo>
                  <a:cubicBezTo>
                    <a:pt x="11009" y="8506"/>
                    <a:pt x="11116" y="8486"/>
                    <a:pt x="11208" y="8409"/>
                  </a:cubicBezTo>
                  <a:cubicBezTo>
                    <a:pt x="11305" y="8325"/>
                    <a:pt x="11356" y="8210"/>
                    <a:pt x="11364" y="8079"/>
                  </a:cubicBezTo>
                  <a:cubicBezTo>
                    <a:pt x="11371" y="7947"/>
                    <a:pt x="11318" y="7820"/>
                    <a:pt x="11208" y="7695"/>
                  </a:cubicBezTo>
                  <a:cubicBezTo>
                    <a:pt x="11067" y="7533"/>
                    <a:pt x="10900" y="7438"/>
                    <a:pt x="10696" y="7402"/>
                  </a:cubicBezTo>
                  <a:close/>
                  <a:moveTo>
                    <a:pt x="9250" y="8913"/>
                  </a:moveTo>
                  <a:cubicBezTo>
                    <a:pt x="9589" y="9250"/>
                    <a:pt x="9926" y="9619"/>
                    <a:pt x="10266" y="10002"/>
                  </a:cubicBezTo>
                  <a:cubicBezTo>
                    <a:pt x="10009" y="10144"/>
                    <a:pt x="9787" y="10214"/>
                    <a:pt x="9597" y="10222"/>
                  </a:cubicBezTo>
                  <a:cubicBezTo>
                    <a:pt x="9408" y="10230"/>
                    <a:pt x="9238" y="10170"/>
                    <a:pt x="9094" y="10030"/>
                  </a:cubicBezTo>
                  <a:cubicBezTo>
                    <a:pt x="9032" y="9971"/>
                    <a:pt x="8992" y="9904"/>
                    <a:pt x="8966" y="9819"/>
                  </a:cubicBezTo>
                  <a:cubicBezTo>
                    <a:pt x="8938" y="9734"/>
                    <a:pt x="8928" y="9638"/>
                    <a:pt x="8938" y="9535"/>
                  </a:cubicBezTo>
                  <a:cubicBezTo>
                    <a:pt x="8947" y="9435"/>
                    <a:pt x="8978" y="9330"/>
                    <a:pt x="9030" y="9224"/>
                  </a:cubicBezTo>
                  <a:cubicBezTo>
                    <a:pt x="9080" y="9118"/>
                    <a:pt x="9155" y="9015"/>
                    <a:pt x="9250" y="8913"/>
                  </a:cubicBezTo>
                  <a:close/>
                  <a:moveTo>
                    <a:pt x="12050" y="10415"/>
                  </a:moveTo>
                  <a:cubicBezTo>
                    <a:pt x="12161" y="10398"/>
                    <a:pt x="12270" y="10398"/>
                    <a:pt x="12380" y="10424"/>
                  </a:cubicBezTo>
                  <a:cubicBezTo>
                    <a:pt x="12489" y="10451"/>
                    <a:pt x="12596" y="10514"/>
                    <a:pt x="12691" y="10607"/>
                  </a:cubicBezTo>
                  <a:cubicBezTo>
                    <a:pt x="12785" y="10701"/>
                    <a:pt x="12841" y="10804"/>
                    <a:pt x="12865" y="10909"/>
                  </a:cubicBezTo>
                  <a:cubicBezTo>
                    <a:pt x="12891" y="11016"/>
                    <a:pt x="12892" y="11118"/>
                    <a:pt x="12874" y="11230"/>
                  </a:cubicBezTo>
                  <a:cubicBezTo>
                    <a:pt x="12854" y="11341"/>
                    <a:pt x="12816" y="11456"/>
                    <a:pt x="12755" y="11569"/>
                  </a:cubicBezTo>
                  <a:cubicBezTo>
                    <a:pt x="12695" y="11680"/>
                    <a:pt x="12626" y="11775"/>
                    <a:pt x="12544" y="11862"/>
                  </a:cubicBezTo>
                  <a:cubicBezTo>
                    <a:pt x="12170" y="11482"/>
                    <a:pt x="11793" y="11072"/>
                    <a:pt x="11419" y="10644"/>
                  </a:cubicBezTo>
                  <a:cubicBezTo>
                    <a:pt x="11514" y="10600"/>
                    <a:pt x="11612" y="10552"/>
                    <a:pt x="11721" y="10506"/>
                  </a:cubicBezTo>
                  <a:cubicBezTo>
                    <a:pt x="11829" y="10460"/>
                    <a:pt x="11942" y="10433"/>
                    <a:pt x="12050" y="10415"/>
                  </a:cubicBezTo>
                  <a:close/>
                  <a:moveTo>
                    <a:pt x="10284" y="14746"/>
                  </a:moveTo>
                  <a:cubicBezTo>
                    <a:pt x="10204" y="14743"/>
                    <a:pt x="10130" y="14776"/>
                    <a:pt x="10064" y="14829"/>
                  </a:cubicBezTo>
                  <a:cubicBezTo>
                    <a:pt x="9644" y="15151"/>
                    <a:pt x="9234" y="15484"/>
                    <a:pt x="8856" y="15864"/>
                  </a:cubicBezTo>
                  <a:cubicBezTo>
                    <a:pt x="8492" y="16228"/>
                    <a:pt x="8163" y="16617"/>
                    <a:pt x="7877" y="17008"/>
                  </a:cubicBezTo>
                  <a:lnTo>
                    <a:pt x="7419" y="17631"/>
                  </a:lnTo>
                  <a:cubicBezTo>
                    <a:pt x="7337" y="17763"/>
                    <a:pt x="7351" y="17939"/>
                    <a:pt x="7465" y="18052"/>
                  </a:cubicBezTo>
                  <a:cubicBezTo>
                    <a:pt x="7595" y="18183"/>
                    <a:pt x="7810" y="18183"/>
                    <a:pt x="7941" y="18052"/>
                  </a:cubicBezTo>
                  <a:cubicBezTo>
                    <a:pt x="7961" y="18031"/>
                    <a:pt x="7973" y="18012"/>
                    <a:pt x="7987" y="17988"/>
                  </a:cubicBezTo>
                  <a:lnTo>
                    <a:pt x="8417" y="17402"/>
                  </a:lnTo>
                  <a:cubicBezTo>
                    <a:pt x="8682" y="17040"/>
                    <a:pt x="8993" y="16679"/>
                    <a:pt x="9332" y="16340"/>
                  </a:cubicBezTo>
                  <a:cubicBezTo>
                    <a:pt x="9708" y="15964"/>
                    <a:pt x="10052" y="15673"/>
                    <a:pt x="10476" y="15351"/>
                  </a:cubicBezTo>
                  <a:cubicBezTo>
                    <a:pt x="10487" y="15340"/>
                    <a:pt x="10502" y="15334"/>
                    <a:pt x="10513" y="15323"/>
                  </a:cubicBezTo>
                  <a:cubicBezTo>
                    <a:pt x="10644" y="15192"/>
                    <a:pt x="10644" y="14979"/>
                    <a:pt x="10513" y="14847"/>
                  </a:cubicBezTo>
                  <a:cubicBezTo>
                    <a:pt x="10451" y="14786"/>
                    <a:pt x="10364" y="14750"/>
                    <a:pt x="10284" y="14746"/>
                  </a:cubicBezTo>
                  <a:close/>
                </a:path>
              </a:pathLst>
            </a:custGeom>
            <a:solidFill>
              <a:srgbClr val="C00000"/>
            </a:solidFill>
            <a:ln w="12700" cap="flat">
              <a:noFill/>
              <a:miter lim="400000"/>
            </a:ln>
            <a:effectLst/>
          </p:spPr>
          <p:txBody>
            <a:bodyPr wrap="square" lIns="38100" tIns="38100" rIns="38100" bIns="381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sp>
          <p:nvSpPr>
            <p:cNvPr id="41" name="Shape 2388">
              <a:extLst>
                <a:ext uri="{FF2B5EF4-FFF2-40B4-BE49-F238E27FC236}">
                  <a16:creationId xmlns:a16="http://schemas.microsoft.com/office/drawing/2014/main" xmlns="" id="{06B715C3-6C5F-48E0-8280-70D56B10C952}"/>
                </a:ext>
              </a:extLst>
            </p:cNvPr>
            <p:cNvSpPr>
              <a:spLocks noChangeAspect="1"/>
            </p:cNvSpPr>
            <p:nvPr/>
          </p:nvSpPr>
          <p:spPr>
            <a:xfrm>
              <a:off x="5557501" y="1289850"/>
              <a:ext cx="1053479" cy="1054065"/>
            </a:xfrm>
            <a:custGeom>
              <a:avLst/>
              <a:gdLst/>
              <a:ahLst/>
              <a:cxnLst>
                <a:cxn ang="0">
                  <a:pos x="wd2" y="hd2"/>
                </a:cxn>
                <a:cxn ang="5400000">
                  <a:pos x="wd2" y="hd2"/>
                </a:cxn>
                <a:cxn ang="10800000">
                  <a:pos x="wd2" y="hd2"/>
                </a:cxn>
                <a:cxn ang="16200000">
                  <a:pos x="wd2" y="hd2"/>
                </a:cxn>
              </a:cxnLst>
              <a:rect l="0" t="0" r="r" b="b"/>
              <a:pathLst>
                <a:path w="21427" h="21452" extrusionOk="0">
                  <a:moveTo>
                    <a:pt x="13075" y="39"/>
                  </a:moveTo>
                  <a:cubicBezTo>
                    <a:pt x="12834" y="97"/>
                    <a:pt x="12614" y="226"/>
                    <a:pt x="12444" y="396"/>
                  </a:cubicBezTo>
                  <a:cubicBezTo>
                    <a:pt x="12292" y="548"/>
                    <a:pt x="12180" y="734"/>
                    <a:pt x="12114" y="945"/>
                  </a:cubicBezTo>
                  <a:cubicBezTo>
                    <a:pt x="11811" y="1930"/>
                    <a:pt x="11289" y="2787"/>
                    <a:pt x="10513" y="3564"/>
                  </a:cubicBezTo>
                  <a:cubicBezTo>
                    <a:pt x="9477" y="4601"/>
                    <a:pt x="8125" y="5390"/>
                    <a:pt x="6696" y="6220"/>
                  </a:cubicBezTo>
                  <a:cubicBezTo>
                    <a:pt x="5180" y="7100"/>
                    <a:pt x="3614" y="8004"/>
                    <a:pt x="2330" y="9288"/>
                  </a:cubicBezTo>
                  <a:cubicBezTo>
                    <a:pt x="1239" y="10381"/>
                    <a:pt x="495" y="11604"/>
                    <a:pt x="60" y="13015"/>
                  </a:cubicBezTo>
                  <a:cubicBezTo>
                    <a:pt x="-86" y="13492"/>
                    <a:pt x="39" y="14010"/>
                    <a:pt x="390" y="14362"/>
                  </a:cubicBezTo>
                  <a:lnTo>
                    <a:pt x="7090" y="21056"/>
                  </a:lnTo>
                  <a:cubicBezTo>
                    <a:pt x="7422" y="21389"/>
                    <a:pt x="7906" y="21526"/>
                    <a:pt x="8362" y="21413"/>
                  </a:cubicBezTo>
                  <a:cubicBezTo>
                    <a:pt x="8603" y="21353"/>
                    <a:pt x="8814" y="21226"/>
                    <a:pt x="8984" y="21056"/>
                  </a:cubicBezTo>
                  <a:cubicBezTo>
                    <a:pt x="9136" y="20904"/>
                    <a:pt x="9248" y="20719"/>
                    <a:pt x="9314" y="20507"/>
                  </a:cubicBezTo>
                  <a:cubicBezTo>
                    <a:pt x="9617" y="19522"/>
                    <a:pt x="10148" y="18664"/>
                    <a:pt x="10925" y="17888"/>
                  </a:cubicBezTo>
                  <a:cubicBezTo>
                    <a:pt x="11960" y="16851"/>
                    <a:pt x="13302" y="16071"/>
                    <a:pt x="14732" y="15241"/>
                  </a:cubicBezTo>
                  <a:cubicBezTo>
                    <a:pt x="16248" y="14360"/>
                    <a:pt x="17814" y="13448"/>
                    <a:pt x="19098" y="12164"/>
                  </a:cubicBezTo>
                  <a:cubicBezTo>
                    <a:pt x="20189" y="11072"/>
                    <a:pt x="20933" y="9857"/>
                    <a:pt x="21368" y="8446"/>
                  </a:cubicBezTo>
                  <a:cubicBezTo>
                    <a:pt x="21514" y="7970"/>
                    <a:pt x="21389" y="7450"/>
                    <a:pt x="21038" y="7099"/>
                  </a:cubicBezTo>
                  <a:lnTo>
                    <a:pt x="14338" y="396"/>
                  </a:lnTo>
                  <a:cubicBezTo>
                    <a:pt x="14006" y="63"/>
                    <a:pt x="13531" y="-74"/>
                    <a:pt x="13075" y="39"/>
                  </a:cubicBezTo>
                  <a:close/>
                  <a:moveTo>
                    <a:pt x="13396" y="1339"/>
                  </a:moveTo>
                  <a:cubicBezTo>
                    <a:pt x="15614" y="3558"/>
                    <a:pt x="17877" y="5823"/>
                    <a:pt x="20095" y="8043"/>
                  </a:cubicBezTo>
                  <a:cubicBezTo>
                    <a:pt x="18192" y="14209"/>
                    <a:pt x="9935" y="13945"/>
                    <a:pt x="8032" y="20113"/>
                  </a:cubicBezTo>
                  <a:cubicBezTo>
                    <a:pt x="5814" y="17892"/>
                    <a:pt x="3560" y="15628"/>
                    <a:pt x="1342" y="13409"/>
                  </a:cubicBezTo>
                  <a:cubicBezTo>
                    <a:pt x="3245" y="7241"/>
                    <a:pt x="11493" y="7507"/>
                    <a:pt x="13396" y="1339"/>
                  </a:cubicBezTo>
                  <a:close/>
                  <a:moveTo>
                    <a:pt x="13670" y="3354"/>
                  </a:moveTo>
                  <a:cubicBezTo>
                    <a:pt x="13584" y="3354"/>
                    <a:pt x="13499" y="3388"/>
                    <a:pt x="13432" y="3455"/>
                  </a:cubicBezTo>
                  <a:cubicBezTo>
                    <a:pt x="13408" y="3479"/>
                    <a:pt x="13384" y="3508"/>
                    <a:pt x="13368" y="3537"/>
                  </a:cubicBezTo>
                  <a:lnTo>
                    <a:pt x="12929" y="4151"/>
                  </a:lnTo>
                  <a:cubicBezTo>
                    <a:pt x="12664" y="4514"/>
                    <a:pt x="12352" y="4865"/>
                    <a:pt x="12014" y="5204"/>
                  </a:cubicBezTo>
                  <a:cubicBezTo>
                    <a:pt x="11664" y="5554"/>
                    <a:pt x="11290" y="5873"/>
                    <a:pt x="10897" y="6174"/>
                  </a:cubicBezTo>
                  <a:cubicBezTo>
                    <a:pt x="10869" y="6190"/>
                    <a:pt x="10838" y="6205"/>
                    <a:pt x="10815" y="6229"/>
                  </a:cubicBezTo>
                  <a:cubicBezTo>
                    <a:pt x="10683" y="6362"/>
                    <a:pt x="10683" y="6573"/>
                    <a:pt x="10815" y="6706"/>
                  </a:cubicBezTo>
                  <a:cubicBezTo>
                    <a:pt x="10943" y="6835"/>
                    <a:pt x="11148" y="6838"/>
                    <a:pt x="11281" y="6715"/>
                  </a:cubicBezTo>
                  <a:cubicBezTo>
                    <a:pt x="11703" y="6394"/>
                    <a:pt x="12112" y="6058"/>
                    <a:pt x="12490" y="5680"/>
                  </a:cubicBezTo>
                  <a:cubicBezTo>
                    <a:pt x="12853" y="5316"/>
                    <a:pt x="13183" y="4936"/>
                    <a:pt x="13469" y="4544"/>
                  </a:cubicBezTo>
                  <a:lnTo>
                    <a:pt x="13927" y="3912"/>
                  </a:lnTo>
                  <a:cubicBezTo>
                    <a:pt x="14039" y="3778"/>
                    <a:pt x="14035" y="3580"/>
                    <a:pt x="13908" y="3455"/>
                  </a:cubicBezTo>
                  <a:cubicBezTo>
                    <a:pt x="13843" y="3388"/>
                    <a:pt x="13757" y="3354"/>
                    <a:pt x="13670" y="3354"/>
                  </a:cubicBezTo>
                  <a:close/>
                  <a:moveTo>
                    <a:pt x="10696" y="7402"/>
                  </a:moveTo>
                  <a:cubicBezTo>
                    <a:pt x="10494" y="7366"/>
                    <a:pt x="10287" y="7364"/>
                    <a:pt x="10073" y="7411"/>
                  </a:cubicBezTo>
                  <a:cubicBezTo>
                    <a:pt x="9862" y="7459"/>
                    <a:pt x="9660" y="7546"/>
                    <a:pt x="9469" y="7658"/>
                  </a:cubicBezTo>
                  <a:cubicBezTo>
                    <a:pt x="9279" y="7771"/>
                    <a:pt x="9125" y="7884"/>
                    <a:pt x="9012" y="7997"/>
                  </a:cubicBezTo>
                  <a:cubicBezTo>
                    <a:pt x="8968" y="7956"/>
                    <a:pt x="8927" y="7909"/>
                    <a:pt x="8883" y="7869"/>
                  </a:cubicBezTo>
                  <a:cubicBezTo>
                    <a:pt x="8835" y="7824"/>
                    <a:pt x="8773" y="7803"/>
                    <a:pt x="8700" y="7805"/>
                  </a:cubicBezTo>
                  <a:cubicBezTo>
                    <a:pt x="8628" y="7805"/>
                    <a:pt x="8567" y="7839"/>
                    <a:pt x="8517" y="7896"/>
                  </a:cubicBezTo>
                  <a:cubicBezTo>
                    <a:pt x="8469" y="7952"/>
                    <a:pt x="8444" y="8019"/>
                    <a:pt x="8453" y="8088"/>
                  </a:cubicBezTo>
                  <a:cubicBezTo>
                    <a:pt x="8460" y="8160"/>
                    <a:pt x="8495" y="8211"/>
                    <a:pt x="8545" y="8253"/>
                  </a:cubicBezTo>
                  <a:cubicBezTo>
                    <a:pt x="8589" y="8290"/>
                    <a:pt x="8630" y="8325"/>
                    <a:pt x="8673" y="8363"/>
                  </a:cubicBezTo>
                  <a:cubicBezTo>
                    <a:pt x="8502" y="8570"/>
                    <a:pt x="8363" y="8799"/>
                    <a:pt x="8252" y="9041"/>
                  </a:cubicBezTo>
                  <a:cubicBezTo>
                    <a:pt x="8140" y="9282"/>
                    <a:pt x="8066" y="9522"/>
                    <a:pt x="8041" y="9755"/>
                  </a:cubicBezTo>
                  <a:cubicBezTo>
                    <a:pt x="8015" y="9990"/>
                    <a:pt x="8043" y="10206"/>
                    <a:pt x="8115" y="10405"/>
                  </a:cubicBezTo>
                  <a:cubicBezTo>
                    <a:pt x="8187" y="10606"/>
                    <a:pt x="8315" y="10776"/>
                    <a:pt x="8508" y="10937"/>
                  </a:cubicBezTo>
                  <a:cubicBezTo>
                    <a:pt x="8823" y="11198"/>
                    <a:pt x="9195" y="11310"/>
                    <a:pt x="9625" y="11285"/>
                  </a:cubicBezTo>
                  <a:cubicBezTo>
                    <a:pt x="10054" y="11258"/>
                    <a:pt x="10519" y="11130"/>
                    <a:pt x="11016" y="10863"/>
                  </a:cubicBezTo>
                  <a:cubicBezTo>
                    <a:pt x="11412" y="11320"/>
                    <a:pt x="11810" y="11770"/>
                    <a:pt x="12206" y="12191"/>
                  </a:cubicBezTo>
                  <a:cubicBezTo>
                    <a:pt x="12038" y="12333"/>
                    <a:pt x="11896" y="12412"/>
                    <a:pt x="11767" y="12439"/>
                  </a:cubicBezTo>
                  <a:cubicBezTo>
                    <a:pt x="11636" y="12466"/>
                    <a:pt x="11514" y="12470"/>
                    <a:pt x="11410" y="12439"/>
                  </a:cubicBezTo>
                  <a:cubicBezTo>
                    <a:pt x="11305" y="12406"/>
                    <a:pt x="11214" y="12352"/>
                    <a:pt x="11126" y="12292"/>
                  </a:cubicBezTo>
                  <a:cubicBezTo>
                    <a:pt x="11037" y="12230"/>
                    <a:pt x="10948" y="12180"/>
                    <a:pt x="10860" y="12136"/>
                  </a:cubicBezTo>
                  <a:cubicBezTo>
                    <a:pt x="10774" y="12093"/>
                    <a:pt x="10686" y="12074"/>
                    <a:pt x="10595" y="12072"/>
                  </a:cubicBezTo>
                  <a:cubicBezTo>
                    <a:pt x="10503" y="12071"/>
                    <a:pt x="10400" y="12118"/>
                    <a:pt x="10293" y="12210"/>
                  </a:cubicBezTo>
                  <a:cubicBezTo>
                    <a:pt x="10183" y="12305"/>
                    <a:pt x="10128" y="12414"/>
                    <a:pt x="10128" y="12539"/>
                  </a:cubicBezTo>
                  <a:cubicBezTo>
                    <a:pt x="10128" y="12664"/>
                    <a:pt x="10190" y="12786"/>
                    <a:pt x="10302" y="12915"/>
                  </a:cubicBezTo>
                  <a:cubicBezTo>
                    <a:pt x="10416" y="13043"/>
                    <a:pt x="10563" y="13150"/>
                    <a:pt x="10741" y="13235"/>
                  </a:cubicBezTo>
                  <a:cubicBezTo>
                    <a:pt x="10921" y="13320"/>
                    <a:pt x="11123" y="13377"/>
                    <a:pt x="11346" y="13391"/>
                  </a:cubicBezTo>
                  <a:cubicBezTo>
                    <a:pt x="11568" y="13407"/>
                    <a:pt x="11803" y="13373"/>
                    <a:pt x="12050" y="13281"/>
                  </a:cubicBezTo>
                  <a:cubicBezTo>
                    <a:pt x="12299" y="13191"/>
                    <a:pt x="12541" y="13030"/>
                    <a:pt x="12782" y="12787"/>
                  </a:cubicBezTo>
                  <a:cubicBezTo>
                    <a:pt x="12899" y="12900"/>
                    <a:pt x="13023" y="13002"/>
                    <a:pt x="13139" y="13107"/>
                  </a:cubicBezTo>
                  <a:cubicBezTo>
                    <a:pt x="13190" y="13150"/>
                    <a:pt x="13249" y="13176"/>
                    <a:pt x="13322" y="13171"/>
                  </a:cubicBezTo>
                  <a:cubicBezTo>
                    <a:pt x="13393" y="13169"/>
                    <a:pt x="13448" y="13139"/>
                    <a:pt x="13496" y="13080"/>
                  </a:cubicBezTo>
                  <a:cubicBezTo>
                    <a:pt x="13547" y="13019"/>
                    <a:pt x="13568" y="12947"/>
                    <a:pt x="13560" y="12878"/>
                  </a:cubicBezTo>
                  <a:cubicBezTo>
                    <a:pt x="13554" y="12807"/>
                    <a:pt x="13526" y="12753"/>
                    <a:pt x="13478" y="12713"/>
                  </a:cubicBezTo>
                  <a:cubicBezTo>
                    <a:pt x="13360" y="12619"/>
                    <a:pt x="13248" y="12525"/>
                    <a:pt x="13130" y="12420"/>
                  </a:cubicBezTo>
                  <a:cubicBezTo>
                    <a:pt x="13330" y="12174"/>
                    <a:pt x="13487" y="11917"/>
                    <a:pt x="13606" y="11660"/>
                  </a:cubicBezTo>
                  <a:cubicBezTo>
                    <a:pt x="13725" y="11402"/>
                    <a:pt x="13793" y="11149"/>
                    <a:pt x="13817" y="10918"/>
                  </a:cubicBezTo>
                  <a:cubicBezTo>
                    <a:pt x="13840" y="10687"/>
                    <a:pt x="13819" y="10476"/>
                    <a:pt x="13743" y="10286"/>
                  </a:cubicBezTo>
                  <a:cubicBezTo>
                    <a:pt x="13668" y="10094"/>
                    <a:pt x="13532" y="9932"/>
                    <a:pt x="13341" y="9774"/>
                  </a:cubicBezTo>
                  <a:cubicBezTo>
                    <a:pt x="13122" y="9590"/>
                    <a:pt x="12903" y="9469"/>
                    <a:pt x="12682" y="9407"/>
                  </a:cubicBezTo>
                  <a:cubicBezTo>
                    <a:pt x="12462" y="9346"/>
                    <a:pt x="12245" y="9318"/>
                    <a:pt x="12023" y="9334"/>
                  </a:cubicBezTo>
                  <a:cubicBezTo>
                    <a:pt x="11803" y="9351"/>
                    <a:pt x="11570" y="9403"/>
                    <a:pt x="11346" y="9490"/>
                  </a:cubicBezTo>
                  <a:cubicBezTo>
                    <a:pt x="11121" y="9577"/>
                    <a:pt x="10896" y="9673"/>
                    <a:pt x="10668" y="9783"/>
                  </a:cubicBezTo>
                  <a:cubicBezTo>
                    <a:pt x="10309" y="9369"/>
                    <a:pt x="9948" y="8954"/>
                    <a:pt x="9588" y="8574"/>
                  </a:cubicBezTo>
                  <a:cubicBezTo>
                    <a:pt x="9751" y="8427"/>
                    <a:pt x="9912" y="8359"/>
                    <a:pt x="10064" y="8354"/>
                  </a:cubicBezTo>
                  <a:cubicBezTo>
                    <a:pt x="10216" y="8348"/>
                    <a:pt x="10365" y="8365"/>
                    <a:pt x="10503" y="8400"/>
                  </a:cubicBezTo>
                  <a:cubicBezTo>
                    <a:pt x="10645" y="8435"/>
                    <a:pt x="10769" y="8459"/>
                    <a:pt x="10888" y="8482"/>
                  </a:cubicBezTo>
                  <a:cubicBezTo>
                    <a:pt x="11009" y="8506"/>
                    <a:pt x="11116" y="8486"/>
                    <a:pt x="11208" y="8409"/>
                  </a:cubicBezTo>
                  <a:cubicBezTo>
                    <a:pt x="11305" y="8325"/>
                    <a:pt x="11356" y="8210"/>
                    <a:pt x="11364" y="8079"/>
                  </a:cubicBezTo>
                  <a:cubicBezTo>
                    <a:pt x="11371" y="7947"/>
                    <a:pt x="11318" y="7820"/>
                    <a:pt x="11208" y="7695"/>
                  </a:cubicBezTo>
                  <a:cubicBezTo>
                    <a:pt x="11067" y="7533"/>
                    <a:pt x="10900" y="7438"/>
                    <a:pt x="10696" y="7402"/>
                  </a:cubicBezTo>
                  <a:close/>
                  <a:moveTo>
                    <a:pt x="9250" y="8913"/>
                  </a:moveTo>
                  <a:cubicBezTo>
                    <a:pt x="9589" y="9250"/>
                    <a:pt x="9926" y="9619"/>
                    <a:pt x="10266" y="10002"/>
                  </a:cubicBezTo>
                  <a:cubicBezTo>
                    <a:pt x="10009" y="10144"/>
                    <a:pt x="9787" y="10214"/>
                    <a:pt x="9597" y="10222"/>
                  </a:cubicBezTo>
                  <a:cubicBezTo>
                    <a:pt x="9408" y="10230"/>
                    <a:pt x="9238" y="10170"/>
                    <a:pt x="9094" y="10030"/>
                  </a:cubicBezTo>
                  <a:cubicBezTo>
                    <a:pt x="9032" y="9971"/>
                    <a:pt x="8992" y="9904"/>
                    <a:pt x="8966" y="9819"/>
                  </a:cubicBezTo>
                  <a:cubicBezTo>
                    <a:pt x="8938" y="9734"/>
                    <a:pt x="8928" y="9638"/>
                    <a:pt x="8938" y="9535"/>
                  </a:cubicBezTo>
                  <a:cubicBezTo>
                    <a:pt x="8947" y="9435"/>
                    <a:pt x="8978" y="9330"/>
                    <a:pt x="9030" y="9224"/>
                  </a:cubicBezTo>
                  <a:cubicBezTo>
                    <a:pt x="9080" y="9118"/>
                    <a:pt x="9155" y="9015"/>
                    <a:pt x="9250" y="8913"/>
                  </a:cubicBezTo>
                  <a:close/>
                  <a:moveTo>
                    <a:pt x="12050" y="10415"/>
                  </a:moveTo>
                  <a:cubicBezTo>
                    <a:pt x="12161" y="10398"/>
                    <a:pt x="12270" y="10398"/>
                    <a:pt x="12380" y="10424"/>
                  </a:cubicBezTo>
                  <a:cubicBezTo>
                    <a:pt x="12489" y="10451"/>
                    <a:pt x="12596" y="10514"/>
                    <a:pt x="12691" y="10607"/>
                  </a:cubicBezTo>
                  <a:cubicBezTo>
                    <a:pt x="12785" y="10701"/>
                    <a:pt x="12841" y="10804"/>
                    <a:pt x="12865" y="10909"/>
                  </a:cubicBezTo>
                  <a:cubicBezTo>
                    <a:pt x="12891" y="11016"/>
                    <a:pt x="12892" y="11118"/>
                    <a:pt x="12874" y="11230"/>
                  </a:cubicBezTo>
                  <a:cubicBezTo>
                    <a:pt x="12854" y="11341"/>
                    <a:pt x="12816" y="11456"/>
                    <a:pt x="12755" y="11569"/>
                  </a:cubicBezTo>
                  <a:cubicBezTo>
                    <a:pt x="12695" y="11680"/>
                    <a:pt x="12626" y="11775"/>
                    <a:pt x="12544" y="11862"/>
                  </a:cubicBezTo>
                  <a:cubicBezTo>
                    <a:pt x="12170" y="11482"/>
                    <a:pt x="11793" y="11072"/>
                    <a:pt x="11419" y="10644"/>
                  </a:cubicBezTo>
                  <a:cubicBezTo>
                    <a:pt x="11514" y="10600"/>
                    <a:pt x="11612" y="10552"/>
                    <a:pt x="11721" y="10506"/>
                  </a:cubicBezTo>
                  <a:cubicBezTo>
                    <a:pt x="11829" y="10460"/>
                    <a:pt x="11942" y="10433"/>
                    <a:pt x="12050" y="10415"/>
                  </a:cubicBezTo>
                  <a:close/>
                  <a:moveTo>
                    <a:pt x="10284" y="14746"/>
                  </a:moveTo>
                  <a:cubicBezTo>
                    <a:pt x="10204" y="14743"/>
                    <a:pt x="10130" y="14776"/>
                    <a:pt x="10064" y="14829"/>
                  </a:cubicBezTo>
                  <a:cubicBezTo>
                    <a:pt x="9644" y="15151"/>
                    <a:pt x="9234" y="15484"/>
                    <a:pt x="8856" y="15864"/>
                  </a:cubicBezTo>
                  <a:cubicBezTo>
                    <a:pt x="8492" y="16228"/>
                    <a:pt x="8163" y="16617"/>
                    <a:pt x="7877" y="17008"/>
                  </a:cubicBezTo>
                  <a:lnTo>
                    <a:pt x="7419" y="17631"/>
                  </a:lnTo>
                  <a:cubicBezTo>
                    <a:pt x="7337" y="17763"/>
                    <a:pt x="7351" y="17939"/>
                    <a:pt x="7465" y="18052"/>
                  </a:cubicBezTo>
                  <a:cubicBezTo>
                    <a:pt x="7595" y="18183"/>
                    <a:pt x="7810" y="18183"/>
                    <a:pt x="7941" y="18052"/>
                  </a:cubicBezTo>
                  <a:cubicBezTo>
                    <a:pt x="7961" y="18031"/>
                    <a:pt x="7973" y="18012"/>
                    <a:pt x="7987" y="17988"/>
                  </a:cubicBezTo>
                  <a:lnTo>
                    <a:pt x="8417" y="17402"/>
                  </a:lnTo>
                  <a:cubicBezTo>
                    <a:pt x="8682" y="17040"/>
                    <a:pt x="8993" y="16679"/>
                    <a:pt x="9332" y="16340"/>
                  </a:cubicBezTo>
                  <a:cubicBezTo>
                    <a:pt x="9708" y="15964"/>
                    <a:pt x="10052" y="15673"/>
                    <a:pt x="10476" y="15351"/>
                  </a:cubicBezTo>
                  <a:cubicBezTo>
                    <a:pt x="10487" y="15340"/>
                    <a:pt x="10502" y="15334"/>
                    <a:pt x="10513" y="15323"/>
                  </a:cubicBezTo>
                  <a:cubicBezTo>
                    <a:pt x="10644" y="15192"/>
                    <a:pt x="10644" y="14979"/>
                    <a:pt x="10513" y="14847"/>
                  </a:cubicBezTo>
                  <a:cubicBezTo>
                    <a:pt x="10451" y="14786"/>
                    <a:pt x="10364" y="14750"/>
                    <a:pt x="10284" y="14746"/>
                  </a:cubicBezTo>
                  <a:close/>
                </a:path>
              </a:pathLst>
            </a:custGeom>
            <a:solidFill>
              <a:srgbClr val="C00000"/>
            </a:solidFill>
            <a:ln w="12700" cap="flat">
              <a:noFill/>
              <a:miter lim="400000"/>
            </a:ln>
            <a:effectLst/>
          </p:spPr>
          <p:txBody>
            <a:bodyPr wrap="square" lIns="38100" tIns="38100" rIns="38100" bIns="381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sp>
          <p:nvSpPr>
            <p:cNvPr id="46" name="Shape 2388">
              <a:extLst>
                <a:ext uri="{FF2B5EF4-FFF2-40B4-BE49-F238E27FC236}">
                  <a16:creationId xmlns:a16="http://schemas.microsoft.com/office/drawing/2014/main" xmlns="" id="{6EB532D7-F430-4DF7-A701-38E4F3DE1AD8}"/>
                </a:ext>
              </a:extLst>
            </p:cNvPr>
            <p:cNvSpPr>
              <a:spLocks noChangeAspect="1"/>
            </p:cNvSpPr>
            <p:nvPr/>
          </p:nvSpPr>
          <p:spPr>
            <a:xfrm>
              <a:off x="6426074" y="1063449"/>
              <a:ext cx="1053479" cy="1054065"/>
            </a:xfrm>
            <a:custGeom>
              <a:avLst/>
              <a:gdLst/>
              <a:ahLst/>
              <a:cxnLst>
                <a:cxn ang="0">
                  <a:pos x="wd2" y="hd2"/>
                </a:cxn>
                <a:cxn ang="5400000">
                  <a:pos x="wd2" y="hd2"/>
                </a:cxn>
                <a:cxn ang="10800000">
                  <a:pos x="wd2" y="hd2"/>
                </a:cxn>
                <a:cxn ang="16200000">
                  <a:pos x="wd2" y="hd2"/>
                </a:cxn>
              </a:cxnLst>
              <a:rect l="0" t="0" r="r" b="b"/>
              <a:pathLst>
                <a:path w="21427" h="21452" extrusionOk="0">
                  <a:moveTo>
                    <a:pt x="13075" y="39"/>
                  </a:moveTo>
                  <a:cubicBezTo>
                    <a:pt x="12834" y="97"/>
                    <a:pt x="12614" y="226"/>
                    <a:pt x="12444" y="396"/>
                  </a:cubicBezTo>
                  <a:cubicBezTo>
                    <a:pt x="12292" y="548"/>
                    <a:pt x="12180" y="734"/>
                    <a:pt x="12114" y="945"/>
                  </a:cubicBezTo>
                  <a:cubicBezTo>
                    <a:pt x="11811" y="1930"/>
                    <a:pt x="11289" y="2787"/>
                    <a:pt x="10513" y="3564"/>
                  </a:cubicBezTo>
                  <a:cubicBezTo>
                    <a:pt x="9477" y="4601"/>
                    <a:pt x="8125" y="5390"/>
                    <a:pt x="6696" y="6220"/>
                  </a:cubicBezTo>
                  <a:cubicBezTo>
                    <a:pt x="5180" y="7100"/>
                    <a:pt x="3614" y="8004"/>
                    <a:pt x="2330" y="9288"/>
                  </a:cubicBezTo>
                  <a:cubicBezTo>
                    <a:pt x="1239" y="10381"/>
                    <a:pt x="495" y="11604"/>
                    <a:pt x="60" y="13015"/>
                  </a:cubicBezTo>
                  <a:cubicBezTo>
                    <a:pt x="-86" y="13492"/>
                    <a:pt x="39" y="14010"/>
                    <a:pt x="390" y="14362"/>
                  </a:cubicBezTo>
                  <a:lnTo>
                    <a:pt x="7090" y="21056"/>
                  </a:lnTo>
                  <a:cubicBezTo>
                    <a:pt x="7422" y="21389"/>
                    <a:pt x="7906" y="21526"/>
                    <a:pt x="8362" y="21413"/>
                  </a:cubicBezTo>
                  <a:cubicBezTo>
                    <a:pt x="8603" y="21353"/>
                    <a:pt x="8814" y="21226"/>
                    <a:pt x="8984" y="21056"/>
                  </a:cubicBezTo>
                  <a:cubicBezTo>
                    <a:pt x="9136" y="20904"/>
                    <a:pt x="9248" y="20719"/>
                    <a:pt x="9314" y="20507"/>
                  </a:cubicBezTo>
                  <a:cubicBezTo>
                    <a:pt x="9617" y="19522"/>
                    <a:pt x="10148" y="18664"/>
                    <a:pt x="10925" y="17888"/>
                  </a:cubicBezTo>
                  <a:cubicBezTo>
                    <a:pt x="11960" y="16851"/>
                    <a:pt x="13302" y="16071"/>
                    <a:pt x="14732" y="15241"/>
                  </a:cubicBezTo>
                  <a:cubicBezTo>
                    <a:pt x="16248" y="14360"/>
                    <a:pt x="17814" y="13448"/>
                    <a:pt x="19098" y="12164"/>
                  </a:cubicBezTo>
                  <a:cubicBezTo>
                    <a:pt x="20189" y="11072"/>
                    <a:pt x="20933" y="9857"/>
                    <a:pt x="21368" y="8446"/>
                  </a:cubicBezTo>
                  <a:cubicBezTo>
                    <a:pt x="21514" y="7970"/>
                    <a:pt x="21389" y="7450"/>
                    <a:pt x="21038" y="7099"/>
                  </a:cubicBezTo>
                  <a:lnTo>
                    <a:pt x="14338" y="396"/>
                  </a:lnTo>
                  <a:cubicBezTo>
                    <a:pt x="14006" y="63"/>
                    <a:pt x="13531" y="-74"/>
                    <a:pt x="13075" y="39"/>
                  </a:cubicBezTo>
                  <a:close/>
                  <a:moveTo>
                    <a:pt x="13396" y="1339"/>
                  </a:moveTo>
                  <a:cubicBezTo>
                    <a:pt x="15614" y="3558"/>
                    <a:pt x="17877" y="5823"/>
                    <a:pt x="20095" y="8043"/>
                  </a:cubicBezTo>
                  <a:cubicBezTo>
                    <a:pt x="18192" y="14209"/>
                    <a:pt x="9935" y="13945"/>
                    <a:pt x="8032" y="20113"/>
                  </a:cubicBezTo>
                  <a:cubicBezTo>
                    <a:pt x="5814" y="17892"/>
                    <a:pt x="3560" y="15628"/>
                    <a:pt x="1342" y="13409"/>
                  </a:cubicBezTo>
                  <a:cubicBezTo>
                    <a:pt x="3245" y="7241"/>
                    <a:pt x="11493" y="7507"/>
                    <a:pt x="13396" y="1339"/>
                  </a:cubicBezTo>
                  <a:close/>
                  <a:moveTo>
                    <a:pt x="13670" y="3354"/>
                  </a:moveTo>
                  <a:cubicBezTo>
                    <a:pt x="13584" y="3354"/>
                    <a:pt x="13499" y="3388"/>
                    <a:pt x="13432" y="3455"/>
                  </a:cubicBezTo>
                  <a:cubicBezTo>
                    <a:pt x="13408" y="3479"/>
                    <a:pt x="13384" y="3508"/>
                    <a:pt x="13368" y="3537"/>
                  </a:cubicBezTo>
                  <a:lnTo>
                    <a:pt x="12929" y="4151"/>
                  </a:lnTo>
                  <a:cubicBezTo>
                    <a:pt x="12664" y="4514"/>
                    <a:pt x="12352" y="4865"/>
                    <a:pt x="12014" y="5204"/>
                  </a:cubicBezTo>
                  <a:cubicBezTo>
                    <a:pt x="11664" y="5554"/>
                    <a:pt x="11290" y="5873"/>
                    <a:pt x="10897" y="6174"/>
                  </a:cubicBezTo>
                  <a:cubicBezTo>
                    <a:pt x="10869" y="6190"/>
                    <a:pt x="10838" y="6205"/>
                    <a:pt x="10815" y="6229"/>
                  </a:cubicBezTo>
                  <a:cubicBezTo>
                    <a:pt x="10683" y="6362"/>
                    <a:pt x="10683" y="6573"/>
                    <a:pt x="10815" y="6706"/>
                  </a:cubicBezTo>
                  <a:cubicBezTo>
                    <a:pt x="10943" y="6835"/>
                    <a:pt x="11148" y="6838"/>
                    <a:pt x="11281" y="6715"/>
                  </a:cubicBezTo>
                  <a:cubicBezTo>
                    <a:pt x="11703" y="6394"/>
                    <a:pt x="12112" y="6058"/>
                    <a:pt x="12490" y="5680"/>
                  </a:cubicBezTo>
                  <a:cubicBezTo>
                    <a:pt x="12853" y="5316"/>
                    <a:pt x="13183" y="4936"/>
                    <a:pt x="13469" y="4544"/>
                  </a:cubicBezTo>
                  <a:lnTo>
                    <a:pt x="13927" y="3912"/>
                  </a:lnTo>
                  <a:cubicBezTo>
                    <a:pt x="14039" y="3778"/>
                    <a:pt x="14035" y="3580"/>
                    <a:pt x="13908" y="3455"/>
                  </a:cubicBezTo>
                  <a:cubicBezTo>
                    <a:pt x="13843" y="3388"/>
                    <a:pt x="13757" y="3354"/>
                    <a:pt x="13670" y="3354"/>
                  </a:cubicBezTo>
                  <a:close/>
                  <a:moveTo>
                    <a:pt x="10696" y="7402"/>
                  </a:moveTo>
                  <a:cubicBezTo>
                    <a:pt x="10494" y="7366"/>
                    <a:pt x="10287" y="7364"/>
                    <a:pt x="10073" y="7411"/>
                  </a:cubicBezTo>
                  <a:cubicBezTo>
                    <a:pt x="9862" y="7459"/>
                    <a:pt x="9660" y="7546"/>
                    <a:pt x="9469" y="7658"/>
                  </a:cubicBezTo>
                  <a:cubicBezTo>
                    <a:pt x="9279" y="7771"/>
                    <a:pt x="9125" y="7884"/>
                    <a:pt x="9012" y="7997"/>
                  </a:cubicBezTo>
                  <a:cubicBezTo>
                    <a:pt x="8968" y="7956"/>
                    <a:pt x="8927" y="7909"/>
                    <a:pt x="8883" y="7869"/>
                  </a:cubicBezTo>
                  <a:cubicBezTo>
                    <a:pt x="8835" y="7824"/>
                    <a:pt x="8773" y="7803"/>
                    <a:pt x="8700" y="7805"/>
                  </a:cubicBezTo>
                  <a:cubicBezTo>
                    <a:pt x="8628" y="7805"/>
                    <a:pt x="8567" y="7839"/>
                    <a:pt x="8517" y="7896"/>
                  </a:cubicBezTo>
                  <a:cubicBezTo>
                    <a:pt x="8469" y="7952"/>
                    <a:pt x="8444" y="8019"/>
                    <a:pt x="8453" y="8088"/>
                  </a:cubicBezTo>
                  <a:cubicBezTo>
                    <a:pt x="8460" y="8160"/>
                    <a:pt x="8495" y="8211"/>
                    <a:pt x="8545" y="8253"/>
                  </a:cubicBezTo>
                  <a:cubicBezTo>
                    <a:pt x="8589" y="8290"/>
                    <a:pt x="8630" y="8325"/>
                    <a:pt x="8673" y="8363"/>
                  </a:cubicBezTo>
                  <a:cubicBezTo>
                    <a:pt x="8502" y="8570"/>
                    <a:pt x="8363" y="8799"/>
                    <a:pt x="8252" y="9041"/>
                  </a:cubicBezTo>
                  <a:cubicBezTo>
                    <a:pt x="8140" y="9282"/>
                    <a:pt x="8066" y="9522"/>
                    <a:pt x="8041" y="9755"/>
                  </a:cubicBezTo>
                  <a:cubicBezTo>
                    <a:pt x="8015" y="9990"/>
                    <a:pt x="8043" y="10206"/>
                    <a:pt x="8115" y="10405"/>
                  </a:cubicBezTo>
                  <a:cubicBezTo>
                    <a:pt x="8187" y="10606"/>
                    <a:pt x="8315" y="10776"/>
                    <a:pt x="8508" y="10937"/>
                  </a:cubicBezTo>
                  <a:cubicBezTo>
                    <a:pt x="8823" y="11198"/>
                    <a:pt x="9195" y="11310"/>
                    <a:pt x="9625" y="11285"/>
                  </a:cubicBezTo>
                  <a:cubicBezTo>
                    <a:pt x="10054" y="11258"/>
                    <a:pt x="10519" y="11130"/>
                    <a:pt x="11016" y="10863"/>
                  </a:cubicBezTo>
                  <a:cubicBezTo>
                    <a:pt x="11412" y="11320"/>
                    <a:pt x="11810" y="11770"/>
                    <a:pt x="12206" y="12191"/>
                  </a:cubicBezTo>
                  <a:cubicBezTo>
                    <a:pt x="12038" y="12333"/>
                    <a:pt x="11896" y="12412"/>
                    <a:pt x="11767" y="12439"/>
                  </a:cubicBezTo>
                  <a:cubicBezTo>
                    <a:pt x="11636" y="12466"/>
                    <a:pt x="11514" y="12470"/>
                    <a:pt x="11410" y="12439"/>
                  </a:cubicBezTo>
                  <a:cubicBezTo>
                    <a:pt x="11305" y="12406"/>
                    <a:pt x="11214" y="12352"/>
                    <a:pt x="11126" y="12292"/>
                  </a:cubicBezTo>
                  <a:cubicBezTo>
                    <a:pt x="11037" y="12230"/>
                    <a:pt x="10948" y="12180"/>
                    <a:pt x="10860" y="12136"/>
                  </a:cubicBezTo>
                  <a:cubicBezTo>
                    <a:pt x="10774" y="12093"/>
                    <a:pt x="10686" y="12074"/>
                    <a:pt x="10595" y="12072"/>
                  </a:cubicBezTo>
                  <a:cubicBezTo>
                    <a:pt x="10503" y="12071"/>
                    <a:pt x="10400" y="12118"/>
                    <a:pt x="10293" y="12210"/>
                  </a:cubicBezTo>
                  <a:cubicBezTo>
                    <a:pt x="10183" y="12305"/>
                    <a:pt x="10128" y="12414"/>
                    <a:pt x="10128" y="12539"/>
                  </a:cubicBezTo>
                  <a:cubicBezTo>
                    <a:pt x="10128" y="12664"/>
                    <a:pt x="10190" y="12786"/>
                    <a:pt x="10302" y="12915"/>
                  </a:cubicBezTo>
                  <a:cubicBezTo>
                    <a:pt x="10416" y="13043"/>
                    <a:pt x="10563" y="13150"/>
                    <a:pt x="10741" y="13235"/>
                  </a:cubicBezTo>
                  <a:cubicBezTo>
                    <a:pt x="10921" y="13320"/>
                    <a:pt x="11123" y="13377"/>
                    <a:pt x="11346" y="13391"/>
                  </a:cubicBezTo>
                  <a:cubicBezTo>
                    <a:pt x="11568" y="13407"/>
                    <a:pt x="11803" y="13373"/>
                    <a:pt x="12050" y="13281"/>
                  </a:cubicBezTo>
                  <a:cubicBezTo>
                    <a:pt x="12299" y="13191"/>
                    <a:pt x="12541" y="13030"/>
                    <a:pt x="12782" y="12787"/>
                  </a:cubicBezTo>
                  <a:cubicBezTo>
                    <a:pt x="12899" y="12900"/>
                    <a:pt x="13023" y="13002"/>
                    <a:pt x="13139" y="13107"/>
                  </a:cubicBezTo>
                  <a:cubicBezTo>
                    <a:pt x="13190" y="13150"/>
                    <a:pt x="13249" y="13176"/>
                    <a:pt x="13322" y="13171"/>
                  </a:cubicBezTo>
                  <a:cubicBezTo>
                    <a:pt x="13393" y="13169"/>
                    <a:pt x="13448" y="13139"/>
                    <a:pt x="13496" y="13080"/>
                  </a:cubicBezTo>
                  <a:cubicBezTo>
                    <a:pt x="13547" y="13019"/>
                    <a:pt x="13568" y="12947"/>
                    <a:pt x="13560" y="12878"/>
                  </a:cubicBezTo>
                  <a:cubicBezTo>
                    <a:pt x="13554" y="12807"/>
                    <a:pt x="13526" y="12753"/>
                    <a:pt x="13478" y="12713"/>
                  </a:cubicBezTo>
                  <a:cubicBezTo>
                    <a:pt x="13360" y="12619"/>
                    <a:pt x="13248" y="12525"/>
                    <a:pt x="13130" y="12420"/>
                  </a:cubicBezTo>
                  <a:cubicBezTo>
                    <a:pt x="13330" y="12174"/>
                    <a:pt x="13487" y="11917"/>
                    <a:pt x="13606" y="11660"/>
                  </a:cubicBezTo>
                  <a:cubicBezTo>
                    <a:pt x="13725" y="11402"/>
                    <a:pt x="13793" y="11149"/>
                    <a:pt x="13817" y="10918"/>
                  </a:cubicBezTo>
                  <a:cubicBezTo>
                    <a:pt x="13840" y="10687"/>
                    <a:pt x="13819" y="10476"/>
                    <a:pt x="13743" y="10286"/>
                  </a:cubicBezTo>
                  <a:cubicBezTo>
                    <a:pt x="13668" y="10094"/>
                    <a:pt x="13532" y="9932"/>
                    <a:pt x="13341" y="9774"/>
                  </a:cubicBezTo>
                  <a:cubicBezTo>
                    <a:pt x="13122" y="9590"/>
                    <a:pt x="12903" y="9469"/>
                    <a:pt x="12682" y="9407"/>
                  </a:cubicBezTo>
                  <a:cubicBezTo>
                    <a:pt x="12462" y="9346"/>
                    <a:pt x="12245" y="9318"/>
                    <a:pt x="12023" y="9334"/>
                  </a:cubicBezTo>
                  <a:cubicBezTo>
                    <a:pt x="11803" y="9351"/>
                    <a:pt x="11570" y="9403"/>
                    <a:pt x="11346" y="9490"/>
                  </a:cubicBezTo>
                  <a:cubicBezTo>
                    <a:pt x="11121" y="9577"/>
                    <a:pt x="10896" y="9673"/>
                    <a:pt x="10668" y="9783"/>
                  </a:cubicBezTo>
                  <a:cubicBezTo>
                    <a:pt x="10309" y="9369"/>
                    <a:pt x="9948" y="8954"/>
                    <a:pt x="9588" y="8574"/>
                  </a:cubicBezTo>
                  <a:cubicBezTo>
                    <a:pt x="9751" y="8427"/>
                    <a:pt x="9912" y="8359"/>
                    <a:pt x="10064" y="8354"/>
                  </a:cubicBezTo>
                  <a:cubicBezTo>
                    <a:pt x="10216" y="8348"/>
                    <a:pt x="10365" y="8365"/>
                    <a:pt x="10503" y="8400"/>
                  </a:cubicBezTo>
                  <a:cubicBezTo>
                    <a:pt x="10645" y="8435"/>
                    <a:pt x="10769" y="8459"/>
                    <a:pt x="10888" y="8482"/>
                  </a:cubicBezTo>
                  <a:cubicBezTo>
                    <a:pt x="11009" y="8506"/>
                    <a:pt x="11116" y="8486"/>
                    <a:pt x="11208" y="8409"/>
                  </a:cubicBezTo>
                  <a:cubicBezTo>
                    <a:pt x="11305" y="8325"/>
                    <a:pt x="11356" y="8210"/>
                    <a:pt x="11364" y="8079"/>
                  </a:cubicBezTo>
                  <a:cubicBezTo>
                    <a:pt x="11371" y="7947"/>
                    <a:pt x="11318" y="7820"/>
                    <a:pt x="11208" y="7695"/>
                  </a:cubicBezTo>
                  <a:cubicBezTo>
                    <a:pt x="11067" y="7533"/>
                    <a:pt x="10900" y="7438"/>
                    <a:pt x="10696" y="7402"/>
                  </a:cubicBezTo>
                  <a:close/>
                  <a:moveTo>
                    <a:pt x="9250" y="8913"/>
                  </a:moveTo>
                  <a:cubicBezTo>
                    <a:pt x="9589" y="9250"/>
                    <a:pt x="9926" y="9619"/>
                    <a:pt x="10266" y="10002"/>
                  </a:cubicBezTo>
                  <a:cubicBezTo>
                    <a:pt x="10009" y="10144"/>
                    <a:pt x="9787" y="10214"/>
                    <a:pt x="9597" y="10222"/>
                  </a:cubicBezTo>
                  <a:cubicBezTo>
                    <a:pt x="9408" y="10230"/>
                    <a:pt x="9238" y="10170"/>
                    <a:pt x="9094" y="10030"/>
                  </a:cubicBezTo>
                  <a:cubicBezTo>
                    <a:pt x="9032" y="9971"/>
                    <a:pt x="8992" y="9904"/>
                    <a:pt x="8966" y="9819"/>
                  </a:cubicBezTo>
                  <a:cubicBezTo>
                    <a:pt x="8938" y="9734"/>
                    <a:pt x="8928" y="9638"/>
                    <a:pt x="8938" y="9535"/>
                  </a:cubicBezTo>
                  <a:cubicBezTo>
                    <a:pt x="8947" y="9435"/>
                    <a:pt x="8978" y="9330"/>
                    <a:pt x="9030" y="9224"/>
                  </a:cubicBezTo>
                  <a:cubicBezTo>
                    <a:pt x="9080" y="9118"/>
                    <a:pt x="9155" y="9015"/>
                    <a:pt x="9250" y="8913"/>
                  </a:cubicBezTo>
                  <a:close/>
                  <a:moveTo>
                    <a:pt x="12050" y="10415"/>
                  </a:moveTo>
                  <a:cubicBezTo>
                    <a:pt x="12161" y="10398"/>
                    <a:pt x="12270" y="10398"/>
                    <a:pt x="12380" y="10424"/>
                  </a:cubicBezTo>
                  <a:cubicBezTo>
                    <a:pt x="12489" y="10451"/>
                    <a:pt x="12596" y="10514"/>
                    <a:pt x="12691" y="10607"/>
                  </a:cubicBezTo>
                  <a:cubicBezTo>
                    <a:pt x="12785" y="10701"/>
                    <a:pt x="12841" y="10804"/>
                    <a:pt x="12865" y="10909"/>
                  </a:cubicBezTo>
                  <a:cubicBezTo>
                    <a:pt x="12891" y="11016"/>
                    <a:pt x="12892" y="11118"/>
                    <a:pt x="12874" y="11230"/>
                  </a:cubicBezTo>
                  <a:cubicBezTo>
                    <a:pt x="12854" y="11341"/>
                    <a:pt x="12816" y="11456"/>
                    <a:pt x="12755" y="11569"/>
                  </a:cubicBezTo>
                  <a:cubicBezTo>
                    <a:pt x="12695" y="11680"/>
                    <a:pt x="12626" y="11775"/>
                    <a:pt x="12544" y="11862"/>
                  </a:cubicBezTo>
                  <a:cubicBezTo>
                    <a:pt x="12170" y="11482"/>
                    <a:pt x="11793" y="11072"/>
                    <a:pt x="11419" y="10644"/>
                  </a:cubicBezTo>
                  <a:cubicBezTo>
                    <a:pt x="11514" y="10600"/>
                    <a:pt x="11612" y="10552"/>
                    <a:pt x="11721" y="10506"/>
                  </a:cubicBezTo>
                  <a:cubicBezTo>
                    <a:pt x="11829" y="10460"/>
                    <a:pt x="11942" y="10433"/>
                    <a:pt x="12050" y="10415"/>
                  </a:cubicBezTo>
                  <a:close/>
                  <a:moveTo>
                    <a:pt x="10284" y="14746"/>
                  </a:moveTo>
                  <a:cubicBezTo>
                    <a:pt x="10204" y="14743"/>
                    <a:pt x="10130" y="14776"/>
                    <a:pt x="10064" y="14829"/>
                  </a:cubicBezTo>
                  <a:cubicBezTo>
                    <a:pt x="9644" y="15151"/>
                    <a:pt x="9234" y="15484"/>
                    <a:pt x="8856" y="15864"/>
                  </a:cubicBezTo>
                  <a:cubicBezTo>
                    <a:pt x="8492" y="16228"/>
                    <a:pt x="8163" y="16617"/>
                    <a:pt x="7877" y="17008"/>
                  </a:cubicBezTo>
                  <a:lnTo>
                    <a:pt x="7419" y="17631"/>
                  </a:lnTo>
                  <a:cubicBezTo>
                    <a:pt x="7337" y="17763"/>
                    <a:pt x="7351" y="17939"/>
                    <a:pt x="7465" y="18052"/>
                  </a:cubicBezTo>
                  <a:cubicBezTo>
                    <a:pt x="7595" y="18183"/>
                    <a:pt x="7810" y="18183"/>
                    <a:pt x="7941" y="18052"/>
                  </a:cubicBezTo>
                  <a:cubicBezTo>
                    <a:pt x="7961" y="18031"/>
                    <a:pt x="7973" y="18012"/>
                    <a:pt x="7987" y="17988"/>
                  </a:cubicBezTo>
                  <a:lnTo>
                    <a:pt x="8417" y="17402"/>
                  </a:lnTo>
                  <a:cubicBezTo>
                    <a:pt x="8682" y="17040"/>
                    <a:pt x="8993" y="16679"/>
                    <a:pt x="9332" y="16340"/>
                  </a:cubicBezTo>
                  <a:cubicBezTo>
                    <a:pt x="9708" y="15964"/>
                    <a:pt x="10052" y="15673"/>
                    <a:pt x="10476" y="15351"/>
                  </a:cubicBezTo>
                  <a:cubicBezTo>
                    <a:pt x="10487" y="15340"/>
                    <a:pt x="10502" y="15334"/>
                    <a:pt x="10513" y="15323"/>
                  </a:cubicBezTo>
                  <a:cubicBezTo>
                    <a:pt x="10644" y="15192"/>
                    <a:pt x="10644" y="14979"/>
                    <a:pt x="10513" y="14847"/>
                  </a:cubicBezTo>
                  <a:cubicBezTo>
                    <a:pt x="10451" y="14786"/>
                    <a:pt x="10364" y="14750"/>
                    <a:pt x="10284" y="14746"/>
                  </a:cubicBezTo>
                  <a:close/>
                </a:path>
              </a:pathLst>
            </a:custGeom>
            <a:solidFill>
              <a:srgbClr val="C00000"/>
            </a:solidFill>
            <a:ln w="12700" cap="flat">
              <a:noFill/>
              <a:miter lim="400000"/>
            </a:ln>
            <a:effectLst/>
          </p:spPr>
          <p:txBody>
            <a:bodyPr wrap="square" lIns="38100" tIns="38100" rIns="38100" bIns="38100"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a:p>
          </p:txBody>
        </p:sp>
      </p:grpSp>
      <p:sp>
        <p:nvSpPr>
          <p:cNvPr id="9" name="Bocadillo nube: nube 8">
            <a:extLst>
              <a:ext uri="{FF2B5EF4-FFF2-40B4-BE49-F238E27FC236}">
                <a16:creationId xmlns:a16="http://schemas.microsoft.com/office/drawing/2014/main" xmlns="" id="{FDD74446-3687-45CB-AC38-4E44082BFD9C}"/>
              </a:ext>
            </a:extLst>
          </p:cNvPr>
          <p:cNvSpPr/>
          <p:nvPr/>
        </p:nvSpPr>
        <p:spPr>
          <a:xfrm>
            <a:off x="1137889" y="3692842"/>
            <a:ext cx="2546668" cy="1231106"/>
          </a:xfrm>
          <a:prstGeom prst="cloudCallout">
            <a:avLst>
              <a:gd name="adj1" fmla="val -21869"/>
              <a:gd name="adj2" fmla="val -85037"/>
            </a:avLst>
          </a:prstGeom>
          <a:solidFill>
            <a:srgbClr val="14AA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Es decir, cuando al momento de timbrar tengas EVIDENCIA del pago</a:t>
            </a:r>
          </a:p>
        </p:txBody>
      </p:sp>
      <p:sp>
        <p:nvSpPr>
          <p:cNvPr id="51" name="Bocadillo nube: nube 50">
            <a:extLst>
              <a:ext uri="{FF2B5EF4-FFF2-40B4-BE49-F238E27FC236}">
                <a16:creationId xmlns:a16="http://schemas.microsoft.com/office/drawing/2014/main" xmlns="" id="{A4C1D13D-9986-47AA-9855-4F5812F41767}"/>
              </a:ext>
            </a:extLst>
          </p:cNvPr>
          <p:cNvSpPr/>
          <p:nvPr/>
        </p:nvSpPr>
        <p:spPr>
          <a:xfrm>
            <a:off x="4594159" y="3885229"/>
            <a:ext cx="2546668" cy="1231106"/>
          </a:xfrm>
          <a:prstGeom prst="cloudCallout">
            <a:avLst>
              <a:gd name="adj1" fmla="val 54488"/>
              <a:gd name="adj2" fmla="val -5236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O sea, cuando al momento de timbrar no haz recibido el pago COMPLETO</a:t>
            </a:r>
          </a:p>
        </p:txBody>
      </p:sp>
    </p:spTree>
    <p:extLst>
      <p:ext uri="{BB962C8B-B14F-4D97-AF65-F5344CB8AC3E}">
        <p14:creationId xmlns:p14="http://schemas.microsoft.com/office/powerpoint/2010/main" val="7006484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2000"/>
                            </p:stCondLst>
                            <p:childTnLst>
                              <p:par>
                                <p:cTn id="21" presetID="26" presetClass="path" presetSubtype="0" accel="50000" decel="50000" fill="hold" grpId="0" nodeType="afterEffect">
                                  <p:stCondLst>
                                    <p:cond delay="0"/>
                                  </p:stCondLst>
                                  <p:childTnLst>
                                    <p:animMotion origin="layout" path="M -1.66667E-6 -2.59259E-6 C -1.66667E-6 0.03303 0.02709 0.05988 0.06007 0.05988 C 0.09896 0.05988 0.11302 0.02994 0.11893 0.01204 L 0.125 -0.01203 C 0.13108 -0.02994 0.14601 -0.05987 0.18993 -0.05987 C 0.21806 -0.05987 0.25 -0.03302 0.25 -2.59259E-6 C 0.25 0.03303 0.21806 0.05988 0.18993 0.05988 C 0.14601 0.05988 0.13108 0.02994 0.125 0.01204 L 0.11893 -0.01203 C 0.11302 -0.02994 0.09896 -0.05987 0.06007 -0.05987 C 0.02709 -0.05987 -1.66667E-6 -0.03302 -1.66667E-6 -2.59259E-6 Z " pathEditMode="relative" rAng="0" ptsTypes="AAAAAAAAAAA">
                                      <p:cBhvr>
                                        <p:cTn id="22" dur="2000" fill="hold"/>
                                        <p:tgtEl>
                                          <p:spTgt spid="38"/>
                                        </p:tgtEl>
                                        <p:attrNameLst>
                                          <p:attrName>ppt_x</p:attrName>
                                          <p:attrName>ppt_y</p:attrName>
                                        </p:attrNameLst>
                                      </p:cBhvr>
                                      <p:rCtr x="12500" y="0"/>
                                    </p:animMotion>
                                  </p:childTnLst>
                                </p:cTn>
                              </p:par>
                            </p:childTnLst>
                          </p:cTn>
                        </p:par>
                        <p:par>
                          <p:cTn id="23" fill="hold">
                            <p:stCondLst>
                              <p:cond delay="4000"/>
                            </p:stCondLst>
                            <p:childTnLst>
                              <p:par>
                                <p:cTn id="24" presetID="26" presetClass="path" presetSubtype="0" accel="50000" decel="50000" fill="hold" nodeType="afterEffect">
                                  <p:stCondLst>
                                    <p:cond delay="0"/>
                                  </p:stCondLst>
                                  <p:childTnLst>
                                    <p:animMotion origin="layout" path="M 3.88889E-6 3.45679E-6 C 3.88889E-6 0.03302 0.02708 0.05987 0.06007 0.05987 C 0.09895 0.05987 0.11302 0.02993 0.11892 0.01203 L 0.125 -0.01204 C 0.13107 -0.02994 0.146 -0.05988 0.18993 -0.05988 C 0.21805 -0.05988 0.25 -0.03303 0.25 3.45679E-6 C 0.25 0.03302 0.21805 0.05987 0.18993 0.05987 C 0.146 0.05987 0.13107 0.02993 0.125 0.01203 L 0.11892 -0.01204 C 0.11302 -0.02994 0.09895 -0.05988 0.06007 -0.05988 C 0.02708 -0.05988 3.88889E-6 -0.03303 3.88889E-6 3.45679E-6 Z " pathEditMode="relative" rAng="0" ptsTypes="AAAAAAAAAAA">
                                      <p:cBhvr>
                                        <p:cTn id="25" dur="2000" fill="hold"/>
                                        <p:tgtEl>
                                          <p:spTgt spid="7"/>
                                        </p:tgtEl>
                                        <p:attrNameLst>
                                          <p:attrName>ppt_x</p:attrName>
                                          <p:attrName>ppt_y</p:attrName>
                                        </p:attrNameLst>
                                      </p:cBhvr>
                                      <p:rCtr x="12500" y="0"/>
                                    </p:animMotion>
                                  </p:childTnLst>
                                </p:cTn>
                              </p:par>
                            </p:childTnLst>
                          </p:cTn>
                        </p:par>
                        <p:par>
                          <p:cTn id="26" fill="hold">
                            <p:stCondLst>
                              <p:cond delay="6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250"/>
                                        <p:tgtEl>
                                          <p:spTgt spid="9"/>
                                        </p:tgtEl>
                                      </p:cBhvr>
                                    </p:animEffect>
                                  </p:childTnLst>
                                </p:cTn>
                              </p:par>
                            </p:childTnLst>
                          </p:cTn>
                        </p:par>
                        <p:par>
                          <p:cTn id="30" fill="hold">
                            <p:stCondLst>
                              <p:cond delay="8250"/>
                            </p:stCondLst>
                            <p:childTnLst>
                              <p:par>
                                <p:cTn id="31" presetID="10" presetClass="entr" presetSubtype="0"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2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54" grpId="0"/>
      <p:bldP spid="55" grpId="0"/>
      <p:bldP spid="38" grpId="0" animBg="1"/>
      <p:bldP spid="9" grpId="0" animBg="1"/>
      <p:bldP spid="5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a:t>Uso CFDI</a:t>
            </a:r>
          </a:p>
        </p:txBody>
      </p:sp>
      <p:sp>
        <p:nvSpPr>
          <p:cNvPr id="3" name="Text Placeholder 2"/>
          <p:cNvSpPr>
            <a:spLocks noGrp="1"/>
          </p:cNvSpPr>
          <p:nvPr>
            <p:ph type="body" sz="quarter" idx="11"/>
          </p:nvPr>
        </p:nvSpPr>
        <p:spPr>
          <a:xfrm>
            <a:off x="593387" y="554332"/>
            <a:ext cx="7953375" cy="228600"/>
          </a:xfrm>
        </p:spPr>
        <p:txBody>
          <a:bodyPr/>
          <a:lstStyle/>
          <a:p>
            <a:r>
              <a:rPr lang="es-MX" sz="1600" dirty="0"/>
              <a:t>Un atributo responsabilidad del receptor</a:t>
            </a:r>
          </a:p>
        </p:txBody>
      </p:sp>
      <p:grpSp>
        <p:nvGrpSpPr>
          <p:cNvPr id="19" name="Group 18"/>
          <p:cNvGrpSpPr/>
          <p:nvPr/>
        </p:nvGrpSpPr>
        <p:grpSpPr>
          <a:xfrm>
            <a:off x="589535" y="1133474"/>
            <a:ext cx="3153789" cy="2695575"/>
            <a:chOff x="1238401" y="1577881"/>
            <a:chExt cx="2020144" cy="1422560"/>
          </a:xfrm>
        </p:grpSpPr>
        <p:sp>
          <p:nvSpPr>
            <p:cNvPr id="59" name="Oval Callout 58"/>
            <p:cNvSpPr/>
            <p:nvPr/>
          </p:nvSpPr>
          <p:spPr>
            <a:xfrm>
              <a:off x="1238401" y="1577881"/>
              <a:ext cx="2020144" cy="1422560"/>
            </a:xfrm>
            <a:prstGeom prst="wedgeEllipseCallout">
              <a:avLst>
                <a:gd name="adj1" fmla="val 72808"/>
                <a:gd name="adj2" fmla="val -1708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800"/>
            </a:p>
          </p:txBody>
        </p:sp>
        <p:sp>
          <p:nvSpPr>
            <p:cNvPr id="60" name="TextBox 59"/>
            <p:cNvSpPr txBox="1"/>
            <p:nvPr/>
          </p:nvSpPr>
          <p:spPr>
            <a:xfrm>
              <a:off x="1498134" y="2045040"/>
              <a:ext cx="1611754" cy="718034"/>
            </a:xfrm>
            <a:prstGeom prst="rect">
              <a:avLst/>
            </a:prstGeom>
            <a:noFill/>
          </p:spPr>
          <p:txBody>
            <a:bodyPr wrap="square" lIns="0" tIns="0" rIns="0" bIns="0" rtlCol="0">
              <a:spAutoFit/>
            </a:bodyPr>
            <a:lstStyle/>
            <a:p>
              <a:pPr algn="ctr">
                <a:spcAft>
                  <a:spcPts val="600"/>
                </a:spcAft>
              </a:pPr>
              <a:r>
                <a:rPr lang="es-MX" sz="1400" dirty="0">
                  <a:solidFill>
                    <a:schemeClr val="bg1"/>
                  </a:solidFill>
                  <a:latin typeface="Lato" panose="020F0502020204030203" pitchFamily="34" charset="0"/>
                </a:rPr>
                <a:t>Consiste en indicar el uso que el solicitante de la factura va a dar al comprobante, o sea, el contribuyente emisor del CFDI deberá preguntar al receptor cuál será el uso y así indicarlo en la factura</a:t>
              </a:r>
            </a:p>
          </p:txBody>
        </p:sp>
        <p:sp>
          <p:nvSpPr>
            <p:cNvPr id="61" name="TextBox 60"/>
            <p:cNvSpPr txBox="1"/>
            <p:nvPr/>
          </p:nvSpPr>
          <p:spPr>
            <a:xfrm>
              <a:off x="1498134" y="1862880"/>
              <a:ext cx="1500678" cy="97203"/>
            </a:xfrm>
            <a:prstGeom prst="rect">
              <a:avLst/>
            </a:prstGeom>
            <a:noFill/>
          </p:spPr>
          <p:txBody>
            <a:bodyPr wrap="square" lIns="0" tIns="0" rIns="0" bIns="0" rtlCol="0">
              <a:spAutoFit/>
            </a:bodyPr>
            <a:lstStyle/>
            <a:p>
              <a:pPr algn="ctr">
                <a:lnSpc>
                  <a:spcPts val="1700"/>
                </a:lnSpc>
                <a:spcAft>
                  <a:spcPts val="600"/>
                </a:spcAft>
              </a:pPr>
              <a:r>
                <a:rPr lang="es-MX" sz="1400" b="1" dirty="0">
                  <a:solidFill>
                    <a:schemeClr val="bg1"/>
                  </a:solidFill>
                  <a:latin typeface="Lato Black" panose="020F0A02020204030203" pitchFamily="34" charset="0"/>
                </a:rPr>
                <a:t>El uso que se dará al CFDI</a:t>
              </a:r>
            </a:p>
          </p:txBody>
        </p:sp>
      </p:grpSp>
      <p:pic>
        <p:nvPicPr>
          <p:cNvPr id="4" name="Imagen 3">
            <a:extLst>
              <a:ext uri="{FF2B5EF4-FFF2-40B4-BE49-F238E27FC236}">
                <a16:creationId xmlns:a16="http://schemas.microsoft.com/office/drawing/2014/main" xmlns="" id="{304EFF4F-8F09-4D4E-9F76-FA7B31F5DFF9}"/>
              </a:ext>
            </a:extLst>
          </p:cNvPr>
          <p:cNvPicPr>
            <a:picLocks noChangeAspect="1"/>
          </p:cNvPicPr>
          <p:nvPr/>
        </p:nvPicPr>
        <p:blipFill>
          <a:blip r:embed="rId2">
            <a:duotone>
              <a:schemeClr val="accent2">
                <a:shade val="45000"/>
                <a:satMod val="135000"/>
              </a:schemeClr>
              <a:prstClr val="white"/>
            </a:duotone>
          </a:blip>
          <a:stretch>
            <a:fillRect/>
          </a:stretch>
        </p:blipFill>
        <p:spPr>
          <a:xfrm>
            <a:off x="4395057" y="813244"/>
            <a:ext cx="3622590" cy="3015806"/>
          </a:xfrm>
          <a:prstGeom prst="rect">
            <a:avLst/>
          </a:prstGeom>
        </p:spPr>
      </p:pic>
      <p:graphicFrame>
        <p:nvGraphicFramePr>
          <p:cNvPr id="7" name="Diagrama 6">
            <a:extLst>
              <a:ext uri="{FF2B5EF4-FFF2-40B4-BE49-F238E27FC236}">
                <a16:creationId xmlns:a16="http://schemas.microsoft.com/office/drawing/2014/main" xmlns="" id="{E9066813-CD41-48C1-9BC0-26796A0E81D5}"/>
              </a:ext>
            </a:extLst>
          </p:cNvPr>
          <p:cNvGraphicFramePr/>
          <p:nvPr>
            <p:extLst>
              <p:ext uri="{D42A27DB-BD31-4B8C-83A1-F6EECF244321}">
                <p14:modId xmlns:p14="http://schemas.microsoft.com/office/powerpoint/2010/main" val="2594547203"/>
              </p:ext>
            </p:extLst>
          </p:nvPr>
        </p:nvGraphicFramePr>
        <p:xfrm>
          <a:off x="1427465" y="3937256"/>
          <a:ext cx="6240160" cy="1077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750443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750" fill="hold"/>
                                        <p:tgtEl>
                                          <p:spTgt spid="19"/>
                                        </p:tgtEl>
                                        <p:attrNameLst>
                                          <p:attrName>ppt_w</p:attrName>
                                        </p:attrNameLst>
                                      </p:cBhvr>
                                      <p:tavLst>
                                        <p:tav tm="0">
                                          <p:val>
                                            <p:fltVal val="0"/>
                                          </p:val>
                                        </p:tav>
                                        <p:tav tm="100000">
                                          <p:val>
                                            <p:strVal val="#ppt_w"/>
                                          </p:val>
                                        </p:tav>
                                      </p:tavLst>
                                    </p:anim>
                                    <p:anim calcmode="lin" valueType="num">
                                      <p:cBhvr>
                                        <p:cTn id="8" dur="750" fill="hold"/>
                                        <p:tgtEl>
                                          <p:spTgt spid="19"/>
                                        </p:tgtEl>
                                        <p:attrNameLst>
                                          <p:attrName>ppt_h</p:attrName>
                                        </p:attrNameLst>
                                      </p:cBhvr>
                                      <p:tavLst>
                                        <p:tav tm="0">
                                          <p:val>
                                            <p:fltVal val="0"/>
                                          </p:val>
                                        </p:tav>
                                        <p:tav tm="100000">
                                          <p:val>
                                            <p:strVal val="#ppt_h"/>
                                          </p:val>
                                        </p:tav>
                                      </p:tavLst>
                                    </p:anim>
                                    <p:animEffect transition="in" filter="fade">
                                      <p:cBhvr>
                                        <p:cTn id="9" dur="750"/>
                                        <p:tgtEl>
                                          <p:spTgt spid="19"/>
                                        </p:tgtEl>
                                      </p:cBhvr>
                                    </p:animEffect>
                                  </p:childTnLst>
                                </p:cTn>
                              </p:par>
                            </p:childTnLst>
                          </p:cTn>
                        </p:par>
                        <p:par>
                          <p:cTn id="10" fill="hold">
                            <p:stCondLst>
                              <p:cond delay="75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dirty="0"/>
              <a:t>La realidad del CFDI 3.3 </a:t>
            </a:r>
          </a:p>
        </p:txBody>
      </p:sp>
      <p:sp>
        <p:nvSpPr>
          <p:cNvPr id="3" name="Text Placeholder 2"/>
          <p:cNvSpPr>
            <a:spLocks noGrp="1"/>
          </p:cNvSpPr>
          <p:nvPr>
            <p:ph type="body" sz="quarter" idx="11"/>
          </p:nvPr>
        </p:nvSpPr>
        <p:spPr/>
        <p:txBody>
          <a:bodyPr/>
          <a:lstStyle/>
          <a:p>
            <a:r>
              <a:rPr lang="es-MX" sz="1600" dirty="0"/>
              <a:t>Revisa tus CFDI</a:t>
            </a:r>
          </a:p>
        </p:txBody>
      </p:sp>
      <p:grpSp>
        <p:nvGrpSpPr>
          <p:cNvPr id="17" name="Group 16"/>
          <p:cNvGrpSpPr/>
          <p:nvPr/>
        </p:nvGrpSpPr>
        <p:grpSpPr>
          <a:xfrm>
            <a:off x="37286" y="1948530"/>
            <a:ext cx="1104498" cy="746031"/>
            <a:chOff x="598489" y="1967255"/>
            <a:chExt cx="1763711" cy="375954"/>
          </a:xfrm>
        </p:grpSpPr>
        <p:sp>
          <p:nvSpPr>
            <p:cNvPr id="6" name="TextBox 5"/>
            <p:cNvSpPr txBox="1"/>
            <p:nvPr/>
          </p:nvSpPr>
          <p:spPr>
            <a:xfrm>
              <a:off x="598489" y="2192014"/>
              <a:ext cx="1763711" cy="151195"/>
            </a:xfrm>
            <a:prstGeom prst="rect">
              <a:avLst/>
            </a:prstGeom>
            <a:noFill/>
          </p:spPr>
          <p:txBody>
            <a:bodyPr wrap="square" lIns="0" tIns="0" rIns="0" bIns="0" rtlCol="1">
              <a:spAutoFit/>
            </a:bodyPr>
            <a:lstStyle/>
            <a:p>
              <a:pPr algn="r"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7" name="TextBox 6"/>
            <p:cNvSpPr txBox="1"/>
            <p:nvPr/>
          </p:nvSpPr>
          <p:spPr>
            <a:xfrm>
              <a:off x="598489" y="1967255"/>
              <a:ext cx="1763711" cy="169277"/>
            </a:xfrm>
            <a:prstGeom prst="rect">
              <a:avLst/>
            </a:prstGeom>
            <a:noFill/>
          </p:spPr>
          <p:txBody>
            <a:bodyPr wrap="square" lIns="0" tIns="0" rIns="0" bIns="0" rtlCol="1">
              <a:spAutoFit/>
            </a:bodyPr>
            <a:lstStyle/>
            <a:p>
              <a:pPr algn="r" rtl="0">
                <a:spcAft>
                  <a:spcPts val="1200"/>
                </a:spcAft>
              </a:pPr>
              <a:r>
                <a:rPr lang="es-MX" sz="1100" dirty="0">
                  <a:solidFill>
                    <a:schemeClr val="tx2"/>
                  </a:solidFill>
                  <a:latin typeface="Lato Black" pitchFamily="34" charset="0"/>
                  <a:ea typeface="Open Sans" pitchFamily="34" charset="0"/>
                  <a:cs typeface="Open Sans" pitchFamily="34" charset="0"/>
                </a:rPr>
                <a:t>Tipo de Comprobante</a:t>
              </a:r>
            </a:p>
          </p:txBody>
        </p:sp>
      </p:grpSp>
      <p:grpSp>
        <p:nvGrpSpPr>
          <p:cNvPr id="26" name="Group 25"/>
          <p:cNvGrpSpPr/>
          <p:nvPr/>
        </p:nvGrpSpPr>
        <p:grpSpPr>
          <a:xfrm>
            <a:off x="-180975" y="3523838"/>
            <a:ext cx="1269645" cy="1010062"/>
            <a:chOff x="483209" y="3270476"/>
            <a:chExt cx="1821351" cy="94672"/>
          </a:xfrm>
        </p:grpSpPr>
        <p:sp>
          <p:nvSpPr>
            <p:cNvPr id="8" name="TextBox 7"/>
            <p:cNvSpPr txBox="1"/>
            <p:nvPr/>
          </p:nvSpPr>
          <p:spPr>
            <a:xfrm>
              <a:off x="483209" y="3314656"/>
              <a:ext cx="1763711" cy="50492"/>
            </a:xfrm>
            <a:prstGeom prst="rect">
              <a:avLst/>
            </a:prstGeom>
            <a:noFill/>
          </p:spPr>
          <p:txBody>
            <a:bodyPr wrap="square" lIns="0" tIns="0" rIns="0" bIns="0" rtlCol="1">
              <a:spAutoFit/>
            </a:bodyPr>
            <a:lstStyle/>
            <a:p>
              <a:pPr algn="r"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9" name="TextBox 8"/>
            <p:cNvSpPr txBox="1"/>
            <p:nvPr/>
          </p:nvSpPr>
          <p:spPr>
            <a:xfrm>
              <a:off x="948245" y="3270476"/>
              <a:ext cx="1356315" cy="31732"/>
            </a:xfrm>
            <a:prstGeom prst="rect">
              <a:avLst/>
            </a:prstGeom>
            <a:noFill/>
          </p:spPr>
          <p:txBody>
            <a:bodyPr wrap="square" lIns="0" tIns="0" rIns="0" bIns="0" rtlCol="1">
              <a:spAutoFit/>
            </a:bodyPr>
            <a:lstStyle/>
            <a:p>
              <a:pPr algn="r" rtl="0">
                <a:spcAft>
                  <a:spcPts val="1200"/>
                </a:spcAft>
              </a:pPr>
              <a:r>
                <a:rPr lang="es-MX" sz="1100" dirty="0">
                  <a:solidFill>
                    <a:schemeClr val="tx2"/>
                  </a:solidFill>
                  <a:latin typeface="Lato Black" pitchFamily="34" charset="0"/>
                  <a:ea typeface="Open Sans" pitchFamily="34" charset="0"/>
                  <a:cs typeface="Open Sans" pitchFamily="34" charset="0"/>
                </a:rPr>
                <a:t>Versión de CFDI</a:t>
              </a:r>
            </a:p>
          </p:txBody>
        </p:sp>
      </p:grpSp>
      <p:grpSp>
        <p:nvGrpSpPr>
          <p:cNvPr id="27" name="Group 26"/>
          <p:cNvGrpSpPr/>
          <p:nvPr/>
        </p:nvGrpSpPr>
        <p:grpSpPr>
          <a:xfrm>
            <a:off x="7855280" y="1745627"/>
            <a:ext cx="1763711" cy="375954"/>
            <a:chOff x="6788152" y="1967255"/>
            <a:chExt cx="1763711" cy="375954"/>
          </a:xfrm>
        </p:grpSpPr>
        <p:sp>
          <p:nvSpPr>
            <p:cNvPr id="10" name="TextBox 9"/>
            <p:cNvSpPr txBox="1"/>
            <p:nvPr/>
          </p:nvSpPr>
          <p:spPr>
            <a:xfrm>
              <a:off x="6788152" y="2192014"/>
              <a:ext cx="1763711" cy="151195"/>
            </a:xfrm>
            <a:prstGeom prst="rect">
              <a:avLst/>
            </a:prstGeom>
            <a:noFill/>
          </p:spPr>
          <p:txBody>
            <a:bodyPr wrap="square" lIns="0" tIns="0" rIns="0" bIns="0" rtlCol="1">
              <a:spAutoFit/>
            </a:bodyPr>
            <a:lstStyle/>
            <a:p>
              <a:pPr algn="l"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11" name="TextBox 10"/>
            <p:cNvSpPr txBox="1"/>
            <p:nvPr/>
          </p:nvSpPr>
          <p:spPr>
            <a:xfrm>
              <a:off x="6788152" y="1967255"/>
              <a:ext cx="1763711" cy="169277"/>
            </a:xfrm>
            <a:prstGeom prst="rect">
              <a:avLst/>
            </a:prstGeom>
            <a:noFill/>
          </p:spPr>
          <p:txBody>
            <a:bodyPr wrap="square" lIns="0" tIns="0" rIns="0" bIns="0" rtlCol="1">
              <a:spAutoFit/>
            </a:bodyPr>
            <a:lstStyle/>
            <a:p>
              <a:pPr algn="l" rtl="0">
                <a:spcAft>
                  <a:spcPts val="1200"/>
                </a:spcAft>
              </a:pPr>
              <a:r>
                <a:rPr lang="es-MX" sz="1100" dirty="0">
                  <a:solidFill>
                    <a:schemeClr val="tx2"/>
                  </a:solidFill>
                  <a:latin typeface="Lato Black" pitchFamily="34" charset="0"/>
                  <a:ea typeface="Open Sans" pitchFamily="34" charset="0"/>
                  <a:cs typeface="Open Sans" pitchFamily="34" charset="0"/>
                </a:rPr>
                <a:t>Clave de Producto</a:t>
              </a:r>
            </a:p>
          </p:txBody>
        </p:sp>
      </p:grpSp>
      <p:grpSp>
        <p:nvGrpSpPr>
          <p:cNvPr id="28" name="Group 27"/>
          <p:cNvGrpSpPr/>
          <p:nvPr/>
        </p:nvGrpSpPr>
        <p:grpSpPr>
          <a:xfrm>
            <a:off x="7863793" y="3851225"/>
            <a:ext cx="1763711" cy="375954"/>
            <a:chOff x="6788152" y="3212777"/>
            <a:chExt cx="1763711" cy="375954"/>
          </a:xfrm>
        </p:grpSpPr>
        <p:sp>
          <p:nvSpPr>
            <p:cNvPr id="12" name="TextBox 11"/>
            <p:cNvSpPr txBox="1"/>
            <p:nvPr/>
          </p:nvSpPr>
          <p:spPr>
            <a:xfrm>
              <a:off x="6788152" y="3437536"/>
              <a:ext cx="1763711" cy="151195"/>
            </a:xfrm>
            <a:prstGeom prst="rect">
              <a:avLst/>
            </a:prstGeom>
            <a:noFill/>
          </p:spPr>
          <p:txBody>
            <a:bodyPr wrap="square" lIns="0" tIns="0" rIns="0" bIns="0" rtlCol="1">
              <a:spAutoFit/>
            </a:bodyPr>
            <a:lstStyle/>
            <a:p>
              <a:pPr algn="l"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13" name="TextBox 12"/>
            <p:cNvSpPr txBox="1"/>
            <p:nvPr/>
          </p:nvSpPr>
          <p:spPr>
            <a:xfrm>
              <a:off x="6788152" y="3212777"/>
              <a:ext cx="1763711" cy="169277"/>
            </a:xfrm>
            <a:prstGeom prst="rect">
              <a:avLst/>
            </a:prstGeom>
            <a:noFill/>
          </p:spPr>
          <p:txBody>
            <a:bodyPr wrap="square" lIns="0" tIns="0" rIns="0" bIns="0" rtlCol="1">
              <a:spAutoFit/>
            </a:bodyPr>
            <a:lstStyle/>
            <a:p>
              <a:pPr algn="l" rtl="0">
                <a:spcAft>
                  <a:spcPts val="1200"/>
                </a:spcAft>
              </a:pPr>
              <a:r>
                <a:rPr lang="es-MX" sz="1100" dirty="0">
                  <a:solidFill>
                    <a:schemeClr val="tx2"/>
                  </a:solidFill>
                  <a:latin typeface="Lato Black" pitchFamily="34" charset="0"/>
                  <a:ea typeface="Open Sans" pitchFamily="34" charset="0"/>
                  <a:cs typeface="Open Sans" pitchFamily="34" charset="0"/>
                </a:rPr>
                <a:t>Clave de Unidad</a:t>
              </a:r>
            </a:p>
          </p:txBody>
        </p:sp>
      </p:grpSp>
      <p:pic>
        <p:nvPicPr>
          <p:cNvPr id="31" name="Imagen 30">
            <a:extLst>
              <a:ext uri="{FF2B5EF4-FFF2-40B4-BE49-F238E27FC236}">
                <a16:creationId xmlns:a16="http://schemas.microsoft.com/office/drawing/2014/main" xmlns="" id="{BE58DBAA-58D9-410D-80CA-88A2DAF36AE2}"/>
              </a:ext>
            </a:extLst>
          </p:cNvPr>
          <p:cNvPicPr>
            <a:picLocks noChangeAspect="1"/>
          </p:cNvPicPr>
          <p:nvPr/>
        </p:nvPicPr>
        <p:blipFill>
          <a:blip r:embed="rId2"/>
          <a:stretch>
            <a:fillRect/>
          </a:stretch>
        </p:blipFill>
        <p:spPr>
          <a:xfrm>
            <a:off x="1328013" y="1260417"/>
            <a:ext cx="6360494" cy="2886847"/>
          </a:xfrm>
          <a:prstGeom prst="rect">
            <a:avLst/>
          </a:prstGeom>
          <a:ln>
            <a:noFill/>
          </a:ln>
          <a:effectLst>
            <a:outerShdw blurRad="292100" dist="139700" dir="2700000" algn="tl" rotWithShape="0">
              <a:srgbClr val="333333">
                <a:alpha val="65000"/>
              </a:srgbClr>
            </a:outerShdw>
          </a:effectLst>
        </p:spPr>
      </p:pic>
      <p:cxnSp>
        <p:nvCxnSpPr>
          <p:cNvPr id="129" name="Conector recto de flecha 128">
            <a:extLst>
              <a:ext uri="{FF2B5EF4-FFF2-40B4-BE49-F238E27FC236}">
                <a16:creationId xmlns:a16="http://schemas.microsoft.com/office/drawing/2014/main" xmlns="" id="{1D7F9732-6ADF-4350-A441-D274EA444394}"/>
              </a:ext>
            </a:extLst>
          </p:cNvPr>
          <p:cNvCxnSpPr>
            <a:cxnSpLocks/>
          </p:cNvCxnSpPr>
          <p:nvPr/>
        </p:nvCxnSpPr>
        <p:spPr>
          <a:xfrm flipV="1">
            <a:off x="1194943" y="1810591"/>
            <a:ext cx="1441253" cy="679690"/>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5" name="Conector recto de flecha 54">
            <a:extLst>
              <a:ext uri="{FF2B5EF4-FFF2-40B4-BE49-F238E27FC236}">
                <a16:creationId xmlns:a16="http://schemas.microsoft.com/office/drawing/2014/main" xmlns="" id="{CD6630E6-7112-4FA1-BA5A-A202BAB79AD5}"/>
              </a:ext>
            </a:extLst>
          </p:cNvPr>
          <p:cNvCxnSpPr>
            <a:cxnSpLocks/>
          </p:cNvCxnSpPr>
          <p:nvPr/>
        </p:nvCxnSpPr>
        <p:spPr>
          <a:xfrm flipH="1">
            <a:off x="4805464" y="2051893"/>
            <a:ext cx="2934987" cy="1461240"/>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9" name="Conector recto de flecha 58">
            <a:extLst>
              <a:ext uri="{FF2B5EF4-FFF2-40B4-BE49-F238E27FC236}">
                <a16:creationId xmlns:a16="http://schemas.microsoft.com/office/drawing/2014/main" xmlns="" id="{FC9855EC-701E-4481-BF73-DC96D4503419}"/>
              </a:ext>
            </a:extLst>
          </p:cNvPr>
          <p:cNvCxnSpPr>
            <a:cxnSpLocks/>
          </p:cNvCxnSpPr>
          <p:nvPr/>
        </p:nvCxnSpPr>
        <p:spPr>
          <a:xfrm flipV="1">
            <a:off x="1133271" y="1629454"/>
            <a:ext cx="4372584" cy="2426724"/>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2" name="Conector recto de flecha 61">
            <a:extLst>
              <a:ext uri="{FF2B5EF4-FFF2-40B4-BE49-F238E27FC236}">
                <a16:creationId xmlns:a16="http://schemas.microsoft.com/office/drawing/2014/main" xmlns="" id="{81C1A293-FB0D-42F1-B69B-EE02713F6948}"/>
              </a:ext>
            </a:extLst>
          </p:cNvPr>
          <p:cNvCxnSpPr>
            <a:cxnSpLocks/>
            <a:stCxn id="12" idx="1"/>
          </p:cNvCxnSpPr>
          <p:nvPr/>
        </p:nvCxnSpPr>
        <p:spPr>
          <a:xfrm flipH="1" flipV="1">
            <a:off x="3262072" y="3739616"/>
            <a:ext cx="4601721" cy="411966"/>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6" name="Rectángulo 35">
            <a:extLst>
              <a:ext uri="{FF2B5EF4-FFF2-40B4-BE49-F238E27FC236}">
                <a16:creationId xmlns:a16="http://schemas.microsoft.com/office/drawing/2014/main" xmlns="" id="{8B008529-3A93-480C-9686-D19087CC59AD}"/>
              </a:ext>
            </a:extLst>
          </p:cNvPr>
          <p:cNvSpPr/>
          <p:nvPr/>
        </p:nvSpPr>
        <p:spPr>
          <a:xfrm>
            <a:off x="3990581" y="4378065"/>
            <a:ext cx="1478289" cy="169277"/>
          </a:xfrm>
          <a:prstGeom prst="rect">
            <a:avLst/>
          </a:prstGeom>
          <a:noFill/>
        </p:spPr>
        <p:txBody>
          <a:bodyPr wrap="square" lIns="0" tIns="0" rIns="0" bIns="0" rtlCol="1">
            <a:spAutoFit/>
          </a:bodyPr>
          <a:lstStyle/>
          <a:p>
            <a:pPr algn="r">
              <a:spcAft>
                <a:spcPts val="1200"/>
              </a:spcAft>
            </a:pPr>
            <a:r>
              <a:rPr lang="es-MX" sz="1100" b="1" dirty="0">
                <a:solidFill>
                  <a:srgbClr val="237DB9"/>
                </a:solidFill>
                <a:latin typeface="Lato Black" pitchFamily="34" charset="0"/>
              </a:rPr>
              <a:t>60141002 - Muñecas</a:t>
            </a:r>
          </a:p>
        </p:txBody>
      </p:sp>
      <p:sp>
        <p:nvSpPr>
          <p:cNvPr id="37" name="Rectángulo 36">
            <a:extLst>
              <a:ext uri="{FF2B5EF4-FFF2-40B4-BE49-F238E27FC236}">
                <a16:creationId xmlns:a16="http://schemas.microsoft.com/office/drawing/2014/main" xmlns="" id="{544B29C9-65CA-48F8-BAAF-0F7D7519AAE9}"/>
              </a:ext>
            </a:extLst>
          </p:cNvPr>
          <p:cNvSpPr/>
          <p:nvPr/>
        </p:nvSpPr>
        <p:spPr>
          <a:xfrm>
            <a:off x="3990581" y="4566732"/>
            <a:ext cx="938077" cy="261610"/>
          </a:xfrm>
          <a:prstGeom prst="rect">
            <a:avLst/>
          </a:prstGeom>
        </p:spPr>
        <p:txBody>
          <a:bodyPr wrap="none">
            <a:spAutoFit/>
          </a:bodyPr>
          <a:lstStyle/>
          <a:p>
            <a:r>
              <a:rPr lang="es-MX" sz="1100" b="1" dirty="0">
                <a:solidFill>
                  <a:srgbClr val="00B0F0"/>
                </a:solidFill>
                <a:latin typeface="Lato Black" pitchFamily="34" charset="0"/>
              </a:rPr>
              <a:t>H87 - pieza</a:t>
            </a:r>
          </a:p>
        </p:txBody>
      </p:sp>
      <p:sp>
        <p:nvSpPr>
          <p:cNvPr id="73" name="TextBox 6">
            <a:extLst>
              <a:ext uri="{FF2B5EF4-FFF2-40B4-BE49-F238E27FC236}">
                <a16:creationId xmlns:a16="http://schemas.microsoft.com/office/drawing/2014/main" xmlns="" id="{27CAE1FB-56F4-406D-B997-60E5CB131CF8}"/>
              </a:ext>
            </a:extLst>
          </p:cNvPr>
          <p:cNvSpPr txBox="1"/>
          <p:nvPr/>
        </p:nvSpPr>
        <p:spPr>
          <a:xfrm>
            <a:off x="1910769" y="4369760"/>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237DB9"/>
                </a:solidFill>
                <a:latin typeface="Lato Black" pitchFamily="34" charset="0"/>
                <a:ea typeface="Open Sans" pitchFamily="34" charset="0"/>
                <a:cs typeface="Open Sans" pitchFamily="34" charset="0"/>
              </a:rPr>
              <a:t>Clave Productos y Servicios:</a:t>
            </a:r>
          </a:p>
        </p:txBody>
      </p:sp>
      <p:sp>
        <p:nvSpPr>
          <p:cNvPr id="75" name="TextBox 6">
            <a:extLst>
              <a:ext uri="{FF2B5EF4-FFF2-40B4-BE49-F238E27FC236}">
                <a16:creationId xmlns:a16="http://schemas.microsoft.com/office/drawing/2014/main" xmlns="" id="{DB55BCC4-E6BF-4473-885F-652F0743FFBD}"/>
              </a:ext>
            </a:extLst>
          </p:cNvPr>
          <p:cNvSpPr txBox="1"/>
          <p:nvPr/>
        </p:nvSpPr>
        <p:spPr>
          <a:xfrm>
            <a:off x="1910769" y="4626922"/>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00B0F0"/>
                </a:solidFill>
                <a:latin typeface="Lato Black" pitchFamily="34" charset="0"/>
                <a:ea typeface="Open Sans" pitchFamily="34" charset="0"/>
                <a:cs typeface="Open Sans" pitchFamily="34" charset="0"/>
              </a:rPr>
              <a:t>Clave Unidad Peso y Medida:</a:t>
            </a:r>
          </a:p>
        </p:txBody>
      </p:sp>
      <p:sp>
        <p:nvSpPr>
          <p:cNvPr id="76" name="TextBox 6">
            <a:extLst>
              <a:ext uri="{FF2B5EF4-FFF2-40B4-BE49-F238E27FC236}">
                <a16:creationId xmlns:a16="http://schemas.microsoft.com/office/drawing/2014/main" xmlns="" id="{5D5839AB-1DAE-4897-8350-DB51DFBFF907}"/>
              </a:ext>
            </a:extLst>
          </p:cNvPr>
          <p:cNvSpPr txBox="1"/>
          <p:nvPr/>
        </p:nvSpPr>
        <p:spPr>
          <a:xfrm>
            <a:off x="1910769" y="4846143"/>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7030A0"/>
                </a:solidFill>
                <a:latin typeface="Lato Black" pitchFamily="34" charset="0"/>
                <a:ea typeface="Open Sans" pitchFamily="34" charset="0"/>
                <a:cs typeface="Open Sans" pitchFamily="34" charset="0"/>
              </a:rPr>
              <a:t>Tipo de Comprobante:</a:t>
            </a:r>
          </a:p>
        </p:txBody>
      </p:sp>
      <p:sp>
        <p:nvSpPr>
          <p:cNvPr id="77" name="Rectángulo 76">
            <a:extLst>
              <a:ext uri="{FF2B5EF4-FFF2-40B4-BE49-F238E27FC236}">
                <a16:creationId xmlns:a16="http://schemas.microsoft.com/office/drawing/2014/main" xmlns="" id="{0A1BF155-B27F-4810-98DC-4A9A4B037B3E}"/>
              </a:ext>
            </a:extLst>
          </p:cNvPr>
          <p:cNvSpPr/>
          <p:nvPr/>
        </p:nvSpPr>
        <p:spPr>
          <a:xfrm>
            <a:off x="4028250" y="4789194"/>
            <a:ext cx="862737" cy="261610"/>
          </a:xfrm>
          <a:prstGeom prst="rect">
            <a:avLst/>
          </a:prstGeom>
        </p:spPr>
        <p:txBody>
          <a:bodyPr wrap="none">
            <a:spAutoFit/>
          </a:bodyPr>
          <a:lstStyle/>
          <a:p>
            <a:r>
              <a:rPr lang="es-MX" sz="1100" b="1" dirty="0">
                <a:solidFill>
                  <a:srgbClr val="7030A0"/>
                </a:solidFill>
                <a:latin typeface="Lato Black" pitchFamily="34" charset="0"/>
              </a:rPr>
              <a:t>I - Ingreso</a:t>
            </a:r>
          </a:p>
        </p:txBody>
      </p:sp>
      <p:pic>
        <p:nvPicPr>
          <p:cNvPr id="38" name="Imagen 37">
            <a:extLst>
              <a:ext uri="{FF2B5EF4-FFF2-40B4-BE49-F238E27FC236}">
                <a16:creationId xmlns:a16="http://schemas.microsoft.com/office/drawing/2014/main" xmlns="" id="{6EA3F060-6343-4A6F-BE40-E9088B8A4CFA}"/>
              </a:ext>
            </a:extLst>
          </p:cNvPr>
          <p:cNvPicPr>
            <a:picLocks noChangeAspect="1"/>
          </p:cNvPicPr>
          <p:nvPr/>
        </p:nvPicPr>
        <p:blipFill>
          <a:blip r:embed="rId3"/>
          <a:stretch>
            <a:fillRect/>
          </a:stretch>
        </p:blipFill>
        <p:spPr>
          <a:xfrm rot="461376">
            <a:off x="6269681" y="572915"/>
            <a:ext cx="2099333" cy="1642052"/>
          </a:xfrm>
          <a:prstGeom prst="rect">
            <a:avLst/>
          </a:prstGeom>
        </p:spPr>
      </p:pic>
    </p:spTree>
    <p:extLst>
      <p:ext uri="{BB962C8B-B14F-4D97-AF65-F5344CB8AC3E}">
        <p14:creationId xmlns:p14="http://schemas.microsoft.com/office/powerpoint/2010/main" val="16478269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wipe(down)">
                                      <p:cBhvr>
                                        <p:cTn id="24" dur="500"/>
                                        <p:tgtEl>
                                          <p:spTgt spid="12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down)">
                                      <p:cBhvr>
                                        <p:cTn id="29" dur="500"/>
                                        <p:tgtEl>
                                          <p:spTgt spid="5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up)">
                                      <p:cBhvr>
                                        <p:cTn id="34" dur="500"/>
                                        <p:tgtEl>
                                          <p:spTgt spid="5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wipe(down)">
                                      <p:cBhvr>
                                        <p:cTn id="39" dur="500"/>
                                        <p:tgtEl>
                                          <p:spTgt spid="62"/>
                                        </p:tgtEl>
                                      </p:cBhvr>
                                    </p:animEffect>
                                  </p:childTnLst>
                                </p:cTn>
                              </p:par>
                            </p:childTnLst>
                          </p:cTn>
                        </p:par>
                        <p:par>
                          <p:cTn id="40" fill="hold">
                            <p:stCondLst>
                              <p:cond delay="500"/>
                            </p:stCondLst>
                            <p:childTnLst>
                              <p:par>
                                <p:cTn id="41" presetID="2" presetClass="entr" presetSubtype="8"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500" fill="hold"/>
                                        <p:tgtEl>
                                          <p:spTgt spid="73"/>
                                        </p:tgtEl>
                                        <p:attrNameLst>
                                          <p:attrName>ppt_x</p:attrName>
                                        </p:attrNameLst>
                                      </p:cBhvr>
                                      <p:tavLst>
                                        <p:tav tm="0">
                                          <p:val>
                                            <p:strVal val="0-#ppt_w/2"/>
                                          </p:val>
                                        </p:tav>
                                        <p:tav tm="100000">
                                          <p:val>
                                            <p:strVal val="#ppt_x"/>
                                          </p:val>
                                        </p:tav>
                                      </p:tavLst>
                                    </p:anim>
                                    <p:anim calcmode="lin" valueType="num">
                                      <p:cBhvr additive="base">
                                        <p:cTn id="44" dur="500" fill="hold"/>
                                        <p:tgtEl>
                                          <p:spTgt spid="73"/>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2" presetClass="entr" presetSubtype="2"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1+#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8"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fill="hold"/>
                                        <p:tgtEl>
                                          <p:spTgt spid="75"/>
                                        </p:tgtEl>
                                        <p:attrNameLst>
                                          <p:attrName>ppt_x</p:attrName>
                                        </p:attrNameLst>
                                      </p:cBhvr>
                                      <p:tavLst>
                                        <p:tav tm="0">
                                          <p:val>
                                            <p:strVal val="0-#ppt_w/2"/>
                                          </p:val>
                                        </p:tav>
                                        <p:tav tm="100000">
                                          <p:val>
                                            <p:strVal val="#ppt_x"/>
                                          </p:val>
                                        </p:tav>
                                      </p:tavLst>
                                    </p:anim>
                                    <p:anim calcmode="lin" valueType="num">
                                      <p:cBhvr additive="base">
                                        <p:cTn id="54" dur="500" fill="hold"/>
                                        <p:tgtEl>
                                          <p:spTgt spid="75"/>
                                        </p:tgtEl>
                                        <p:attrNameLst>
                                          <p:attrName>ppt_y</p:attrName>
                                        </p:attrNameLst>
                                      </p:cBhvr>
                                      <p:tavLst>
                                        <p:tav tm="0">
                                          <p:val>
                                            <p:strVal val="#ppt_y"/>
                                          </p:val>
                                        </p:tav>
                                        <p:tav tm="100000">
                                          <p:val>
                                            <p:strVal val="#ppt_y"/>
                                          </p:val>
                                        </p:tav>
                                      </p:tavLst>
                                    </p:anim>
                                  </p:childTnLst>
                                </p:cTn>
                              </p:par>
                            </p:childTnLst>
                          </p:cTn>
                        </p:par>
                        <p:par>
                          <p:cTn id="55" fill="hold">
                            <p:stCondLst>
                              <p:cond delay="2000"/>
                            </p:stCondLst>
                            <p:childTnLst>
                              <p:par>
                                <p:cTn id="56" presetID="2" presetClass="entr" presetSubtype="2"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1+#ppt_w/2"/>
                                          </p:val>
                                        </p:tav>
                                        <p:tav tm="100000">
                                          <p:val>
                                            <p:strVal val="#ppt_x"/>
                                          </p:val>
                                        </p:tav>
                                      </p:tavLst>
                                    </p:anim>
                                    <p:anim calcmode="lin" valueType="num">
                                      <p:cBhvr additive="base">
                                        <p:cTn id="59" dur="500" fill="hold"/>
                                        <p:tgtEl>
                                          <p:spTgt spid="37"/>
                                        </p:tgtEl>
                                        <p:attrNameLst>
                                          <p:attrName>ppt_y</p:attrName>
                                        </p:attrNameLst>
                                      </p:cBhvr>
                                      <p:tavLst>
                                        <p:tav tm="0">
                                          <p:val>
                                            <p:strVal val="#ppt_y"/>
                                          </p:val>
                                        </p:tav>
                                        <p:tav tm="100000">
                                          <p:val>
                                            <p:strVal val="#ppt_y"/>
                                          </p:val>
                                        </p:tav>
                                      </p:tavLst>
                                    </p:anim>
                                  </p:childTnLst>
                                </p:cTn>
                              </p:par>
                            </p:childTnLst>
                          </p:cTn>
                        </p:par>
                        <p:par>
                          <p:cTn id="60" fill="hold">
                            <p:stCondLst>
                              <p:cond delay="2500"/>
                            </p:stCondLst>
                            <p:childTnLst>
                              <p:par>
                                <p:cTn id="61" presetID="2" presetClass="entr" presetSubtype="8" fill="hold" grpId="0" nodeType="afterEffect">
                                  <p:stCondLst>
                                    <p:cond delay="0"/>
                                  </p:stCondLst>
                                  <p:childTnLst>
                                    <p:set>
                                      <p:cBhvr>
                                        <p:cTn id="62" dur="1" fill="hold">
                                          <p:stCondLst>
                                            <p:cond delay="0"/>
                                          </p:stCondLst>
                                        </p:cTn>
                                        <p:tgtEl>
                                          <p:spTgt spid="76"/>
                                        </p:tgtEl>
                                        <p:attrNameLst>
                                          <p:attrName>style.visibility</p:attrName>
                                        </p:attrNameLst>
                                      </p:cBhvr>
                                      <p:to>
                                        <p:strVal val="visible"/>
                                      </p:to>
                                    </p:set>
                                    <p:anim calcmode="lin" valueType="num">
                                      <p:cBhvr additive="base">
                                        <p:cTn id="63" dur="500" fill="hold"/>
                                        <p:tgtEl>
                                          <p:spTgt spid="76"/>
                                        </p:tgtEl>
                                        <p:attrNameLst>
                                          <p:attrName>ppt_x</p:attrName>
                                        </p:attrNameLst>
                                      </p:cBhvr>
                                      <p:tavLst>
                                        <p:tav tm="0">
                                          <p:val>
                                            <p:strVal val="0-#ppt_w/2"/>
                                          </p:val>
                                        </p:tav>
                                        <p:tav tm="100000">
                                          <p:val>
                                            <p:strVal val="#ppt_x"/>
                                          </p:val>
                                        </p:tav>
                                      </p:tavLst>
                                    </p:anim>
                                    <p:anim calcmode="lin" valueType="num">
                                      <p:cBhvr additive="base">
                                        <p:cTn id="64" dur="500" fill="hold"/>
                                        <p:tgtEl>
                                          <p:spTgt spid="76"/>
                                        </p:tgtEl>
                                        <p:attrNameLst>
                                          <p:attrName>ppt_y</p:attrName>
                                        </p:attrNameLst>
                                      </p:cBhvr>
                                      <p:tavLst>
                                        <p:tav tm="0">
                                          <p:val>
                                            <p:strVal val="#ppt_y"/>
                                          </p:val>
                                        </p:tav>
                                        <p:tav tm="100000">
                                          <p:val>
                                            <p:strVal val="#ppt_y"/>
                                          </p:val>
                                        </p:tav>
                                      </p:tavLst>
                                    </p:anim>
                                  </p:childTnLst>
                                </p:cTn>
                              </p:par>
                            </p:childTnLst>
                          </p:cTn>
                        </p:par>
                        <p:par>
                          <p:cTn id="65" fill="hold">
                            <p:stCondLst>
                              <p:cond delay="3000"/>
                            </p:stCondLst>
                            <p:childTnLst>
                              <p:par>
                                <p:cTn id="66" presetID="2" presetClass="entr" presetSubtype="2"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additive="base">
                                        <p:cTn id="68" dur="500" fill="hold"/>
                                        <p:tgtEl>
                                          <p:spTgt spid="77"/>
                                        </p:tgtEl>
                                        <p:attrNameLst>
                                          <p:attrName>ppt_x</p:attrName>
                                        </p:attrNameLst>
                                      </p:cBhvr>
                                      <p:tavLst>
                                        <p:tav tm="0">
                                          <p:val>
                                            <p:strVal val="1+#ppt_w/2"/>
                                          </p:val>
                                        </p:tav>
                                        <p:tav tm="100000">
                                          <p:val>
                                            <p:strVal val="#ppt_x"/>
                                          </p:val>
                                        </p:tav>
                                      </p:tavLst>
                                    </p:anim>
                                    <p:anim calcmode="lin" valueType="num">
                                      <p:cBhvr additive="base">
                                        <p:cTn id="69"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3" grpId="0"/>
      <p:bldP spid="75" grpId="0"/>
      <p:bldP spid="76" grpId="0"/>
      <p:bldP spid="7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xmlns="" id="{F97F917C-629B-4331-A025-552FD8459974}"/>
              </a:ext>
            </a:extLst>
          </p:cNvPr>
          <p:cNvPicPr>
            <a:picLocks noChangeAspect="1"/>
          </p:cNvPicPr>
          <p:nvPr/>
        </p:nvPicPr>
        <p:blipFill rotWithShape="1">
          <a:blip r:embed="rId2"/>
          <a:srcRect b="13674"/>
          <a:stretch/>
        </p:blipFill>
        <p:spPr>
          <a:xfrm>
            <a:off x="1376744" y="1381328"/>
            <a:ext cx="6442197" cy="2845851"/>
          </a:xfrm>
          <a:prstGeom prst="rect">
            <a:avLst/>
          </a:prstGeom>
          <a:ln>
            <a:noFill/>
          </a:ln>
          <a:effectLst>
            <a:outerShdw blurRad="292100" dist="139700" dir="2700000" algn="tl" rotWithShape="0">
              <a:srgbClr val="333333">
                <a:alpha val="65000"/>
              </a:srgbClr>
            </a:outerShdw>
          </a:effectLst>
        </p:spPr>
      </p:pic>
      <p:sp>
        <p:nvSpPr>
          <p:cNvPr id="2" name="Text Placeholder 1"/>
          <p:cNvSpPr>
            <a:spLocks noGrp="1"/>
          </p:cNvSpPr>
          <p:nvPr>
            <p:ph type="body" sz="quarter" idx="10"/>
          </p:nvPr>
        </p:nvSpPr>
        <p:spPr/>
        <p:txBody>
          <a:bodyPr/>
          <a:lstStyle/>
          <a:p>
            <a:r>
              <a:rPr lang="es-MX" dirty="0"/>
              <a:t>La realidad del CFDI 3.3 </a:t>
            </a:r>
          </a:p>
        </p:txBody>
      </p:sp>
      <p:sp>
        <p:nvSpPr>
          <p:cNvPr id="3" name="Text Placeholder 2"/>
          <p:cNvSpPr>
            <a:spLocks noGrp="1"/>
          </p:cNvSpPr>
          <p:nvPr>
            <p:ph type="body" sz="quarter" idx="11"/>
          </p:nvPr>
        </p:nvSpPr>
        <p:spPr>
          <a:xfrm>
            <a:off x="593387" y="582907"/>
            <a:ext cx="7953375" cy="228600"/>
          </a:xfrm>
        </p:spPr>
        <p:txBody>
          <a:bodyPr/>
          <a:lstStyle/>
          <a:p>
            <a:r>
              <a:rPr lang="es-MX" sz="1600" dirty="0"/>
              <a:t>Revisa tus CFDI</a:t>
            </a:r>
          </a:p>
        </p:txBody>
      </p:sp>
      <p:grpSp>
        <p:nvGrpSpPr>
          <p:cNvPr id="17" name="Group 16"/>
          <p:cNvGrpSpPr/>
          <p:nvPr/>
        </p:nvGrpSpPr>
        <p:grpSpPr>
          <a:xfrm>
            <a:off x="37286" y="1948530"/>
            <a:ext cx="1104498" cy="746031"/>
            <a:chOff x="598489" y="1967255"/>
            <a:chExt cx="1763711" cy="375954"/>
          </a:xfrm>
        </p:grpSpPr>
        <p:sp>
          <p:nvSpPr>
            <p:cNvPr id="6" name="TextBox 5"/>
            <p:cNvSpPr txBox="1"/>
            <p:nvPr/>
          </p:nvSpPr>
          <p:spPr>
            <a:xfrm>
              <a:off x="598489" y="2192014"/>
              <a:ext cx="1763711" cy="151195"/>
            </a:xfrm>
            <a:prstGeom prst="rect">
              <a:avLst/>
            </a:prstGeom>
            <a:noFill/>
          </p:spPr>
          <p:txBody>
            <a:bodyPr wrap="square" lIns="0" tIns="0" rIns="0" bIns="0" rtlCol="1">
              <a:spAutoFit/>
            </a:bodyPr>
            <a:lstStyle/>
            <a:p>
              <a:pPr algn="r"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7" name="TextBox 6"/>
            <p:cNvSpPr txBox="1"/>
            <p:nvPr/>
          </p:nvSpPr>
          <p:spPr>
            <a:xfrm>
              <a:off x="598489" y="1967255"/>
              <a:ext cx="1763711" cy="169277"/>
            </a:xfrm>
            <a:prstGeom prst="rect">
              <a:avLst/>
            </a:prstGeom>
            <a:noFill/>
          </p:spPr>
          <p:txBody>
            <a:bodyPr wrap="square" lIns="0" tIns="0" rIns="0" bIns="0" rtlCol="1">
              <a:spAutoFit/>
            </a:bodyPr>
            <a:lstStyle/>
            <a:p>
              <a:pPr algn="r" rtl="0">
                <a:spcAft>
                  <a:spcPts val="1200"/>
                </a:spcAft>
              </a:pPr>
              <a:r>
                <a:rPr lang="es-MX" sz="1100" dirty="0">
                  <a:solidFill>
                    <a:schemeClr val="tx2"/>
                  </a:solidFill>
                  <a:latin typeface="Lato Black" pitchFamily="34" charset="0"/>
                  <a:ea typeface="Open Sans" pitchFamily="34" charset="0"/>
                  <a:cs typeface="Open Sans" pitchFamily="34" charset="0"/>
                </a:rPr>
                <a:t>Tipo de Comprobante</a:t>
              </a:r>
            </a:p>
          </p:txBody>
        </p:sp>
      </p:grpSp>
      <p:grpSp>
        <p:nvGrpSpPr>
          <p:cNvPr id="26" name="Group 25"/>
          <p:cNvGrpSpPr/>
          <p:nvPr/>
        </p:nvGrpSpPr>
        <p:grpSpPr>
          <a:xfrm>
            <a:off x="-180975" y="3523838"/>
            <a:ext cx="1269645" cy="1010062"/>
            <a:chOff x="483209" y="3270476"/>
            <a:chExt cx="1821351" cy="94672"/>
          </a:xfrm>
        </p:grpSpPr>
        <p:sp>
          <p:nvSpPr>
            <p:cNvPr id="8" name="TextBox 7"/>
            <p:cNvSpPr txBox="1"/>
            <p:nvPr/>
          </p:nvSpPr>
          <p:spPr>
            <a:xfrm>
              <a:off x="483209" y="3314656"/>
              <a:ext cx="1763711" cy="50492"/>
            </a:xfrm>
            <a:prstGeom prst="rect">
              <a:avLst/>
            </a:prstGeom>
            <a:noFill/>
          </p:spPr>
          <p:txBody>
            <a:bodyPr wrap="square" lIns="0" tIns="0" rIns="0" bIns="0" rtlCol="1">
              <a:spAutoFit/>
            </a:bodyPr>
            <a:lstStyle/>
            <a:p>
              <a:pPr algn="r"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9" name="TextBox 8"/>
            <p:cNvSpPr txBox="1"/>
            <p:nvPr/>
          </p:nvSpPr>
          <p:spPr>
            <a:xfrm>
              <a:off x="948245" y="3270476"/>
              <a:ext cx="1356315" cy="31732"/>
            </a:xfrm>
            <a:prstGeom prst="rect">
              <a:avLst/>
            </a:prstGeom>
            <a:noFill/>
          </p:spPr>
          <p:txBody>
            <a:bodyPr wrap="square" lIns="0" tIns="0" rIns="0" bIns="0" rtlCol="1">
              <a:spAutoFit/>
            </a:bodyPr>
            <a:lstStyle/>
            <a:p>
              <a:pPr algn="r" rtl="0">
                <a:spcAft>
                  <a:spcPts val="1200"/>
                </a:spcAft>
              </a:pPr>
              <a:r>
                <a:rPr lang="es-MX" sz="1100" dirty="0">
                  <a:solidFill>
                    <a:schemeClr val="tx2"/>
                  </a:solidFill>
                  <a:latin typeface="Lato Black" pitchFamily="34" charset="0"/>
                  <a:ea typeface="Open Sans" pitchFamily="34" charset="0"/>
                  <a:cs typeface="Open Sans" pitchFamily="34" charset="0"/>
                </a:rPr>
                <a:t>Versión de CFDI</a:t>
              </a:r>
            </a:p>
          </p:txBody>
        </p:sp>
      </p:grpSp>
      <p:grpSp>
        <p:nvGrpSpPr>
          <p:cNvPr id="27" name="Group 26"/>
          <p:cNvGrpSpPr/>
          <p:nvPr/>
        </p:nvGrpSpPr>
        <p:grpSpPr>
          <a:xfrm>
            <a:off x="7855280" y="1745626"/>
            <a:ext cx="1800050" cy="623381"/>
            <a:chOff x="6788152" y="1967255"/>
            <a:chExt cx="1800050" cy="297687"/>
          </a:xfrm>
        </p:grpSpPr>
        <p:sp>
          <p:nvSpPr>
            <p:cNvPr id="10" name="TextBox 9"/>
            <p:cNvSpPr txBox="1"/>
            <p:nvPr/>
          </p:nvSpPr>
          <p:spPr>
            <a:xfrm>
              <a:off x="6824491" y="2087649"/>
              <a:ext cx="1763711" cy="177293"/>
            </a:xfrm>
            <a:prstGeom prst="rect">
              <a:avLst/>
            </a:prstGeom>
            <a:noFill/>
          </p:spPr>
          <p:txBody>
            <a:bodyPr wrap="square" lIns="0" tIns="0" rIns="0" bIns="0" rtlCol="1">
              <a:spAutoFit/>
            </a:bodyPr>
            <a:lstStyle/>
            <a:p>
              <a:pPr algn="l" rtl="0">
                <a:lnSpc>
                  <a:spcPts val="1300"/>
                </a:lnSpc>
                <a:spcAft>
                  <a:spcPts val="1200"/>
                </a:spcAft>
              </a:pPr>
              <a:r>
                <a:rPr lang="es-MX" sz="1800" b="1" dirty="0">
                  <a:solidFill>
                    <a:srgbClr val="FF0000"/>
                  </a:solidFill>
                  <a:latin typeface="Lato" pitchFamily="34" charset="0"/>
                  <a:ea typeface="Open Sans" pitchFamily="34" charset="0"/>
                  <a:cs typeface="Open Sans" pitchFamily="34" charset="0"/>
                </a:rPr>
                <a:t>???</a:t>
              </a:r>
            </a:p>
          </p:txBody>
        </p:sp>
        <p:sp>
          <p:nvSpPr>
            <p:cNvPr id="11" name="TextBox 10"/>
            <p:cNvSpPr txBox="1"/>
            <p:nvPr/>
          </p:nvSpPr>
          <p:spPr>
            <a:xfrm>
              <a:off x="6788152" y="1967255"/>
              <a:ext cx="1763711" cy="169277"/>
            </a:xfrm>
            <a:prstGeom prst="rect">
              <a:avLst/>
            </a:prstGeom>
            <a:noFill/>
          </p:spPr>
          <p:txBody>
            <a:bodyPr wrap="square" lIns="0" tIns="0" rIns="0" bIns="0" rtlCol="1">
              <a:spAutoFit/>
            </a:bodyPr>
            <a:lstStyle/>
            <a:p>
              <a:pPr algn="l" rtl="0">
                <a:spcAft>
                  <a:spcPts val="1200"/>
                </a:spcAft>
              </a:pPr>
              <a:r>
                <a:rPr lang="es-MX" sz="1100" dirty="0">
                  <a:solidFill>
                    <a:schemeClr val="tx2"/>
                  </a:solidFill>
                  <a:latin typeface="Lato Black" pitchFamily="34" charset="0"/>
                  <a:ea typeface="Open Sans" pitchFamily="34" charset="0"/>
                  <a:cs typeface="Open Sans" pitchFamily="34" charset="0"/>
                </a:rPr>
                <a:t>Clave de Producto</a:t>
              </a:r>
            </a:p>
          </p:txBody>
        </p:sp>
      </p:grpSp>
      <p:grpSp>
        <p:nvGrpSpPr>
          <p:cNvPr id="28" name="Group 27"/>
          <p:cNvGrpSpPr/>
          <p:nvPr/>
        </p:nvGrpSpPr>
        <p:grpSpPr>
          <a:xfrm>
            <a:off x="7863793" y="3851225"/>
            <a:ext cx="1763711" cy="375954"/>
            <a:chOff x="6788152" y="3212777"/>
            <a:chExt cx="1763711" cy="375954"/>
          </a:xfrm>
        </p:grpSpPr>
        <p:sp>
          <p:nvSpPr>
            <p:cNvPr id="12" name="TextBox 11"/>
            <p:cNvSpPr txBox="1"/>
            <p:nvPr/>
          </p:nvSpPr>
          <p:spPr>
            <a:xfrm>
              <a:off x="6788152" y="3437536"/>
              <a:ext cx="1763711" cy="151195"/>
            </a:xfrm>
            <a:prstGeom prst="rect">
              <a:avLst/>
            </a:prstGeom>
            <a:noFill/>
          </p:spPr>
          <p:txBody>
            <a:bodyPr wrap="square" lIns="0" tIns="0" rIns="0" bIns="0" rtlCol="1">
              <a:spAutoFit/>
            </a:bodyPr>
            <a:lstStyle/>
            <a:p>
              <a:pPr algn="l"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13" name="TextBox 12"/>
            <p:cNvSpPr txBox="1"/>
            <p:nvPr/>
          </p:nvSpPr>
          <p:spPr>
            <a:xfrm>
              <a:off x="6788152" y="3212777"/>
              <a:ext cx="1763711" cy="169277"/>
            </a:xfrm>
            <a:prstGeom prst="rect">
              <a:avLst/>
            </a:prstGeom>
            <a:noFill/>
          </p:spPr>
          <p:txBody>
            <a:bodyPr wrap="square" lIns="0" tIns="0" rIns="0" bIns="0" rtlCol="1">
              <a:spAutoFit/>
            </a:bodyPr>
            <a:lstStyle/>
            <a:p>
              <a:pPr algn="l" rtl="0">
                <a:spcAft>
                  <a:spcPts val="1200"/>
                </a:spcAft>
              </a:pPr>
              <a:r>
                <a:rPr lang="es-MX" sz="1100" dirty="0">
                  <a:solidFill>
                    <a:schemeClr val="tx2"/>
                  </a:solidFill>
                  <a:latin typeface="Lato Black" pitchFamily="34" charset="0"/>
                  <a:ea typeface="Open Sans" pitchFamily="34" charset="0"/>
                  <a:cs typeface="Open Sans" pitchFamily="34" charset="0"/>
                </a:rPr>
                <a:t>Clave de Unidad</a:t>
              </a:r>
            </a:p>
          </p:txBody>
        </p:sp>
      </p:grpSp>
      <p:cxnSp>
        <p:nvCxnSpPr>
          <p:cNvPr id="129" name="Conector recto de flecha 128">
            <a:extLst>
              <a:ext uri="{FF2B5EF4-FFF2-40B4-BE49-F238E27FC236}">
                <a16:creationId xmlns:a16="http://schemas.microsoft.com/office/drawing/2014/main" xmlns="" id="{1D7F9732-6ADF-4350-A441-D274EA444394}"/>
              </a:ext>
            </a:extLst>
          </p:cNvPr>
          <p:cNvCxnSpPr>
            <a:cxnSpLocks/>
          </p:cNvCxnSpPr>
          <p:nvPr/>
        </p:nvCxnSpPr>
        <p:spPr>
          <a:xfrm flipV="1">
            <a:off x="1194943" y="1810591"/>
            <a:ext cx="1441253" cy="679690"/>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9" name="Conector recto de flecha 58">
            <a:extLst>
              <a:ext uri="{FF2B5EF4-FFF2-40B4-BE49-F238E27FC236}">
                <a16:creationId xmlns:a16="http://schemas.microsoft.com/office/drawing/2014/main" xmlns="" id="{FC9855EC-701E-4481-BF73-DC96D4503419}"/>
              </a:ext>
            </a:extLst>
          </p:cNvPr>
          <p:cNvCxnSpPr>
            <a:cxnSpLocks/>
          </p:cNvCxnSpPr>
          <p:nvPr/>
        </p:nvCxnSpPr>
        <p:spPr>
          <a:xfrm flipV="1">
            <a:off x="1133271" y="1810591"/>
            <a:ext cx="4430950" cy="2245587"/>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2" name="Conector recto de flecha 61">
            <a:extLst>
              <a:ext uri="{FF2B5EF4-FFF2-40B4-BE49-F238E27FC236}">
                <a16:creationId xmlns:a16="http://schemas.microsoft.com/office/drawing/2014/main" xmlns="" id="{81C1A293-FB0D-42F1-B69B-EE02713F6948}"/>
              </a:ext>
            </a:extLst>
          </p:cNvPr>
          <p:cNvCxnSpPr>
            <a:cxnSpLocks/>
            <a:stCxn id="12" idx="1"/>
          </p:cNvCxnSpPr>
          <p:nvPr/>
        </p:nvCxnSpPr>
        <p:spPr>
          <a:xfrm flipH="1" flipV="1">
            <a:off x="3262072" y="3739616"/>
            <a:ext cx="4601721" cy="411966"/>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6" name="Rectángulo 35">
            <a:extLst>
              <a:ext uri="{FF2B5EF4-FFF2-40B4-BE49-F238E27FC236}">
                <a16:creationId xmlns:a16="http://schemas.microsoft.com/office/drawing/2014/main" xmlns="" id="{8B008529-3A93-480C-9686-D19087CC59AD}"/>
              </a:ext>
            </a:extLst>
          </p:cNvPr>
          <p:cNvSpPr/>
          <p:nvPr/>
        </p:nvSpPr>
        <p:spPr>
          <a:xfrm>
            <a:off x="4085106" y="4369760"/>
            <a:ext cx="2595045" cy="169277"/>
          </a:xfrm>
          <a:prstGeom prst="rect">
            <a:avLst/>
          </a:prstGeom>
          <a:noFill/>
        </p:spPr>
        <p:txBody>
          <a:bodyPr wrap="square" lIns="0" tIns="0" rIns="0" bIns="0" rtlCol="1">
            <a:spAutoFit/>
          </a:bodyPr>
          <a:lstStyle/>
          <a:p>
            <a:pPr>
              <a:spcAft>
                <a:spcPts val="1200"/>
              </a:spcAft>
            </a:pPr>
            <a:r>
              <a:rPr lang="es-MX" sz="1100" b="1" dirty="0">
                <a:solidFill>
                  <a:srgbClr val="237DB9"/>
                </a:solidFill>
                <a:latin typeface="Lato Black" pitchFamily="34" charset="0"/>
              </a:rPr>
              <a:t>01010101 – No Existe en el catálogo</a:t>
            </a:r>
          </a:p>
        </p:txBody>
      </p:sp>
      <p:sp>
        <p:nvSpPr>
          <p:cNvPr id="37" name="Rectángulo 36">
            <a:extLst>
              <a:ext uri="{FF2B5EF4-FFF2-40B4-BE49-F238E27FC236}">
                <a16:creationId xmlns:a16="http://schemas.microsoft.com/office/drawing/2014/main" xmlns="" id="{544B29C9-65CA-48F8-BAAF-0F7D7519AAE9}"/>
              </a:ext>
            </a:extLst>
          </p:cNvPr>
          <p:cNvSpPr/>
          <p:nvPr/>
        </p:nvSpPr>
        <p:spPr>
          <a:xfrm>
            <a:off x="3990581" y="4566732"/>
            <a:ext cx="938077" cy="261610"/>
          </a:xfrm>
          <a:prstGeom prst="rect">
            <a:avLst/>
          </a:prstGeom>
        </p:spPr>
        <p:txBody>
          <a:bodyPr wrap="none">
            <a:spAutoFit/>
          </a:bodyPr>
          <a:lstStyle/>
          <a:p>
            <a:r>
              <a:rPr lang="es-MX" sz="1100" b="1" dirty="0">
                <a:solidFill>
                  <a:srgbClr val="00B0F0"/>
                </a:solidFill>
                <a:latin typeface="Lato Black" pitchFamily="34" charset="0"/>
              </a:rPr>
              <a:t>H87 - pieza</a:t>
            </a:r>
          </a:p>
        </p:txBody>
      </p:sp>
      <p:sp>
        <p:nvSpPr>
          <p:cNvPr id="73" name="TextBox 6">
            <a:extLst>
              <a:ext uri="{FF2B5EF4-FFF2-40B4-BE49-F238E27FC236}">
                <a16:creationId xmlns:a16="http://schemas.microsoft.com/office/drawing/2014/main" xmlns="" id="{27CAE1FB-56F4-406D-B997-60E5CB131CF8}"/>
              </a:ext>
            </a:extLst>
          </p:cNvPr>
          <p:cNvSpPr txBox="1"/>
          <p:nvPr/>
        </p:nvSpPr>
        <p:spPr>
          <a:xfrm>
            <a:off x="1910769" y="4369760"/>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237DB9"/>
                </a:solidFill>
                <a:latin typeface="Lato Black" pitchFamily="34" charset="0"/>
                <a:ea typeface="Open Sans" pitchFamily="34" charset="0"/>
                <a:cs typeface="Open Sans" pitchFamily="34" charset="0"/>
              </a:rPr>
              <a:t>Clave Productos y Servicios:</a:t>
            </a:r>
          </a:p>
        </p:txBody>
      </p:sp>
      <p:sp>
        <p:nvSpPr>
          <p:cNvPr id="75" name="TextBox 6">
            <a:extLst>
              <a:ext uri="{FF2B5EF4-FFF2-40B4-BE49-F238E27FC236}">
                <a16:creationId xmlns:a16="http://schemas.microsoft.com/office/drawing/2014/main" xmlns="" id="{DB55BCC4-E6BF-4473-885F-652F0743FFBD}"/>
              </a:ext>
            </a:extLst>
          </p:cNvPr>
          <p:cNvSpPr txBox="1"/>
          <p:nvPr/>
        </p:nvSpPr>
        <p:spPr>
          <a:xfrm>
            <a:off x="1910769" y="4626922"/>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00B0F0"/>
                </a:solidFill>
                <a:latin typeface="Lato Black" pitchFamily="34" charset="0"/>
                <a:ea typeface="Open Sans" pitchFamily="34" charset="0"/>
                <a:cs typeface="Open Sans" pitchFamily="34" charset="0"/>
              </a:rPr>
              <a:t>Clave Unidad Peso y Medida:</a:t>
            </a:r>
          </a:p>
        </p:txBody>
      </p:sp>
      <p:sp>
        <p:nvSpPr>
          <p:cNvPr id="76" name="TextBox 6">
            <a:extLst>
              <a:ext uri="{FF2B5EF4-FFF2-40B4-BE49-F238E27FC236}">
                <a16:creationId xmlns:a16="http://schemas.microsoft.com/office/drawing/2014/main" xmlns="" id="{5D5839AB-1DAE-4897-8350-DB51DFBFF907}"/>
              </a:ext>
            </a:extLst>
          </p:cNvPr>
          <p:cNvSpPr txBox="1"/>
          <p:nvPr/>
        </p:nvSpPr>
        <p:spPr>
          <a:xfrm>
            <a:off x="1910769" y="4846143"/>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7030A0"/>
                </a:solidFill>
                <a:latin typeface="Lato Black" pitchFamily="34" charset="0"/>
                <a:ea typeface="Open Sans" pitchFamily="34" charset="0"/>
                <a:cs typeface="Open Sans" pitchFamily="34" charset="0"/>
              </a:rPr>
              <a:t>Tipo de Comprobante:</a:t>
            </a:r>
          </a:p>
        </p:txBody>
      </p:sp>
      <p:sp>
        <p:nvSpPr>
          <p:cNvPr id="77" name="Rectángulo 76">
            <a:extLst>
              <a:ext uri="{FF2B5EF4-FFF2-40B4-BE49-F238E27FC236}">
                <a16:creationId xmlns:a16="http://schemas.microsoft.com/office/drawing/2014/main" xmlns="" id="{0A1BF155-B27F-4810-98DC-4A9A4B037B3E}"/>
              </a:ext>
            </a:extLst>
          </p:cNvPr>
          <p:cNvSpPr/>
          <p:nvPr/>
        </p:nvSpPr>
        <p:spPr>
          <a:xfrm>
            <a:off x="4028250" y="4789194"/>
            <a:ext cx="862737" cy="261610"/>
          </a:xfrm>
          <a:prstGeom prst="rect">
            <a:avLst/>
          </a:prstGeom>
        </p:spPr>
        <p:txBody>
          <a:bodyPr wrap="none">
            <a:spAutoFit/>
          </a:bodyPr>
          <a:lstStyle/>
          <a:p>
            <a:r>
              <a:rPr lang="es-MX" sz="1100" b="1" dirty="0">
                <a:solidFill>
                  <a:srgbClr val="7030A0"/>
                </a:solidFill>
                <a:latin typeface="Lato Black" pitchFamily="34" charset="0"/>
              </a:rPr>
              <a:t>I - Ingreso</a:t>
            </a:r>
          </a:p>
        </p:txBody>
      </p:sp>
      <p:grpSp>
        <p:nvGrpSpPr>
          <p:cNvPr id="40" name="Grupo 39">
            <a:extLst>
              <a:ext uri="{FF2B5EF4-FFF2-40B4-BE49-F238E27FC236}">
                <a16:creationId xmlns:a16="http://schemas.microsoft.com/office/drawing/2014/main" xmlns="" id="{3DD3F642-F676-4EBE-8115-537FF94C6E53}"/>
              </a:ext>
            </a:extLst>
          </p:cNvPr>
          <p:cNvGrpSpPr/>
          <p:nvPr/>
        </p:nvGrpSpPr>
        <p:grpSpPr>
          <a:xfrm rot="21262839">
            <a:off x="6456836" y="698192"/>
            <a:ext cx="1247949" cy="1399755"/>
            <a:chOff x="6716348" y="783619"/>
            <a:chExt cx="1247949" cy="1399755"/>
          </a:xfrm>
        </p:grpSpPr>
        <p:grpSp>
          <p:nvGrpSpPr>
            <p:cNvPr id="41" name="Grupo 40">
              <a:extLst>
                <a:ext uri="{FF2B5EF4-FFF2-40B4-BE49-F238E27FC236}">
                  <a16:creationId xmlns:a16="http://schemas.microsoft.com/office/drawing/2014/main" xmlns="" id="{52249771-C7B9-4F5F-B9E2-EBA45D9E246A}"/>
                </a:ext>
              </a:extLst>
            </p:cNvPr>
            <p:cNvGrpSpPr/>
            <p:nvPr/>
          </p:nvGrpSpPr>
          <p:grpSpPr>
            <a:xfrm>
              <a:off x="6716348" y="783619"/>
              <a:ext cx="1247949" cy="1399755"/>
              <a:chOff x="6716348" y="783619"/>
              <a:chExt cx="1247949" cy="1399755"/>
            </a:xfrm>
          </p:grpSpPr>
          <p:pic>
            <p:nvPicPr>
              <p:cNvPr id="43" name="Picture 4" descr="Resultado de imagen para candies icon">
                <a:extLst>
                  <a:ext uri="{FF2B5EF4-FFF2-40B4-BE49-F238E27FC236}">
                    <a16:creationId xmlns:a16="http://schemas.microsoft.com/office/drawing/2014/main" xmlns="" id="{8C44FD9B-67A6-4EA7-9AA2-41639983838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799352">
                <a:off x="7313145" y="788230"/>
                <a:ext cx="616374" cy="616374"/>
              </a:xfrm>
              <a:prstGeom prst="rect">
                <a:avLst/>
              </a:prstGeom>
              <a:noFill/>
              <a:extLst>
                <a:ext uri="{909E8E84-426E-40DD-AFC4-6F175D3DCCD1}">
                  <a14:hiddenFill xmlns:a14="http://schemas.microsoft.com/office/drawing/2010/main">
                    <a:solidFill>
                      <a:srgbClr val="FFFFFF"/>
                    </a:solidFill>
                  </a14:hiddenFill>
                </a:ext>
              </a:extLst>
            </p:spPr>
          </p:pic>
          <p:pic>
            <p:nvPicPr>
              <p:cNvPr id="44" name="Imagen 43">
                <a:extLst>
                  <a:ext uri="{FF2B5EF4-FFF2-40B4-BE49-F238E27FC236}">
                    <a16:creationId xmlns:a16="http://schemas.microsoft.com/office/drawing/2014/main" xmlns="" id="{A9C4F935-0121-42FC-BF60-1478DAFA6A56}"/>
                  </a:ext>
                </a:extLst>
              </p:cNvPr>
              <p:cNvPicPr>
                <a:picLocks noChangeAspect="1"/>
              </p:cNvPicPr>
              <p:nvPr/>
            </p:nvPicPr>
            <p:blipFill>
              <a:blip r:embed="rId4"/>
              <a:stretch>
                <a:fillRect/>
              </a:stretch>
            </p:blipFill>
            <p:spPr>
              <a:xfrm>
                <a:off x="6716348" y="935425"/>
                <a:ext cx="1247949" cy="1247949"/>
              </a:xfrm>
              <a:prstGeom prst="rect">
                <a:avLst/>
              </a:prstGeom>
            </p:spPr>
          </p:pic>
          <p:pic>
            <p:nvPicPr>
              <p:cNvPr id="45" name="Picture 4" descr="Resultado de imagen para candies icon">
                <a:extLst>
                  <a:ext uri="{FF2B5EF4-FFF2-40B4-BE49-F238E27FC236}">
                    <a16:creationId xmlns:a16="http://schemas.microsoft.com/office/drawing/2014/main" xmlns="" id="{7D2F9A89-B203-47D8-BE65-B31CE3536C1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332369">
                <a:off x="7061319" y="783619"/>
                <a:ext cx="616374" cy="616374"/>
              </a:xfrm>
              <a:prstGeom prst="rect">
                <a:avLst/>
              </a:prstGeom>
              <a:noFill/>
              <a:extLst>
                <a:ext uri="{909E8E84-426E-40DD-AFC4-6F175D3DCCD1}">
                  <a14:hiddenFill xmlns:a14="http://schemas.microsoft.com/office/drawing/2010/main">
                    <a:solidFill>
                      <a:srgbClr val="FFFFFF"/>
                    </a:solidFill>
                  </a14:hiddenFill>
                </a:ext>
              </a:extLst>
            </p:spPr>
          </p:pic>
        </p:grpSp>
        <p:pic>
          <p:nvPicPr>
            <p:cNvPr id="42" name="Picture 4" descr="Resultado de imagen para candies icon">
              <a:extLst>
                <a:ext uri="{FF2B5EF4-FFF2-40B4-BE49-F238E27FC236}">
                  <a16:creationId xmlns:a16="http://schemas.microsoft.com/office/drawing/2014/main" xmlns="" id="{DF3C1AB3-B1D3-4D60-B15E-7F43954984A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846374">
              <a:off x="6842775" y="827406"/>
              <a:ext cx="616374" cy="616374"/>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Imagen 4">
            <a:extLst>
              <a:ext uri="{FF2B5EF4-FFF2-40B4-BE49-F238E27FC236}">
                <a16:creationId xmlns:a16="http://schemas.microsoft.com/office/drawing/2014/main" xmlns="" id="{97BA0FA6-87EE-4FFC-99D7-BEF78D85136F}"/>
              </a:ext>
            </a:extLst>
          </p:cNvPr>
          <p:cNvPicPr>
            <a:picLocks noChangeAspect="1"/>
          </p:cNvPicPr>
          <p:nvPr/>
        </p:nvPicPr>
        <p:blipFill>
          <a:blip r:embed="rId5"/>
          <a:stretch>
            <a:fillRect/>
          </a:stretch>
        </p:blipFill>
        <p:spPr>
          <a:xfrm>
            <a:off x="1394075" y="2883657"/>
            <a:ext cx="4706007" cy="1047896"/>
          </a:xfrm>
          <a:prstGeom prst="rect">
            <a:avLst/>
          </a:prstGeom>
          <a:ln>
            <a:noFill/>
          </a:ln>
          <a:effectLst>
            <a:outerShdw blurRad="292100" dist="139700" dir="2700000" algn="tl" rotWithShape="0">
              <a:srgbClr val="333333">
                <a:alpha val="65000"/>
              </a:srgbClr>
            </a:outerShdw>
          </a:effectLst>
        </p:spPr>
      </p:pic>
      <p:cxnSp>
        <p:nvCxnSpPr>
          <p:cNvPr id="55" name="Conector recto de flecha 54">
            <a:extLst>
              <a:ext uri="{FF2B5EF4-FFF2-40B4-BE49-F238E27FC236}">
                <a16:creationId xmlns:a16="http://schemas.microsoft.com/office/drawing/2014/main" xmlns="" id="{CD6630E6-7112-4FA1-BA5A-A202BAB79AD5}"/>
              </a:ext>
            </a:extLst>
          </p:cNvPr>
          <p:cNvCxnSpPr>
            <a:cxnSpLocks/>
          </p:cNvCxnSpPr>
          <p:nvPr/>
        </p:nvCxnSpPr>
        <p:spPr>
          <a:xfrm flipH="1">
            <a:off x="4890989" y="2100106"/>
            <a:ext cx="3000630" cy="1557494"/>
          </a:xfrm>
          <a:prstGeom prst="straightConnector1">
            <a:avLst/>
          </a:prstGeom>
          <a:ln w="3810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6432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wipe(down)">
                                      <p:cBhvr>
                                        <p:cTn id="24" dur="500"/>
                                        <p:tgtEl>
                                          <p:spTgt spid="12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down)">
                                      <p:cBhvr>
                                        <p:cTn id="29" dur="500"/>
                                        <p:tgtEl>
                                          <p:spTgt spid="5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up)">
                                      <p:cBhvr>
                                        <p:cTn id="34" dur="500"/>
                                        <p:tgtEl>
                                          <p:spTgt spid="5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wipe(down)">
                                      <p:cBhvr>
                                        <p:cTn id="39" dur="500"/>
                                        <p:tgtEl>
                                          <p:spTgt spid="62"/>
                                        </p:tgtEl>
                                      </p:cBhvr>
                                    </p:animEffect>
                                  </p:childTnLst>
                                </p:cTn>
                              </p:par>
                            </p:childTnLst>
                          </p:cTn>
                        </p:par>
                        <p:par>
                          <p:cTn id="40" fill="hold">
                            <p:stCondLst>
                              <p:cond delay="500"/>
                            </p:stCondLst>
                            <p:childTnLst>
                              <p:par>
                                <p:cTn id="41" presetID="2" presetClass="entr" presetSubtype="8"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500" fill="hold"/>
                                        <p:tgtEl>
                                          <p:spTgt spid="73"/>
                                        </p:tgtEl>
                                        <p:attrNameLst>
                                          <p:attrName>ppt_x</p:attrName>
                                        </p:attrNameLst>
                                      </p:cBhvr>
                                      <p:tavLst>
                                        <p:tav tm="0">
                                          <p:val>
                                            <p:strVal val="0-#ppt_w/2"/>
                                          </p:val>
                                        </p:tav>
                                        <p:tav tm="100000">
                                          <p:val>
                                            <p:strVal val="#ppt_x"/>
                                          </p:val>
                                        </p:tav>
                                      </p:tavLst>
                                    </p:anim>
                                    <p:anim calcmode="lin" valueType="num">
                                      <p:cBhvr additive="base">
                                        <p:cTn id="44" dur="500" fill="hold"/>
                                        <p:tgtEl>
                                          <p:spTgt spid="73"/>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2" presetClass="entr" presetSubtype="2"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1+#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8"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fill="hold"/>
                                        <p:tgtEl>
                                          <p:spTgt spid="75"/>
                                        </p:tgtEl>
                                        <p:attrNameLst>
                                          <p:attrName>ppt_x</p:attrName>
                                        </p:attrNameLst>
                                      </p:cBhvr>
                                      <p:tavLst>
                                        <p:tav tm="0">
                                          <p:val>
                                            <p:strVal val="0-#ppt_w/2"/>
                                          </p:val>
                                        </p:tav>
                                        <p:tav tm="100000">
                                          <p:val>
                                            <p:strVal val="#ppt_x"/>
                                          </p:val>
                                        </p:tav>
                                      </p:tavLst>
                                    </p:anim>
                                    <p:anim calcmode="lin" valueType="num">
                                      <p:cBhvr additive="base">
                                        <p:cTn id="54" dur="500" fill="hold"/>
                                        <p:tgtEl>
                                          <p:spTgt spid="75"/>
                                        </p:tgtEl>
                                        <p:attrNameLst>
                                          <p:attrName>ppt_y</p:attrName>
                                        </p:attrNameLst>
                                      </p:cBhvr>
                                      <p:tavLst>
                                        <p:tav tm="0">
                                          <p:val>
                                            <p:strVal val="#ppt_y"/>
                                          </p:val>
                                        </p:tav>
                                        <p:tav tm="100000">
                                          <p:val>
                                            <p:strVal val="#ppt_y"/>
                                          </p:val>
                                        </p:tav>
                                      </p:tavLst>
                                    </p:anim>
                                  </p:childTnLst>
                                </p:cTn>
                              </p:par>
                            </p:childTnLst>
                          </p:cTn>
                        </p:par>
                        <p:par>
                          <p:cTn id="55" fill="hold">
                            <p:stCondLst>
                              <p:cond delay="2000"/>
                            </p:stCondLst>
                            <p:childTnLst>
                              <p:par>
                                <p:cTn id="56" presetID="2" presetClass="entr" presetSubtype="2"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1+#ppt_w/2"/>
                                          </p:val>
                                        </p:tav>
                                        <p:tav tm="100000">
                                          <p:val>
                                            <p:strVal val="#ppt_x"/>
                                          </p:val>
                                        </p:tav>
                                      </p:tavLst>
                                    </p:anim>
                                    <p:anim calcmode="lin" valueType="num">
                                      <p:cBhvr additive="base">
                                        <p:cTn id="59" dur="500" fill="hold"/>
                                        <p:tgtEl>
                                          <p:spTgt spid="37"/>
                                        </p:tgtEl>
                                        <p:attrNameLst>
                                          <p:attrName>ppt_y</p:attrName>
                                        </p:attrNameLst>
                                      </p:cBhvr>
                                      <p:tavLst>
                                        <p:tav tm="0">
                                          <p:val>
                                            <p:strVal val="#ppt_y"/>
                                          </p:val>
                                        </p:tav>
                                        <p:tav tm="100000">
                                          <p:val>
                                            <p:strVal val="#ppt_y"/>
                                          </p:val>
                                        </p:tav>
                                      </p:tavLst>
                                    </p:anim>
                                  </p:childTnLst>
                                </p:cTn>
                              </p:par>
                            </p:childTnLst>
                          </p:cTn>
                        </p:par>
                        <p:par>
                          <p:cTn id="60" fill="hold">
                            <p:stCondLst>
                              <p:cond delay="2500"/>
                            </p:stCondLst>
                            <p:childTnLst>
                              <p:par>
                                <p:cTn id="61" presetID="2" presetClass="entr" presetSubtype="8" fill="hold" grpId="0" nodeType="afterEffect">
                                  <p:stCondLst>
                                    <p:cond delay="0"/>
                                  </p:stCondLst>
                                  <p:childTnLst>
                                    <p:set>
                                      <p:cBhvr>
                                        <p:cTn id="62" dur="1" fill="hold">
                                          <p:stCondLst>
                                            <p:cond delay="0"/>
                                          </p:stCondLst>
                                        </p:cTn>
                                        <p:tgtEl>
                                          <p:spTgt spid="76"/>
                                        </p:tgtEl>
                                        <p:attrNameLst>
                                          <p:attrName>style.visibility</p:attrName>
                                        </p:attrNameLst>
                                      </p:cBhvr>
                                      <p:to>
                                        <p:strVal val="visible"/>
                                      </p:to>
                                    </p:set>
                                    <p:anim calcmode="lin" valueType="num">
                                      <p:cBhvr additive="base">
                                        <p:cTn id="63" dur="500" fill="hold"/>
                                        <p:tgtEl>
                                          <p:spTgt spid="76"/>
                                        </p:tgtEl>
                                        <p:attrNameLst>
                                          <p:attrName>ppt_x</p:attrName>
                                        </p:attrNameLst>
                                      </p:cBhvr>
                                      <p:tavLst>
                                        <p:tav tm="0">
                                          <p:val>
                                            <p:strVal val="0-#ppt_w/2"/>
                                          </p:val>
                                        </p:tav>
                                        <p:tav tm="100000">
                                          <p:val>
                                            <p:strVal val="#ppt_x"/>
                                          </p:val>
                                        </p:tav>
                                      </p:tavLst>
                                    </p:anim>
                                    <p:anim calcmode="lin" valueType="num">
                                      <p:cBhvr additive="base">
                                        <p:cTn id="64" dur="500" fill="hold"/>
                                        <p:tgtEl>
                                          <p:spTgt spid="76"/>
                                        </p:tgtEl>
                                        <p:attrNameLst>
                                          <p:attrName>ppt_y</p:attrName>
                                        </p:attrNameLst>
                                      </p:cBhvr>
                                      <p:tavLst>
                                        <p:tav tm="0">
                                          <p:val>
                                            <p:strVal val="#ppt_y"/>
                                          </p:val>
                                        </p:tav>
                                        <p:tav tm="100000">
                                          <p:val>
                                            <p:strVal val="#ppt_y"/>
                                          </p:val>
                                        </p:tav>
                                      </p:tavLst>
                                    </p:anim>
                                  </p:childTnLst>
                                </p:cTn>
                              </p:par>
                            </p:childTnLst>
                          </p:cTn>
                        </p:par>
                        <p:par>
                          <p:cTn id="65" fill="hold">
                            <p:stCondLst>
                              <p:cond delay="3000"/>
                            </p:stCondLst>
                            <p:childTnLst>
                              <p:par>
                                <p:cTn id="66" presetID="2" presetClass="entr" presetSubtype="2"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additive="base">
                                        <p:cTn id="68" dur="500" fill="hold"/>
                                        <p:tgtEl>
                                          <p:spTgt spid="77"/>
                                        </p:tgtEl>
                                        <p:attrNameLst>
                                          <p:attrName>ppt_x</p:attrName>
                                        </p:attrNameLst>
                                      </p:cBhvr>
                                      <p:tavLst>
                                        <p:tav tm="0">
                                          <p:val>
                                            <p:strVal val="1+#ppt_w/2"/>
                                          </p:val>
                                        </p:tav>
                                        <p:tav tm="100000">
                                          <p:val>
                                            <p:strVal val="#ppt_x"/>
                                          </p:val>
                                        </p:tav>
                                      </p:tavLst>
                                    </p:anim>
                                    <p:anim calcmode="lin" valueType="num">
                                      <p:cBhvr additive="base">
                                        <p:cTn id="69"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6" presetClass="entr" presetSubtype="0" fill="hold" nodeType="click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wipe(down)">
                                      <p:cBhvr>
                                        <p:cTn id="74" dur="580">
                                          <p:stCondLst>
                                            <p:cond delay="0"/>
                                          </p:stCondLst>
                                        </p:cTn>
                                        <p:tgtEl>
                                          <p:spTgt spid="5"/>
                                        </p:tgtEl>
                                      </p:cBhvr>
                                    </p:animEffect>
                                    <p:anim calcmode="lin" valueType="num">
                                      <p:cBhvr>
                                        <p:cTn id="7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80" dur="26">
                                          <p:stCondLst>
                                            <p:cond delay="650"/>
                                          </p:stCondLst>
                                        </p:cTn>
                                        <p:tgtEl>
                                          <p:spTgt spid="5"/>
                                        </p:tgtEl>
                                      </p:cBhvr>
                                      <p:to x="100000" y="60000"/>
                                    </p:animScale>
                                    <p:animScale>
                                      <p:cBhvr>
                                        <p:cTn id="81" dur="166" decel="50000">
                                          <p:stCondLst>
                                            <p:cond delay="676"/>
                                          </p:stCondLst>
                                        </p:cTn>
                                        <p:tgtEl>
                                          <p:spTgt spid="5"/>
                                        </p:tgtEl>
                                      </p:cBhvr>
                                      <p:to x="100000" y="100000"/>
                                    </p:animScale>
                                    <p:animScale>
                                      <p:cBhvr>
                                        <p:cTn id="82" dur="26">
                                          <p:stCondLst>
                                            <p:cond delay="1312"/>
                                          </p:stCondLst>
                                        </p:cTn>
                                        <p:tgtEl>
                                          <p:spTgt spid="5"/>
                                        </p:tgtEl>
                                      </p:cBhvr>
                                      <p:to x="100000" y="80000"/>
                                    </p:animScale>
                                    <p:animScale>
                                      <p:cBhvr>
                                        <p:cTn id="83" dur="166" decel="50000">
                                          <p:stCondLst>
                                            <p:cond delay="1338"/>
                                          </p:stCondLst>
                                        </p:cTn>
                                        <p:tgtEl>
                                          <p:spTgt spid="5"/>
                                        </p:tgtEl>
                                      </p:cBhvr>
                                      <p:to x="100000" y="100000"/>
                                    </p:animScale>
                                    <p:animScale>
                                      <p:cBhvr>
                                        <p:cTn id="84" dur="26">
                                          <p:stCondLst>
                                            <p:cond delay="1642"/>
                                          </p:stCondLst>
                                        </p:cTn>
                                        <p:tgtEl>
                                          <p:spTgt spid="5"/>
                                        </p:tgtEl>
                                      </p:cBhvr>
                                      <p:to x="100000" y="90000"/>
                                    </p:animScale>
                                    <p:animScale>
                                      <p:cBhvr>
                                        <p:cTn id="85" dur="166" decel="50000">
                                          <p:stCondLst>
                                            <p:cond delay="1668"/>
                                          </p:stCondLst>
                                        </p:cTn>
                                        <p:tgtEl>
                                          <p:spTgt spid="5"/>
                                        </p:tgtEl>
                                      </p:cBhvr>
                                      <p:to x="100000" y="100000"/>
                                    </p:animScale>
                                    <p:animScale>
                                      <p:cBhvr>
                                        <p:cTn id="86" dur="26">
                                          <p:stCondLst>
                                            <p:cond delay="1808"/>
                                          </p:stCondLst>
                                        </p:cTn>
                                        <p:tgtEl>
                                          <p:spTgt spid="5"/>
                                        </p:tgtEl>
                                      </p:cBhvr>
                                      <p:to x="100000" y="95000"/>
                                    </p:animScale>
                                    <p:animScale>
                                      <p:cBhvr>
                                        <p:cTn id="87"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3" grpId="0"/>
      <p:bldP spid="75" grpId="0"/>
      <p:bldP spid="76" grpId="0"/>
      <p:bldP spid="7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Resultado de imagen para revolucion digital">
            <a:extLst>
              <a:ext uri="{FF2B5EF4-FFF2-40B4-BE49-F238E27FC236}">
                <a16:creationId xmlns:a16="http://schemas.microsoft.com/office/drawing/2014/main" xmlns="" id="{CA2814B7-34CB-40D4-88A7-592B67751C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0650" y="604838"/>
            <a:ext cx="6362700" cy="3933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738013"/>
      </p:ext>
    </p:extLst>
  </p:cSld>
  <p:clrMapOvr>
    <a:masterClrMapping/>
  </p:clrMapOvr>
  <p:transition spd="slow" advClick="0" advTm="1000">
    <p:pull/>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xmlns="" id="{E8C05D75-2BB5-4DA9-9F1D-17A608558FD1}"/>
              </a:ext>
            </a:extLst>
          </p:cNvPr>
          <p:cNvPicPr>
            <a:picLocks noChangeAspect="1"/>
          </p:cNvPicPr>
          <p:nvPr/>
        </p:nvPicPr>
        <p:blipFill>
          <a:blip r:embed="rId2"/>
          <a:stretch>
            <a:fillRect/>
          </a:stretch>
        </p:blipFill>
        <p:spPr>
          <a:xfrm>
            <a:off x="1340053" y="1077849"/>
            <a:ext cx="6215151" cy="3135120"/>
          </a:xfrm>
          <a:prstGeom prst="rect">
            <a:avLst/>
          </a:prstGeom>
          <a:ln>
            <a:noFill/>
          </a:ln>
          <a:effectLst>
            <a:outerShdw blurRad="292100" dist="139700" dir="2700000" algn="tl" rotWithShape="0">
              <a:srgbClr val="333333">
                <a:alpha val="65000"/>
              </a:srgbClr>
            </a:outerShdw>
          </a:effectLst>
        </p:spPr>
      </p:pic>
      <p:sp>
        <p:nvSpPr>
          <p:cNvPr id="2" name="Text Placeholder 1"/>
          <p:cNvSpPr>
            <a:spLocks noGrp="1"/>
          </p:cNvSpPr>
          <p:nvPr>
            <p:ph type="body" sz="quarter" idx="10"/>
          </p:nvPr>
        </p:nvSpPr>
        <p:spPr/>
        <p:txBody>
          <a:bodyPr/>
          <a:lstStyle/>
          <a:p>
            <a:r>
              <a:rPr lang="es-MX" dirty="0"/>
              <a:t>La realidad del CFDI 3.3 </a:t>
            </a:r>
          </a:p>
        </p:txBody>
      </p:sp>
      <p:sp>
        <p:nvSpPr>
          <p:cNvPr id="3" name="Text Placeholder 2"/>
          <p:cNvSpPr>
            <a:spLocks noGrp="1"/>
          </p:cNvSpPr>
          <p:nvPr>
            <p:ph type="body" sz="quarter" idx="11"/>
          </p:nvPr>
        </p:nvSpPr>
        <p:spPr>
          <a:xfrm>
            <a:off x="593387" y="582907"/>
            <a:ext cx="7953375" cy="228600"/>
          </a:xfrm>
        </p:spPr>
        <p:txBody>
          <a:bodyPr/>
          <a:lstStyle/>
          <a:p>
            <a:r>
              <a:rPr lang="es-MX" sz="1600" dirty="0"/>
              <a:t>Revisa tus CFDI</a:t>
            </a:r>
          </a:p>
        </p:txBody>
      </p:sp>
      <p:grpSp>
        <p:nvGrpSpPr>
          <p:cNvPr id="17" name="Group 16"/>
          <p:cNvGrpSpPr/>
          <p:nvPr/>
        </p:nvGrpSpPr>
        <p:grpSpPr>
          <a:xfrm>
            <a:off x="37286" y="1948530"/>
            <a:ext cx="1104498" cy="746031"/>
            <a:chOff x="598489" y="1967255"/>
            <a:chExt cx="1763711" cy="375954"/>
          </a:xfrm>
        </p:grpSpPr>
        <p:sp>
          <p:nvSpPr>
            <p:cNvPr id="6" name="TextBox 5"/>
            <p:cNvSpPr txBox="1"/>
            <p:nvPr/>
          </p:nvSpPr>
          <p:spPr>
            <a:xfrm>
              <a:off x="598489" y="2192014"/>
              <a:ext cx="1763711" cy="151195"/>
            </a:xfrm>
            <a:prstGeom prst="rect">
              <a:avLst/>
            </a:prstGeom>
            <a:noFill/>
          </p:spPr>
          <p:txBody>
            <a:bodyPr wrap="square" lIns="0" tIns="0" rIns="0" bIns="0" rtlCol="1">
              <a:spAutoFit/>
            </a:bodyPr>
            <a:lstStyle/>
            <a:p>
              <a:pPr algn="r"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7" name="TextBox 6"/>
            <p:cNvSpPr txBox="1"/>
            <p:nvPr/>
          </p:nvSpPr>
          <p:spPr>
            <a:xfrm>
              <a:off x="598489" y="1967255"/>
              <a:ext cx="1763711" cy="169277"/>
            </a:xfrm>
            <a:prstGeom prst="rect">
              <a:avLst/>
            </a:prstGeom>
            <a:noFill/>
          </p:spPr>
          <p:txBody>
            <a:bodyPr wrap="square" lIns="0" tIns="0" rIns="0" bIns="0" rtlCol="1">
              <a:spAutoFit/>
            </a:bodyPr>
            <a:lstStyle/>
            <a:p>
              <a:pPr algn="r" rtl="0">
                <a:spcAft>
                  <a:spcPts val="1200"/>
                </a:spcAft>
              </a:pPr>
              <a:r>
                <a:rPr lang="es-MX" sz="1100" dirty="0">
                  <a:solidFill>
                    <a:schemeClr val="tx2"/>
                  </a:solidFill>
                  <a:latin typeface="Lato Black" pitchFamily="34" charset="0"/>
                  <a:ea typeface="Open Sans" pitchFamily="34" charset="0"/>
                  <a:cs typeface="Open Sans" pitchFamily="34" charset="0"/>
                </a:rPr>
                <a:t>Tipo de Comprobante</a:t>
              </a:r>
            </a:p>
          </p:txBody>
        </p:sp>
      </p:grpSp>
      <p:grpSp>
        <p:nvGrpSpPr>
          <p:cNvPr id="26" name="Group 25"/>
          <p:cNvGrpSpPr/>
          <p:nvPr/>
        </p:nvGrpSpPr>
        <p:grpSpPr>
          <a:xfrm>
            <a:off x="-180975" y="3523838"/>
            <a:ext cx="1269645" cy="1010062"/>
            <a:chOff x="483209" y="3270476"/>
            <a:chExt cx="1821351" cy="94672"/>
          </a:xfrm>
        </p:grpSpPr>
        <p:sp>
          <p:nvSpPr>
            <p:cNvPr id="8" name="TextBox 7"/>
            <p:cNvSpPr txBox="1"/>
            <p:nvPr/>
          </p:nvSpPr>
          <p:spPr>
            <a:xfrm>
              <a:off x="483209" y="3314656"/>
              <a:ext cx="1763711" cy="50492"/>
            </a:xfrm>
            <a:prstGeom prst="rect">
              <a:avLst/>
            </a:prstGeom>
            <a:noFill/>
          </p:spPr>
          <p:txBody>
            <a:bodyPr wrap="square" lIns="0" tIns="0" rIns="0" bIns="0" rtlCol="1">
              <a:spAutoFit/>
            </a:bodyPr>
            <a:lstStyle/>
            <a:p>
              <a:pPr algn="r"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9" name="TextBox 8"/>
            <p:cNvSpPr txBox="1"/>
            <p:nvPr/>
          </p:nvSpPr>
          <p:spPr>
            <a:xfrm>
              <a:off x="948245" y="3270476"/>
              <a:ext cx="1356315" cy="31732"/>
            </a:xfrm>
            <a:prstGeom prst="rect">
              <a:avLst/>
            </a:prstGeom>
            <a:noFill/>
          </p:spPr>
          <p:txBody>
            <a:bodyPr wrap="square" lIns="0" tIns="0" rIns="0" bIns="0" rtlCol="1">
              <a:spAutoFit/>
            </a:bodyPr>
            <a:lstStyle/>
            <a:p>
              <a:pPr algn="r" rtl="0">
                <a:spcAft>
                  <a:spcPts val="1200"/>
                </a:spcAft>
              </a:pPr>
              <a:r>
                <a:rPr lang="es-MX" sz="1100" dirty="0">
                  <a:solidFill>
                    <a:schemeClr val="tx2"/>
                  </a:solidFill>
                  <a:latin typeface="Lato Black" pitchFamily="34" charset="0"/>
                  <a:ea typeface="Open Sans" pitchFamily="34" charset="0"/>
                  <a:cs typeface="Open Sans" pitchFamily="34" charset="0"/>
                </a:rPr>
                <a:t>Versión de CFDI</a:t>
              </a:r>
            </a:p>
          </p:txBody>
        </p:sp>
      </p:grpSp>
      <p:grpSp>
        <p:nvGrpSpPr>
          <p:cNvPr id="27" name="Group 26"/>
          <p:cNvGrpSpPr/>
          <p:nvPr/>
        </p:nvGrpSpPr>
        <p:grpSpPr>
          <a:xfrm>
            <a:off x="7855280" y="1745626"/>
            <a:ext cx="1800050" cy="623381"/>
            <a:chOff x="6788152" y="1967255"/>
            <a:chExt cx="1800050" cy="297687"/>
          </a:xfrm>
        </p:grpSpPr>
        <p:sp>
          <p:nvSpPr>
            <p:cNvPr id="10" name="TextBox 9"/>
            <p:cNvSpPr txBox="1"/>
            <p:nvPr/>
          </p:nvSpPr>
          <p:spPr>
            <a:xfrm>
              <a:off x="6824491" y="2087649"/>
              <a:ext cx="1763711" cy="177293"/>
            </a:xfrm>
            <a:prstGeom prst="rect">
              <a:avLst/>
            </a:prstGeom>
            <a:noFill/>
          </p:spPr>
          <p:txBody>
            <a:bodyPr wrap="square" lIns="0" tIns="0" rIns="0" bIns="0" rtlCol="1">
              <a:spAutoFit/>
            </a:bodyPr>
            <a:lstStyle/>
            <a:p>
              <a:pPr algn="l" rtl="0">
                <a:lnSpc>
                  <a:spcPts val="1300"/>
                </a:lnSpc>
                <a:spcAft>
                  <a:spcPts val="1200"/>
                </a:spcAft>
              </a:pPr>
              <a:r>
                <a:rPr lang="es-MX" sz="1800" b="1" dirty="0">
                  <a:solidFill>
                    <a:srgbClr val="FF0000"/>
                  </a:solidFill>
                  <a:latin typeface="Lato" pitchFamily="34" charset="0"/>
                  <a:ea typeface="Open Sans" pitchFamily="34" charset="0"/>
                  <a:cs typeface="Open Sans" pitchFamily="34" charset="0"/>
                </a:rPr>
                <a:t>???</a:t>
              </a:r>
            </a:p>
          </p:txBody>
        </p:sp>
        <p:sp>
          <p:nvSpPr>
            <p:cNvPr id="11" name="TextBox 10"/>
            <p:cNvSpPr txBox="1"/>
            <p:nvPr/>
          </p:nvSpPr>
          <p:spPr>
            <a:xfrm>
              <a:off x="6788152" y="1967255"/>
              <a:ext cx="1763711" cy="169277"/>
            </a:xfrm>
            <a:prstGeom prst="rect">
              <a:avLst/>
            </a:prstGeom>
            <a:noFill/>
          </p:spPr>
          <p:txBody>
            <a:bodyPr wrap="square" lIns="0" tIns="0" rIns="0" bIns="0" rtlCol="1">
              <a:spAutoFit/>
            </a:bodyPr>
            <a:lstStyle/>
            <a:p>
              <a:pPr algn="l" rtl="0">
                <a:spcAft>
                  <a:spcPts val="1200"/>
                </a:spcAft>
              </a:pPr>
              <a:r>
                <a:rPr lang="es-MX" sz="1100" dirty="0">
                  <a:solidFill>
                    <a:schemeClr val="tx2"/>
                  </a:solidFill>
                  <a:latin typeface="Lato Black" pitchFamily="34" charset="0"/>
                  <a:ea typeface="Open Sans" pitchFamily="34" charset="0"/>
                  <a:cs typeface="Open Sans" pitchFamily="34" charset="0"/>
                </a:rPr>
                <a:t>Clave de Producto</a:t>
              </a:r>
            </a:p>
          </p:txBody>
        </p:sp>
      </p:grpSp>
      <p:grpSp>
        <p:nvGrpSpPr>
          <p:cNvPr id="28" name="Group 27"/>
          <p:cNvGrpSpPr/>
          <p:nvPr/>
        </p:nvGrpSpPr>
        <p:grpSpPr>
          <a:xfrm>
            <a:off x="7863793" y="3851225"/>
            <a:ext cx="1763711" cy="375954"/>
            <a:chOff x="6788152" y="3212777"/>
            <a:chExt cx="1763711" cy="375954"/>
          </a:xfrm>
        </p:grpSpPr>
        <p:sp>
          <p:nvSpPr>
            <p:cNvPr id="12" name="TextBox 11"/>
            <p:cNvSpPr txBox="1"/>
            <p:nvPr/>
          </p:nvSpPr>
          <p:spPr>
            <a:xfrm>
              <a:off x="6788152" y="3437536"/>
              <a:ext cx="1763711" cy="151195"/>
            </a:xfrm>
            <a:prstGeom prst="rect">
              <a:avLst/>
            </a:prstGeom>
            <a:noFill/>
          </p:spPr>
          <p:txBody>
            <a:bodyPr wrap="square" lIns="0" tIns="0" rIns="0" bIns="0" rtlCol="1">
              <a:spAutoFit/>
            </a:bodyPr>
            <a:lstStyle/>
            <a:p>
              <a:pPr algn="l"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13" name="TextBox 12"/>
            <p:cNvSpPr txBox="1"/>
            <p:nvPr/>
          </p:nvSpPr>
          <p:spPr>
            <a:xfrm>
              <a:off x="6788152" y="3212777"/>
              <a:ext cx="1763711" cy="169277"/>
            </a:xfrm>
            <a:prstGeom prst="rect">
              <a:avLst/>
            </a:prstGeom>
            <a:noFill/>
          </p:spPr>
          <p:txBody>
            <a:bodyPr wrap="square" lIns="0" tIns="0" rIns="0" bIns="0" rtlCol="1">
              <a:spAutoFit/>
            </a:bodyPr>
            <a:lstStyle/>
            <a:p>
              <a:pPr algn="l" rtl="0">
                <a:spcAft>
                  <a:spcPts val="1200"/>
                </a:spcAft>
              </a:pPr>
              <a:r>
                <a:rPr lang="es-MX" sz="1100" dirty="0">
                  <a:solidFill>
                    <a:schemeClr val="tx2"/>
                  </a:solidFill>
                  <a:latin typeface="Lato Black" pitchFamily="34" charset="0"/>
                  <a:ea typeface="Open Sans" pitchFamily="34" charset="0"/>
                  <a:cs typeface="Open Sans" pitchFamily="34" charset="0"/>
                </a:rPr>
                <a:t>Clave de Unidad</a:t>
              </a:r>
            </a:p>
          </p:txBody>
        </p:sp>
      </p:grpSp>
      <p:cxnSp>
        <p:nvCxnSpPr>
          <p:cNvPr id="129" name="Conector recto de flecha 128">
            <a:extLst>
              <a:ext uri="{FF2B5EF4-FFF2-40B4-BE49-F238E27FC236}">
                <a16:creationId xmlns:a16="http://schemas.microsoft.com/office/drawing/2014/main" xmlns="" id="{1D7F9732-6ADF-4350-A441-D274EA444394}"/>
              </a:ext>
            </a:extLst>
          </p:cNvPr>
          <p:cNvCxnSpPr>
            <a:cxnSpLocks/>
          </p:cNvCxnSpPr>
          <p:nvPr/>
        </p:nvCxnSpPr>
        <p:spPr>
          <a:xfrm flipV="1">
            <a:off x="1194943" y="1810591"/>
            <a:ext cx="1441253" cy="679690"/>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5" name="Conector recto de flecha 54">
            <a:extLst>
              <a:ext uri="{FF2B5EF4-FFF2-40B4-BE49-F238E27FC236}">
                <a16:creationId xmlns:a16="http://schemas.microsoft.com/office/drawing/2014/main" xmlns="" id="{CD6630E6-7112-4FA1-BA5A-A202BAB79AD5}"/>
              </a:ext>
            </a:extLst>
          </p:cNvPr>
          <p:cNvCxnSpPr>
            <a:cxnSpLocks/>
          </p:cNvCxnSpPr>
          <p:nvPr/>
        </p:nvCxnSpPr>
        <p:spPr>
          <a:xfrm flipH="1">
            <a:off x="6536987" y="2100106"/>
            <a:ext cx="1354632" cy="808464"/>
          </a:xfrm>
          <a:prstGeom prst="straightConnector1">
            <a:avLst/>
          </a:prstGeom>
          <a:ln w="3810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9" name="Conector recto de flecha 58">
            <a:extLst>
              <a:ext uri="{FF2B5EF4-FFF2-40B4-BE49-F238E27FC236}">
                <a16:creationId xmlns:a16="http://schemas.microsoft.com/office/drawing/2014/main" xmlns="" id="{FC9855EC-701E-4481-BF73-DC96D4503419}"/>
              </a:ext>
            </a:extLst>
          </p:cNvPr>
          <p:cNvCxnSpPr>
            <a:cxnSpLocks/>
          </p:cNvCxnSpPr>
          <p:nvPr/>
        </p:nvCxnSpPr>
        <p:spPr>
          <a:xfrm flipV="1">
            <a:off x="1133271" y="2169268"/>
            <a:ext cx="1882303" cy="1886911"/>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6" name="Rectángulo 35">
            <a:extLst>
              <a:ext uri="{FF2B5EF4-FFF2-40B4-BE49-F238E27FC236}">
                <a16:creationId xmlns:a16="http://schemas.microsoft.com/office/drawing/2014/main" xmlns="" id="{8B008529-3A93-480C-9686-D19087CC59AD}"/>
              </a:ext>
            </a:extLst>
          </p:cNvPr>
          <p:cNvSpPr/>
          <p:nvPr/>
        </p:nvSpPr>
        <p:spPr>
          <a:xfrm>
            <a:off x="4085106" y="4369760"/>
            <a:ext cx="5224264" cy="169277"/>
          </a:xfrm>
          <a:prstGeom prst="rect">
            <a:avLst/>
          </a:prstGeom>
          <a:noFill/>
        </p:spPr>
        <p:txBody>
          <a:bodyPr wrap="square" lIns="0" tIns="0" rIns="0" bIns="0" rtlCol="1">
            <a:spAutoFit/>
          </a:bodyPr>
          <a:lstStyle/>
          <a:p>
            <a:pPr>
              <a:spcAft>
                <a:spcPts val="1200"/>
              </a:spcAft>
            </a:pPr>
            <a:r>
              <a:rPr lang="es-MX" sz="1100" b="1" dirty="0">
                <a:solidFill>
                  <a:srgbClr val="237DB9"/>
                </a:solidFill>
                <a:latin typeface="Lato Black" pitchFamily="34" charset="0"/>
              </a:rPr>
              <a:t>431916000 – Partes o accesorios de dispositivos de comunicación personal</a:t>
            </a:r>
          </a:p>
        </p:txBody>
      </p:sp>
      <p:sp>
        <p:nvSpPr>
          <p:cNvPr id="37" name="Rectángulo 36">
            <a:extLst>
              <a:ext uri="{FF2B5EF4-FFF2-40B4-BE49-F238E27FC236}">
                <a16:creationId xmlns:a16="http://schemas.microsoft.com/office/drawing/2014/main" xmlns="" id="{544B29C9-65CA-48F8-BAAF-0F7D7519AAE9}"/>
              </a:ext>
            </a:extLst>
          </p:cNvPr>
          <p:cNvSpPr/>
          <p:nvPr/>
        </p:nvSpPr>
        <p:spPr>
          <a:xfrm>
            <a:off x="3990581" y="4566732"/>
            <a:ext cx="938077" cy="261610"/>
          </a:xfrm>
          <a:prstGeom prst="rect">
            <a:avLst/>
          </a:prstGeom>
        </p:spPr>
        <p:txBody>
          <a:bodyPr wrap="none">
            <a:spAutoFit/>
          </a:bodyPr>
          <a:lstStyle/>
          <a:p>
            <a:r>
              <a:rPr lang="es-MX" sz="1100" b="1" dirty="0">
                <a:solidFill>
                  <a:srgbClr val="00B0F0"/>
                </a:solidFill>
                <a:latin typeface="Lato Black" pitchFamily="34" charset="0"/>
              </a:rPr>
              <a:t>H87 - pieza</a:t>
            </a:r>
          </a:p>
        </p:txBody>
      </p:sp>
      <p:sp>
        <p:nvSpPr>
          <p:cNvPr id="73" name="TextBox 6">
            <a:extLst>
              <a:ext uri="{FF2B5EF4-FFF2-40B4-BE49-F238E27FC236}">
                <a16:creationId xmlns:a16="http://schemas.microsoft.com/office/drawing/2014/main" xmlns="" id="{27CAE1FB-56F4-406D-B997-60E5CB131CF8}"/>
              </a:ext>
            </a:extLst>
          </p:cNvPr>
          <p:cNvSpPr txBox="1"/>
          <p:nvPr/>
        </p:nvSpPr>
        <p:spPr>
          <a:xfrm>
            <a:off x="1910769" y="4369760"/>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237DB9"/>
                </a:solidFill>
                <a:latin typeface="Lato Black" pitchFamily="34" charset="0"/>
                <a:ea typeface="Open Sans" pitchFamily="34" charset="0"/>
                <a:cs typeface="Open Sans" pitchFamily="34" charset="0"/>
              </a:rPr>
              <a:t>Clave Productos y Servicios:</a:t>
            </a:r>
          </a:p>
        </p:txBody>
      </p:sp>
      <p:sp>
        <p:nvSpPr>
          <p:cNvPr id="75" name="TextBox 6">
            <a:extLst>
              <a:ext uri="{FF2B5EF4-FFF2-40B4-BE49-F238E27FC236}">
                <a16:creationId xmlns:a16="http://schemas.microsoft.com/office/drawing/2014/main" xmlns="" id="{DB55BCC4-E6BF-4473-885F-652F0743FFBD}"/>
              </a:ext>
            </a:extLst>
          </p:cNvPr>
          <p:cNvSpPr txBox="1"/>
          <p:nvPr/>
        </p:nvSpPr>
        <p:spPr>
          <a:xfrm>
            <a:off x="1910769" y="4626922"/>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00B0F0"/>
                </a:solidFill>
                <a:latin typeface="Lato Black" pitchFamily="34" charset="0"/>
                <a:ea typeface="Open Sans" pitchFamily="34" charset="0"/>
                <a:cs typeface="Open Sans" pitchFamily="34" charset="0"/>
              </a:rPr>
              <a:t>Clave Unidad Peso y Medida:</a:t>
            </a:r>
          </a:p>
        </p:txBody>
      </p:sp>
      <p:sp>
        <p:nvSpPr>
          <p:cNvPr id="76" name="TextBox 6">
            <a:extLst>
              <a:ext uri="{FF2B5EF4-FFF2-40B4-BE49-F238E27FC236}">
                <a16:creationId xmlns:a16="http://schemas.microsoft.com/office/drawing/2014/main" xmlns="" id="{5D5839AB-1DAE-4897-8350-DB51DFBFF907}"/>
              </a:ext>
            </a:extLst>
          </p:cNvPr>
          <p:cNvSpPr txBox="1"/>
          <p:nvPr/>
        </p:nvSpPr>
        <p:spPr>
          <a:xfrm>
            <a:off x="1910769" y="4846143"/>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7030A0"/>
                </a:solidFill>
                <a:latin typeface="Lato Black" pitchFamily="34" charset="0"/>
                <a:ea typeface="Open Sans" pitchFamily="34" charset="0"/>
                <a:cs typeface="Open Sans" pitchFamily="34" charset="0"/>
              </a:rPr>
              <a:t>Tipo de Comprobante:</a:t>
            </a:r>
          </a:p>
        </p:txBody>
      </p:sp>
      <p:sp>
        <p:nvSpPr>
          <p:cNvPr id="77" name="Rectángulo 76">
            <a:extLst>
              <a:ext uri="{FF2B5EF4-FFF2-40B4-BE49-F238E27FC236}">
                <a16:creationId xmlns:a16="http://schemas.microsoft.com/office/drawing/2014/main" xmlns="" id="{0A1BF155-B27F-4810-98DC-4A9A4B037B3E}"/>
              </a:ext>
            </a:extLst>
          </p:cNvPr>
          <p:cNvSpPr/>
          <p:nvPr/>
        </p:nvSpPr>
        <p:spPr>
          <a:xfrm>
            <a:off x="4028250" y="4789194"/>
            <a:ext cx="862737" cy="261610"/>
          </a:xfrm>
          <a:prstGeom prst="rect">
            <a:avLst/>
          </a:prstGeom>
        </p:spPr>
        <p:txBody>
          <a:bodyPr wrap="none">
            <a:spAutoFit/>
          </a:bodyPr>
          <a:lstStyle/>
          <a:p>
            <a:r>
              <a:rPr lang="es-MX" sz="1100" b="1" dirty="0">
                <a:solidFill>
                  <a:srgbClr val="7030A0"/>
                </a:solidFill>
                <a:latin typeface="Lato Black" pitchFamily="34" charset="0"/>
              </a:rPr>
              <a:t>I - Ingreso</a:t>
            </a:r>
          </a:p>
        </p:txBody>
      </p:sp>
      <p:pic>
        <p:nvPicPr>
          <p:cNvPr id="21" name="Imagen 20">
            <a:extLst>
              <a:ext uri="{FF2B5EF4-FFF2-40B4-BE49-F238E27FC236}">
                <a16:creationId xmlns:a16="http://schemas.microsoft.com/office/drawing/2014/main" xmlns="" id="{5546B194-B98A-4BE3-B5C1-6689817EC3D4}"/>
              </a:ext>
            </a:extLst>
          </p:cNvPr>
          <p:cNvPicPr>
            <a:picLocks noChangeAspect="1"/>
          </p:cNvPicPr>
          <p:nvPr/>
        </p:nvPicPr>
        <p:blipFill>
          <a:blip r:embed="rId3"/>
          <a:stretch>
            <a:fillRect/>
          </a:stretch>
        </p:blipFill>
        <p:spPr>
          <a:xfrm>
            <a:off x="2532886" y="2144571"/>
            <a:ext cx="3609975" cy="952500"/>
          </a:xfrm>
          <a:prstGeom prst="rect">
            <a:avLst/>
          </a:prstGeom>
        </p:spPr>
      </p:pic>
      <p:cxnSp>
        <p:nvCxnSpPr>
          <p:cNvPr id="62" name="Conector recto de flecha 61">
            <a:extLst>
              <a:ext uri="{FF2B5EF4-FFF2-40B4-BE49-F238E27FC236}">
                <a16:creationId xmlns:a16="http://schemas.microsoft.com/office/drawing/2014/main" xmlns="" id="{81C1A293-FB0D-42F1-B69B-EE02713F6948}"/>
              </a:ext>
            </a:extLst>
          </p:cNvPr>
          <p:cNvCxnSpPr>
            <a:cxnSpLocks/>
            <a:stCxn id="12" idx="1"/>
          </p:cNvCxnSpPr>
          <p:nvPr/>
        </p:nvCxnSpPr>
        <p:spPr>
          <a:xfrm flipH="1" flipV="1">
            <a:off x="4250987" y="3035030"/>
            <a:ext cx="3612806" cy="1116552"/>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pic>
        <p:nvPicPr>
          <p:cNvPr id="5" name="Imagen 4">
            <a:extLst>
              <a:ext uri="{FF2B5EF4-FFF2-40B4-BE49-F238E27FC236}">
                <a16:creationId xmlns:a16="http://schemas.microsoft.com/office/drawing/2014/main" xmlns="" id="{D7B4A7FB-1C14-4DD7-AE28-C2C6A7F69808}"/>
              </a:ext>
            </a:extLst>
          </p:cNvPr>
          <p:cNvPicPr>
            <a:picLocks noChangeAspect="1"/>
          </p:cNvPicPr>
          <p:nvPr/>
        </p:nvPicPr>
        <p:blipFill>
          <a:blip r:embed="rId4"/>
          <a:stretch>
            <a:fillRect/>
          </a:stretch>
        </p:blipFill>
        <p:spPr>
          <a:xfrm rot="686802">
            <a:off x="6291267" y="786867"/>
            <a:ext cx="1269649" cy="1269649"/>
          </a:xfrm>
          <a:prstGeom prst="rect">
            <a:avLst/>
          </a:prstGeom>
        </p:spPr>
      </p:pic>
    </p:spTree>
    <p:extLst>
      <p:ext uri="{BB962C8B-B14F-4D97-AF65-F5344CB8AC3E}">
        <p14:creationId xmlns:p14="http://schemas.microsoft.com/office/powerpoint/2010/main" val="25142048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wipe(down)">
                                      <p:cBhvr>
                                        <p:cTn id="24" dur="500"/>
                                        <p:tgtEl>
                                          <p:spTgt spid="12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down)">
                                      <p:cBhvr>
                                        <p:cTn id="29" dur="500"/>
                                        <p:tgtEl>
                                          <p:spTgt spid="5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up)">
                                      <p:cBhvr>
                                        <p:cTn id="34" dur="500"/>
                                        <p:tgtEl>
                                          <p:spTgt spid="5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wipe(down)">
                                      <p:cBhvr>
                                        <p:cTn id="39" dur="500"/>
                                        <p:tgtEl>
                                          <p:spTgt spid="62"/>
                                        </p:tgtEl>
                                      </p:cBhvr>
                                    </p:animEffect>
                                  </p:childTnLst>
                                </p:cTn>
                              </p:par>
                            </p:childTnLst>
                          </p:cTn>
                        </p:par>
                        <p:par>
                          <p:cTn id="40" fill="hold">
                            <p:stCondLst>
                              <p:cond delay="500"/>
                            </p:stCondLst>
                            <p:childTnLst>
                              <p:par>
                                <p:cTn id="41" presetID="2" presetClass="entr" presetSubtype="8"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500" fill="hold"/>
                                        <p:tgtEl>
                                          <p:spTgt spid="73"/>
                                        </p:tgtEl>
                                        <p:attrNameLst>
                                          <p:attrName>ppt_x</p:attrName>
                                        </p:attrNameLst>
                                      </p:cBhvr>
                                      <p:tavLst>
                                        <p:tav tm="0">
                                          <p:val>
                                            <p:strVal val="0-#ppt_w/2"/>
                                          </p:val>
                                        </p:tav>
                                        <p:tav tm="100000">
                                          <p:val>
                                            <p:strVal val="#ppt_x"/>
                                          </p:val>
                                        </p:tav>
                                      </p:tavLst>
                                    </p:anim>
                                    <p:anim calcmode="lin" valueType="num">
                                      <p:cBhvr additive="base">
                                        <p:cTn id="44" dur="500" fill="hold"/>
                                        <p:tgtEl>
                                          <p:spTgt spid="73"/>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2" presetClass="entr" presetSubtype="2"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1+#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8"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fill="hold"/>
                                        <p:tgtEl>
                                          <p:spTgt spid="75"/>
                                        </p:tgtEl>
                                        <p:attrNameLst>
                                          <p:attrName>ppt_x</p:attrName>
                                        </p:attrNameLst>
                                      </p:cBhvr>
                                      <p:tavLst>
                                        <p:tav tm="0">
                                          <p:val>
                                            <p:strVal val="0-#ppt_w/2"/>
                                          </p:val>
                                        </p:tav>
                                        <p:tav tm="100000">
                                          <p:val>
                                            <p:strVal val="#ppt_x"/>
                                          </p:val>
                                        </p:tav>
                                      </p:tavLst>
                                    </p:anim>
                                    <p:anim calcmode="lin" valueType="num">
                                      <p:cBhvr additive="base">
                                        <p:cTn id="54" dur="500" fill="hold"/>
                                        <p:tgtEl>
                                          <p:spTgt spid="75"/>
                                        </p:tgtEl>
                                        <p:attrNameLst>
                                          <p:attrName>ppt_y</p:attrName>
                                        </p:attrNameLst>
                                      </p:cBhvr>
                                      <p:tavLst>
                                        <p:tav tm="0">
                                          <p:val>
                                            <p:strVal val="#ppt_y"/>
                                          </p:val>
                                        </p:tav>
                                        <p:tav tm="100000">
                                          <p:val>
                                            <p:strVal val="#ppt_y"/>
                                          </p:val>
                                        </p:tav>
                                      </p:tavLst>
                                    </p:anim>
                                  </p:childTnLst>
                                </p:cTn>
                              </p:par>
                            </p:childTnLst>
                          </p:cTn>
                        </p:par>
                        <p:par>
                          <p:cTn id="55" fill="hold">
                            <p:stCondLst>
                              <p:cond delay="2000"/>
                            </p:stCondLst>
                            <p:childTnLst>
                              <p:par>
                                <p:cTn id="56" presetID="2" presetClass="entr" presetSubtype="2"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1+#ppt_w/2"/>
                                          </p:val>
                                        </p:tav>
                                        <p:tav tm="100000">
                                          <p:val>
                                            <p:strVal val="#ppt_x"/>
                                          </p:val>
                                        </p:tav>
                                      </p:tavLst>
                                    </p:anim>
                                    <p:anim calcmode="lin" valueType="num">
                                      <p:cBhvr additive="base">
                                        <p:cTn id="59" dur="500" fill="hold"/>
                                        <p:tgtEl>
                                          <p:spTgt spid="37"/>
                                        </p:tgtEl>
                                        <p:attrNameLst>
                                          <p:attrName>ppt_y</p:attrName>
                                        </p:attrNameLst>
                                      </p:cBhvr>
                                      <p:tavLst>
                                        <p:tav tm="0">
                                          <p:val>
                                            <p:strVal val="#ppt_y"/>
                                          </p:val>
                                        </p:tav>
                                        <p:tav tm="100000">
                                          <p:val>
                                            <p:strVal val="#ppt_y"/>
                                          </p:val>
                                        </p:tav>
                                      </p:tavLst>
                                    </p:anim>
                                  </p:childTnLst>
                                </p:cTn>
                              </p:par>
                            </p:childTnLst>
                          </p:cTn>
                        </p:par>
                        <p:par>
                          <p:cTn id="60" fill="hold">
                            <p:stCondLst>
                              <p:cond delay="2500"/>
                            </p:stCondLst>
                            <p:childTnLst>
                              <p:par>
                                <p:cTn id="61" presetID="2" presetClass="entr" presetSubtype="8" fill="hold" grpId="0" nodeType="afterEffect">
                                  <p:stCondLst>
                                    <p:cond delay="0"/>
                                  </p:stCondLst>
                                  <p:childTnLst>
                                    <p:set>
                                      <p:cBhvr>
                                        <p:cTn id="62" dur="1" fill="hold">
                                          <p:stCondLst>
                                            <p:cond delay="0"/>
                                          </p:stCondLst>
                                        </p:cTn>
                                        <p:tgtEl>
                                          <p:spTgt spid="76"/>
                                        </p:tgtEl>
                                        <p:attrNameLst>
                                          <p:attrName>style.visibility</p:attrName>
                                        </p:attrNameLst>
                                      </p:cBhvr>
                                      <p:to>
                                        <p:strVal val="visible"/>
                                      </p:to>
                                    </p:set>
                                    <p:anim calcmode="lin" valueType="num">
                                      <p:cBhvr additive="base">
                                        <p:cTn id="63" dur="500" fill="hold"/>
                                        <p:tgtEl>
                                          <p:spTgt spid="76"/>
                                        </p:tgtEl>
                                        <p:attrNameLst>
                                          <p:attrName>ppt_x</p:attrName>
                                        </p:attrNameLst>
                                      </p:cBhvr>
                                      <p:tavLst>
                                        <p:tav tm="0">
                                          <p:val>
                                            <p:strVal val="0-#ppt_w/2"/>
                                          </p:val>
                                        </p:tav>
                                        <p:tav tm="100000">
                                          <p:val>
                                            <p:strVal val="#ppt_x"/>
                                          </p:val>
                                        </p:tav>
                                      </p:tavLst>
                                    </p:anim>
                                    <p:anim calcmode="lin" valueType="num">
                                      <p:cBhvr additive="base">
                                        <p:cTn id="64" dur="500" fill="hold"/>
                                        <p:tgtEl>
                                          <p:spTgt spid="76"/>
                                        </p:tgtEl>
                                        <p:attrNameLst>
                                          <p:attrName>ppt_y</p:attrName>
                                        </p:attrNameLst>
                                      </p:cBhvr>
                                      <p:tavLst>
                                        <p:tav tm="0">
                                          <p:val>
                                            <p:strVal val="#ppt_y"/>
                                          </p:val>
                                        </p:tav>
                                        <p:tav tm="100000">
                                          <p:val>
                                            <p:strVal val="#ppt_y"/>
                                          </p:val>
                                        </p:tav>
                                      </p:tavLst>
                                    </p:anim>
                                  </p:childTnLst>
                                </p:cTn>
                              </p:par>
                            </p:childTnLst>
                          </p:cTn>
                        </p:par>
                        <p:par>
                          <p:cTn id="65" fill="hold">
                            <p:stCondLst>
                              <p:cond delay="3000"/>
                            </p:stCondLst>
                            <p:childTnLst>
                              <p:par>
                                <p:cTn id="66" presetID="2" presetClass="entr" presetSubtype="2"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additive="base">
                                        <p:cTn id="68" dur="500" fill="hold"/>
                                        <p:tgtEl>
                                          <p:spTgt spid="77"/>
                                        </p:tgtEl>
                                        <p:attrNameLst>
                                          <p:attrName>ppt_x</p:attrName>
                                        </p:attrNameLst>
                                      </p:cBhvr>
                                      <p:tavLst>
                                        <p:tav tm="0">
                                          <p:val>
                                            <p:strVal val="1+#ppt_w/2"/>
                                          </p:val>
                                        </p:tav>
                                        <p:tav tm="100000">
                                          <p:val>
                                            <p:strVal val="#ppt_x"/>
                                          </p:val>
                                        </p:tav>
                                      </p:tavLst>
                                    </p:anim>
                                    <p:anim calcmode="lin" valueType="num">
                                      <p:cBhvr additive="base">
                                        <p:cTn id="69"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4" presetClass="entr" presetSubtype="10" fill="hold" nodeType="click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randombar(horizontal)">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3" grpId="0"/>
      <p:bldP spid="75" grpId="0"/>
      <p:bldP spid="76" grpId="0"/>
      <p:bldP spid="7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agen 31">
            <a:extLst>
              <a:ext uri="{FF2B5EF4-FFF2-40B4-BE49-F238E27FC236}">
                <a16:creationId xmlns:a16="http://schemas.microsoft.com/office/drawing/2014/main" xmlns="" id="{A66D8F1F-67A8-4C01-A38D-57E7C6E2E9C2}"/>
              </a:ext>
            </a:extLst>
          </p:cNvPr>
          <p:cNvPicPr>
            <a:picLocks noChangeAspect="1"/>
          </p:cNvPicPr>
          <p:nvPr/>
        </p:nvPicPr>
        <p:blipFill>
          <a:blip r:embed="rId2"/>
          <a:stretch>
            <a:fillRect/>
          </a:stretch>
        </p:blipFill>
        <p:spPr>
          <a:xfrm>
            <a:off x="1584192" y="1158925"/>
            <a:ext cx="5718038" cy="3185863"/>
          </a:xfrm>
          <a:prstGeom prst="rect">
            <a:avLst/>
          </a:prstGeom>
        </p:spPr>
      </p:pic>
      <p:sp>
        <p:nvSpPr>
          <p:cNvPr id="2" name="Text Placeholder 1"/>
          <p:cNvSpPr>
            <a:spLocks noGrp="1"/>
          </p:cNvSpPr>
          <p:nvPr>
            <p:ph type="body" sz="quarter" idx="10"/>
          </p:nvPr>
        </p:nvSpPr>
        <p:spPr/>
        <p:txBody>
          <a:bodyPr/>
          <a:lstStyle/>
          <a:p>
            <a:r>
              <a:rPr lang="es-MX" dirty="0"/>
              <a:t>La realidad del CFDI 3.3 </a:t>
            </a:r>
          </a:p>
        </p:txBody>
      </p:sp>
      <p:sp>
        <p:nvSpPr>
          <p:cNvPr id="3" name="Text Placeholder 2"/>
          <p:cNvSpPr>
            <a:spLocks noGrp="1"/>
          </p:cNvSpPr>
          <p:nvPr>
            <p:ph type="body" sz="quarter" idx="11"/>
          </p:nvPr>
        </p:nvSpPr>
        <p:spPr>
          <a:xfrm>
            <a:off x="593387" y="582907"/>
            <a:ext cx="7953375" cy="228600"/>
          </a:xfrm>
        </p:spPr>
        <p:txBody>
          <a:bodyPr/>
          <a:lstStyle/>
          <a:p>
            <a:r>
              <a:rPr lang="es-MX" sz="1600" dirty="0"/>
              <a:t>Revisa tus CFDI</a:t>
            </a:r>
          </a:p>
        </p:txBody>
      </p:sp>
      <p:grpSp>
        <p:nvGrpSpPr>
          <p:cNvPr id="17" name="Group 16"/>
          <p:cNvGrpSpPr/>
          <p:nvPr/>
        </p:nvGrpSpPr>
        <p:grpSpPr>
          <a:xfrm>
            <a:off x="-7566" y="1549850"/>
            <a:ext cx="1104498" cy="746031"/>
            <a:chOff x="598489" y="1967255"/>
            <a:chExt cx="1763711" cy="375954"/>
          </a:xfrm>
        </p:grpSpPr>
        <p:sp>
          <p:nvSpPr>
            <p:cNvPr id="6" name="TextBox 5"/>
            <p:cNvSpPr txBox="1"/>
            <p:nvPr/>
          </p:nvSpPr>
          <p:spPr>
            <a:xfrm>
              <a:off x="598489" y="2192014"/>
              <a:ext cx="1763711" cy="151195"/>
            </a:xfrm>
            <a:prstGeom prst="rect">
              <a:avLst/>
            </a:prstGeom>
            <a:noFill/>
          </p:spPr>
          <p:txBody>
            <a:bodyPr wrap="square" lIns="0" tIns="0" rIns="0" bIns="0" rtlCol="1">
              <a:spAutoFit/>
            </a:bodyPr>
            <a:lstStyle/>
            <a:p>
              <a:pPr algn="r"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7" name="TextBox 6"/>
            <p:cNvSpPr txBox="1"/>
            <p:nvPr/>
          </p:nvSpPr>
          <p:spPr>
            <a:xfrm>
              <a:off x="598489" y="1967255"/>
              <a:ext cx="1763711" cy="169277"/>
            </a:xfrm>
            <a:prstGeom prst="rect">
              <a:avLst/>
            </a:prstGeom>
            <a:noFill/>
          </p:spPr>
          <p:txBody>
            <a:bodyPr wrap="square" lIns="0" tIns="0" rIns="0" bIns="0" rtlCol="1">
              <a:spAutoFit/>
            </a:bodyPr>
            <a:lstStyle/>
            <a:p>
              <a:pPr algn="r" rtl="0">
                <a:spcAft>
                  <a:spcPts val="1200"/>
                </a:spcAft>
              </a:pPr>
              <a:r>
                <a:rPr lang="es-MX" sz="1100" dirty="0">
                  <a:solidFill>
                    <a:schemeClr val="tx2"/>
                  </a:solidFill>
                  <a:latin typeface="Lato Black" pitchFamily="34" charset="0"/>
                  <a:ea typeface="Open Sans" pitchFamily="34" charset="0"/>
                  <a:cs typeface="Open Sans" pitchFamily="34" charset="0"/>
                </a:rPr>
                <a:t>Tipo de Comprobante</a:t>
              </a:r>
            </a:p>
          </p:txBody>
        </p:sp>
      </p:grpSp>
      <p:grpSp>
        <p:nvGrpSpPr>
          <p:cNvPr id="26" name="Group 25"/>
          <p:cNvGrpSpPr/>
          <p:nvPr/>
        </p:nvGrpSpPr>
        <p:grpSpPr>
          <a:xfrm>
            <a:off x="-180975" y="3523838"/>
            <a:ext cx="1269645" cy="1010062"/>
            <a:chOff x="483209" y="3270476"/>
            <a:chExt cx="1821351" cy="94672"/>
          </a:xfrm>
        </p:grpSpPr>
        <p:sp>
          <p:nvSpPr>
            <p:cNvPr id="8" name="TextBox 7"/>
            <p:cNvSpPr txBox="1"/>
            <p:nvPr/>
          </p:nvSpPr>
          <p:spPr>
            <a:xfrm>
              <a:off x="483209" y="3314656"/>
              <a:ext cx="1763711" cy="50492"/>
            </a:xfrm>
            <a:prstGeom prst="rect">
              <a:avLst/>
            </a:prstGeom>
            <a:noFill/>
          </p:spPr>
          <p:txBody>
            <a:bodyPr wrap="square" lIns="0" tIns="0" rIns="0" bIns="0" rtlCol="1">
              <a:spAutoFit/>
            </a:bodyPr>
            <a:lstStyle/>
            <a:p>
              <a:pPr algn="r"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9" name="TextBox 8"/>
            <p:cNvSpPr txBox="1"/>
            <p:nvPr/>
          </p:nvSpPr>
          <p:spPr>
            <a:xfrm>
              <a:off x="948245" y="3270476"/>
              <a:ext cx="1356315" cy="31732"/>
            </a:xfrm>
            <a:prstGeom prst="rect">
              <a:avLst/>
            </a:prstGeom>
            <a:noFill/>
          </p:spPr>
          <p:txBody>
            <a:bodyPr wrap="square" lIns="0" tIns="0" rIns="0" bIns="0" rtlCol="1">
              <a:spAutoFit/>
            </a:bodyPr>
            <a:lstStyle/>
            <a:p>
              <a:pPr algn="r" rtl="0">
                <a:spcAft>
                  <a:spcPts val="1200"/>
                </a:spcAft>
              </a:pPr>
              <a:r>
                <a:rPr lang="es-MX" sz="1100" dirty="0">
                  <a:solidFill>
                    <a:schemeClr val="tx2"/>
                  </a:solidFill>
                  <a:latin typeface="Lato Black" pitchFamily="34" charset="0"/>
                  <a:ea typeface="Open Sans" pitchFamily="34" charset="0"/>
                  <a:cs typeface="Open Sans" pitchFamily="34" charset="0"/>
                </a:rPr>
                <a:t>Versión de CFDI</a:t>
              </a:r>
            </a:p>
          </p:txBody>
        </p:sp>
      </p:grpSp>
      <p:grpSp>
        <p:nvGrpSpPr>
          <p:cNvPr id="27" name="Group 26"/>
          <p:cNvGrpSpPr/>
          <p:nvPr/>
        </p:nvGrpSpPr>
        <p:grpSpPr>
          <a:xfrm>
            <a:off x="7855280" y="1745623"/>
            <a:ext cx="1800050" cy="429408"/>
            <a:chOff x="6788152" y="1967255"/>
            <a:chExt cx="1800050" cy="205058"/>
          </a:xfrm>
        </p:grpSpPr>
        <p:sp>
          <p:nvSpPr>
            <p:cNvPr id="10" name="TextBox 9"/>
            <p:cNvSpPr txBox="1"/>
            <p:nvPr/>
          </p:nvSpPr>
          <p:spPr>
            <a:xfrm>
              <a:off x="6824491" y="2087649"/>
              <a:ext cx="1763711" cy="84664"/>
            </a:xfrm>
            <a:prstGeom prst="rect">
              <a:avLst/>
            </a:prstGeom>
            <a:noFill/>
          </p:spPr>
          <p:txBody>
            <a:bodyPr wrap="square" lIns="0" tIns="0" rIns="0" bIns="0" rtlCol="1">
              <a:spAutoFit/>
            </a:bodyPr>
            <a:lstStyle/>
            <a:p>
              <a:pPr algn="l" rtl="0">
                <a:lnSpc>
                  <a:spcPts val="1300"/>
                </a:lnSpc>
                <a:spcAft>
                  <a:spcPts val="1200"/>
                </a:spcAft>
              </a:pPr>
              <a:r>
                <a:rPr lang="es-MX" sz="1800" b="1" dirty="0">
                  <a:solidFill>
                    <a:srgbClr val="FF0000"/>
                  </a:solidFill>
                  <a:latin typeface="Lato" pitchFamily="34" charset="0"/>
                  <a:ea typeface="Open Sans" pitchFamily="34" charset="0"/>
                  <a:cs typeface="Open Sans" pitchFamily="34" charset="0"/>
                </a:rPr>
                <a:t>X</a:t>
              </a:r>
            </a:p>
          </p:txBody>
        </p:sp>
        <p:sp>
          <p:nvSpPr>
            <p:cNvPr id="11" name="TextBox 10"/>
            <p:cNvSpPr txBox="1"/>
            <p:nvPr/>
          </p:nvSpPr>
          <p:spPr>
            <a:xfrm>
              <a:off x="6788152" y="1967255"/>
              <a:ext cx="1763711" cy="169277"/>
            </a:xfrm>
            <a:prstGeom prst="rect">
              <a:avLst/>
            </a:prstGeom>
            <a:noFill/>
          </p:spPr>
          <p:txBody>
            <a:bodyPr wrap="square" lIns="0" tIns="0" rIns="0" bIns="0" rtlCol="1">
              <a:spAutoFit/>
            </a:bodyPr>
            <a:lstStyle/>
            <a:p>
              <a:pPr algn="l" rtl="0">
                <a:spcAft>
                  <a:spcPts val="1200"/>
                </a:spcAft>
              </a:pPr>
              <a:r>
                <a:rPr lang="es-MX" sz="1100" dirty="0">
                  <a:solidFill>
                    <a:schemeClr val="tx2"/>
                  </a:solidFill>
                  <a:latin typeface="Lato Black" pitchFamily="34" charset="0"/>
                  <a:ea typeface="Open Sans" pitchFamily="34" charset="0"/>
                  <a:cs typeface="Open Sans" pitchFamily="34" charset="0"/>
                </a:rPr>
                <a:t>Clave de Producto</a:t>
              </a:r>
            </a:p>
          </p:txBody>
        </p:sp>
      </p:grpSp>
      <p:grpSp>
        <p:nvGrpSpPr>
          <p:cNvPr id="28" name="Group 27"/>
          <p:cNvGrpSpPr/>
          <p:nvPr/>
        </p:nvGrpSpPr>
        <p:grpSpPr>
          <a:xfrm>
            <a:off x="7863793" y="3851225"/>
            <a:ext cx="1763711" cy="375954"/>
            <a:chOff x="6788152" y="3212777"/>
            <a:chExt cx="1763711" cy="375954"/>
          </a:xfrm>
        </p:grpSpPr>
        <p:sp>
          <p:nvSpPr>
            <p:cNvPr id="12" name="TextBox 11"/>
            <p:cNvSpPr txBox="1"/>
            <p:nvPr/>
          </p:nvSpPr>
          <p:spPr>
            <a:xfrm>
              <a:off x="6788152" y="3437536"/>
              <a:ext cx="1763711" cy="151195"/>
            </a:xfrm>
            <a:prstGeom prst="rect">
              <a:avLst/>
            </a:prstGeom>
            <a:noFill/>
          </p:spPr>
          <p:txBody>
            <a:bodyPr wrap="square" lIns="0" tIns="0" rIns="0" bIns="0" rtlCol="1">
              <a:spAutoFit/>
            </a:bodyPr>
            <a:lstStyle/>
            <a:p>
              <a:pPr algn="l" rtl="0">
                <a:lnSpc>
                  <a:spcPts val="1300"/>
                </a:lnSpc>
                <a:spcAft>
                  <a:spcPts val="1200"/>
                </a:spcAft>
              </a:pPr>
              <a:r>
                <a:rPr lang="es-MX" sz="900" b="1" dirty="0">
                  <a:solidFill>
                    <a:srgbClr val="00B050"/>
                  </a:solidFill>
                  <a:latin typeface="Lato" pitchFamily="34" charset="0"/>
                  <a:ea typeface="Open Sans" pitchFamily="34" charset="0"/>
                  <a:cs typeface="Open Sans" pitchFamily="34" charset="0"/>
                </a:rPr>
                <a:t>OK</a:t>
              </a:r>
            </a:p>
          </p:txBody>
        </p:sp>
        <p:sp>
          <p:nvSpPr>
            <p:cNvPr id="13" name="TextBox 12"/>
            <p:cNvSpPr txBox="1"/>
            <p:nvPr/>
          </p:nvSpPr>
          <p:spPr>
            <a:xfrm>
              <a:off x="6788152" y="3212777"/>
              <a:ext cx="1763711" cy="169277"/>
            </a:xfrm>
            <a:prstGeom prst="rect">
              <a:avLst/>
            </a:prstGeom>
            <a:noFill/>
          </p:spPr>
          <p:txBody>
            <a:bodyPr wrap="square" lIns="0" tIns="0" rIns="0" bIns="0" rtlCol="1">
              <a:spAutoFit/>
            </a:bodyPr>
            <a:lstStyle/>
            <a:p>
              <a:pPr algn="l" rtl="0">
                <a:spcAft>
                  <a:spcPts val="1200"/>
                </a:spcAft>
              </a:pPr>
              <a:r>
                <a:rPr lang="es-MX" sz="1100" dirty="0">
                  <a:solidFill>
                    <a:schemeClr val="tx2"/>
                  </a:solidFill>
                  <a:latin typeface="Lato Black" pitchFamily="34" charset="0"/>
                  <a:ea typeface="Open Sans" pitchFamily="34" charset="0"/>
                  <a:cs typeface="Open Sans" pitchFamily="34" charset="0"/>
                </a:rPr>
                <a:t>Clave de Unidad</a:t>
              </a:r>
            </a:p>
          </p:txBody>
        </p:sp>
      </p:grpSp>
      <p:cxnSp>
        <p:nvCxnSpPr>
          <p:cNvPr id="129" name="Conector recto de flecha 128">
            <a:extLst>
              <a:ext uri="{FF2B5EF4-FFF2-40B4-BE49-F238E27FC236}">
                <a16:creationId xmlns:a16="http://schemas.microsoft.com/office/drawing/2014/main" xmlns="" id="{1D7F9732-6ADF-4350-A441-D274EA444394}"/>
              </a:ext>
            </a:extLst>
          </p:cNvPr>
          <p:cNvCxnSpPr>
            <a:cxnSpLocks/>
          </p:cNvCxnSpPr>
          <p:nvPr/>
        </p:nvCxnSpPr>
        <p:spPr>
          <a:xfrm flipV="1">
            <a:off x="1169610" y="1765572"/>
            <a:ext cx="3840472" cy="263700"/>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9" name="Conector recto de flecha 58">
            <a:extLst>
              <a:ext uri="{FF2B5EF4-FFF2-40B4-BE49-F238E27FC236}">
                <a16:creationId xmlns:a16="http://schemas.microsoft.com/office/drawing/2014/main" xmlns="" id="{FC9855EC-701E-4481-BF73-DC96D4503419}"/>
              </a:ext>
            </a:extLst>
          </p:cNvPr>
          <p:cNvCxnSpPr>
            <a:cxnSpLocks/>
          </p:cNvCxnSpPr>
          <p:nvPr/>
        </p:nvCxnSpPr>
        <p:spPr>
          <a:xfrm flipV="1">
            <a:off x="1133271" y="2029272"/>
            <a:ext cx="2688386" cy="2026908"/>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6" name="Rectángulo 35">
            <a:extLst>
              <a:ext uri="{FF2B5EF4-FFF2-40B4-BE49-F238E27FC236}">
                <a16:creationId xmlns:a16="http://schemas.microsoft.com/office/drawing/2014/main" xmlns="" id="{8B008529-3A93-480C-9686-D19087CC59AD}"/>
              </a:ext>
            </a:extLst>
          </p:cNvPr>
          <p:cNvSpPr/>
          <p:nvPr/>
        </p:nvSpPr>
        <p:spPr>
          <a:xfrm>
            <a:off x="4085106" y="4369760"/>
            <a:ext cx="5224264" cy="169277"/>
          </a:xfrm>
          <a:prstGeom prst="rect">
            <a:avLst/>
          </a:prstGeom>
          <a:noFill/>
        </p:spPr>
        <p:txBody>
          <a:bodyPr wrap="square" lIns="0" tIns="0" rIns="0" bIns="0" rtlCol="1">
            <a:spAutoFit/>
          </a:bodyPr>
          <a:lstStyle/>
          <a:p>
            <a:pPr>
              <a:spcAft>
                <a:spcPts val="1200"/>
              </a:spcAft>
            </a:pPr>
            <a:r>
              <a:rPr lang="es-MX" sz="1100" b="1" dirty="0">
                <a:solidFill>
                  <a:srgbClr val="237DB9"/>
                </a:solidFill>
                <a:latin typeface="Lato Black" pitchFamily="34" charset="0"/>
              </a:rPr>
              <a:t>80141621– Automovilismo</a:t>
            </a:r>
          </a:p>
        </p:txBody>
      </p:sp>
      <p:sp>
        <p:nvSpPr>
          <p:cNvPr id="37" name="Rectángulo 36">
            <a:extLst>
              <a:ext uri="{FF2B5EF4-FFF2-40B4-BE49-F238E27FC236}">
                <a16:creationId xmlns:a16="http://schemas.microsoft.com/office/drawing/2014/main" xmlns="" id="{544B29C9-65CA-48F8-BAAF-0F7D7519AAE9}"/>
              </a:ext>
            </a:extLst>
          </p:cNvPr>
          <p:cNvSpPr/>
          <p:nvPr/>
        </p:nvSpPr>
        <p:spPr>
          <a:xfrm>
            <a:off x="3990581" y="4566732"/>
            <a:ext cx="1763624" cy="261610"/>
          </a:xfrm>
          <a:prstGeom prst="rect">
            <a:avLst/>
          </a:prstGeom>
        </p:spPr>
        <p:txBody>
          <a:bodyPr wrap="none">
            <a:spAutoFit/>
          </a:bodyPr>
          <a:lstStyle/>
          <a:p>
            <a:r>
              <a:rPr lang="es-MX" sz="1100" b="1" dirty="0">
                <a:solidFill>
                  <a:srgbClr val="00B0F0"/>
                </a:solidFill>
                <a:latin typeface="Lato Black" pitchFamily="34" charset="0"/>
              </a:rPr>
              <a:t>E48 - unidad de servicio</a:t>
            </a:r>
          </a:p>
        </p:txBody>
      </p:sp>
      <p:sp>
        <p:nvSpPr>
          <p:cNvPr id="73" name="TextBox 6">
            <a:extLst>
              <a:ext uri="{FF2B5EF4-FFF2-40B4-BE49-F238E27FC236}">
                <a16:creationId xmlns:a16="http://schemas.microsoft.com/office/drawing/2014/main" xmlns="" id="{27CAE1FB-56F4-406D-B997-60E5CB131CF8}"/>
              </a:ext>
            </a:extLst>
          </p:cNvPr>
          <p:cNvSpPr txBox="1"/>
          <p:nvPr/>
        </p:nvSpPr>
        <p:spPr>
          <a:xfrm>
            <a:off x="1910769" y="4369760"/>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237DB9"/>
                </a:solidFill>
                <a:latin typeface="Lato Black" pitchFamily="34" charset="0"/>
                <a:ea typeface="Open Sans" pitchFamily="34" charset="0"/>
                <a:cs typeface="Open Sans" pitchFamily="34" charset="0"/>
              </a:rPr>
              <a:t>Clave Productos y Servicios:</a:t>
            </a:r>
          </a:p>
        </p:txBody>
      </p:sp>
      <p:sp>
        <p:nvSpPr>
          <p:cNvPr id="75" name="TextBox 6">
            <a:extLst>
              <a:ext uri="{FF2B5EF4-FFF2-40B4-BE49-F238E27FC236}">
                <a16:creationId xmlns:a16="http://schemas.microsoft.com/office/drawing/2014/main" xmlns="" id="{DB55BCC4-E6BF-4473-885F-652F0743FFBD}"/>
              </a:ext>
            </a:extLst>
          </p:cNvPr>
          <p:cNvSpPr txBox="1"/>
          <p:nvPr/>
        </p:nvSpPr>
        <p:spPr>
          <a:xfrm>
            <a:off x="1910769" y="4626922"/>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00B0F0"/>
                </a:solidFill>
                <a:latin typeface="Lato Black" pitchFamily="34" charset="0"/>
                <a:ea typeface="Open Sans" pitchFamily="34" charset="0"/>
                <a:cs typeface="Open Sans" pitchFamily="34" charset="0"/>
              </a:rPr>
              <a:t>Clave Unidad Peso y Medida:</a:t>
            </a:r>
          </a:p>
        </p:txBody>
      </p:sp>
      <p:sp>
        <p:nvSpPr>
          <p:cNvPr id="76" name="TextBox 6">
            <a:extLst>
              <a:ext uri="{FF2B5EF4-FFF2-40B4-BE49-F238E27FC236}">
                <a16:creationId xmlns:a16="http://schemas.microsoft.com/office/drawing/2014/main" xmlns="" id="{5D5839AB-1DAE-4897-8350-DB51DFBFF907}"/>
              </a:ext>
            </a:extLst>
          </p:cNvPr>
          <p:cNvSpPr txBox="1"/>
          <p:nvPr/>
        </p:nvSpPr>
        <p:spPr>
          <a:xfrm>
            <a:off x="1910769" y="4846143"/>
            <a:ext cx="1910888" cy="169277"/>
          </a:xfrm>
          <a:prstGeom prst="rect">
            <a:avLst/>
          </a:prstGeom>
          <a:noFill/>
        </p:spPr>
        <p:txBody>
          <a:bodyPr wrap="square" lIns="0" tIns="0" rIns="0" bIns="0" rtlCol="1">
            <a:spAutoFit/>
          </a:bodyPr>
          <a:lstStyle/>
          <a:p>
            <a:pPr algn="r" rtl="0">
              <a:spcAft>
                <a:spcPts val="1200"/>
              </a:spcAft>
            </a:pPr>
            <a:r>
              <a:rPr lang="es-MX" sz="1100" b="1" dirty="0">
                <a:solidFill>
                  <a:srgbClr val="7030A0"/>
                </a:solidFill>
                <a:latin typeface="Lato Black" pitchFamily="34" charset="0"/>
                <a:ea typeface="Open Sans" pitchFamily="34" charset="0"/>
                <a:cs typeface="Open Sans" pitchFamily="34" charset="0"/>
              </a:rPr>
              <a:t>Tipo de Comprobante:</a:t>
            </a:r>
          </a:p>
        </p:txBody>
      </p:sp>
      <p:sp>
        <p:nvSpPr>
          <p:cNvPr id="77" name="Rectángulo 76">
            <a:extLst>
              <a:ext uri="{FF2B5EF4-FFF2-40B4-BE49-F238E27FC236}">
                <a16:creationId xmlns:a16="http://schemas.microsoft.com/office/drawing/2014/main" xmlns="" id="{0A1BF155-B27F-4810-98DC-4A9A4B037B3E}"/>
              </a:ext>
            </a:extLst>
          </p:cNvPr>
          <p:cNvSpPr/>
          <p:nvPr/>
        </p:nvSpPr>
        <p:spPr>
          <a:xfrm>
            <a:off x="4028250" y="4789194"/>
            <a:ext cx="862737" cy="261610"/>
          </a:xfrm>
          <a:prstGeom prst="rect">
            <a:avLst/>
          </a:prstGeom>
        </p:spPr>
        <p:txBody>
          <a:bodyPr wrap="none">
            <a:spAutoFit/>
          </a:bodyPr>
          <a:lstStyle/>
          <a:p>
            <a:r>
              <a:rPr lang="es-MX" sz="1100" b="1" dirty="0">
                <a:solidFill>
                  <a:srgbClr val="7030A0"/>
                </a:solidFill>
                <a:latin typeface="Lato Black" pitchFamily="34" charset="0"/>
              </a:rPr>
              <a:t>I - Ingreso</a:t>
            </a:r>
          </a:p>
        </p:txBody>
      </p:sp>
      <p:cxnSp>
        <p:nvCxnSpPr>
          <p:cNvPr id="62" name="Conector recto de flecha 61">
            <a:extLst>
              <a:ext uri="{FF2B5EF4-FFF2-40B4-BE49-F238E27FC236}">
                <a16:creationId xmlns:a16="http://schemas.microsoft.com/office/drawing/2014/main" xmlns="" id="{81C1A293-FB0D-42F1-B69B-EE02713F6948}"/>
              </a:ext>
            </a:extLst>
          </p:cNvPr>
          <p:cNvCxnSpPr>
            <a:cxnSpLocks/>
            <a:stCxn id="12" idx="1"/>
          </p:cNvCxnSpPr>
          <p:nvPr/>
        </p:nvCxnSpPr>
        <p:spPr>
          <a:xfrm flipH="1" flipV="1">
            <a:off x="3670479" y="3130514"/>
            <a:ext cx="4193314" cy="1021068"/>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pic>
        <p:nvPicPr>
          <p:cNvPr id="30" name="Imagen 29">
            <a:extLst>
              <a:ext uri="{FF2B5EF4-FFF2-40B4-BE49-F238E27FC236}">
                <a16:creationId xmlns:a16="http://schemas.microsoft.com/office/drawing/2014/main" xmlns="" id="{91D226C0-FBDD-4AC7-BF82-F0AF075B3698}"/>
              </a:ext>
            </a:extLst>
          </p:cNvPr>
          <p:cNvPicPr>
            <a:picLocks noChangeAspect="1"/>
          </p:cNvPicPr>
          <p:nvPr/>
        </p:nvPicPr>
        <p:blipFill>
          <a:blip r:embed="rId3"/>
          <a:stretch>
            <a:fillRect/>
          </a:stretch>
        </p:blipFill>
        <p:spPr>
          <a:xfrm rot="21189843">
            <a:off x="5957494" y="827424"/>
            <a:ext cx="1828007" cy="990170"/>
          </a:xfrm>
          <a:prstGeom prst="rect">
            <a:avLst/>
          </a:prstGeom>
        </p:spPr>
      </p:pic>
      <p:cxnSp>
        <p:nvCxnSpPr>
          <p:cNvPr id="55" name="Conector recto de flecha 54">
            <a:extLst>
              <a:ext uri="{FF2B5EF4-FFF2-40B4-BE49-F238E27FC236}">
                <a16:creationId xmlns:a16="http://schemas.microsoft.com/office/drawing/2014/main" xmlns="" id="{CD6630E6-7112-4FA1-BA5A-A202BAB79AD5}"/>
              </a:ext>
            </a:extLst>
          </p:cNvPr>
          <p:cNvCxnSpPr>
            <a:cxnSpLocks/>
          </p:cNvCxnSpPr>
          <p:nvPr/>
        </p:nvCxnSpPr>
        <p:spPr>
          <a:xfrm flipH="1">
            <a:off x="5010082" y="2100106"/>
            <a:ext cx="2881538" cy="954065"/>
          </a:xfrm>
          <a:prstGeom prst="straightConnector1">
            <a:avLst/>
          </a:prstGeom>
          <a:ln w="3810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pic>
        <p:nvPicPr>
          <p:cNvPr id="4" name="Imagen 3">
            <a:extLst>
              <a:ext uri="{FF2B5EF4-FFF2-40B4-BE49-F238E27FC236}">
                <a16:creationId xmlns:a16="http://schemas.microsoft.com/office/drawing/2014/main" xmlns="" id="{6A1530FE-3371-4D73-8C54-A1D7FF1FBCD5}"/>
              </a:ext>
            </a:extLst>
          </p:cNvPr>
          <p:cNvPicPr>
            <a:picLocks noChangeAspect="1"/>
          </p:cNvPicPr>
          <p:nvPr/>
        </p:nvPicPr>
        <p:blipFill>
          <a:blip r:embed="rId4"/>
          <a:stretch>
            <a:fillRect/>
          </a:stretch>
        </p:blipFill>
        <p:spPr>
          <a:xfrm>
            <a:off x="1944043" y="2175219"/>
            <a:ext cx="5172075" cy="962025"/>
          </a:xfrm>
          <a:prstGeom prst="rect">
            <a:avLst/>
          </a:prstGeom>
        </p:spPr>
      </p:pic>
      <p:pic>
        <p:nvPicPr>
          <p:cNvPr id="5" name="Imagen 4">
            <a:extLst>
              <a:ext uri="{FF2B5EF4-FFF2-40B4-BE49-F238E27FC236}">
                <a16:creationId xmlns:a16="http://schemas.microsoft.com/office/drawing/2014/main" xmlns="" id="{8922C1EE-B444-45ED-B6B0-BC31783FE49B}"/>
              </a:ext>
            </a:extLst>
          </p:cNvPr>
          <p:cNvPicPr>
            <a:picLocks noChangeAspect="1"/>
          </p:cNvPicPr>
          <p:nvPr/>
        </p:nvPicPr>
        <p:blipFill>
          <a:blip r:embed="rId5"/>
          <a:stretch>
            <a:fillRect/>
          </a:stretch>
        </p:blipFill>
        <p:spPr>
          <a:xfrm rot="218477">
            <a:off x="3251685" y="2638872"/>
            <a:ext cx="1495046" cy="760821"/>
          </a:xfrm>
          <a:prstGeom prst="rect">
            <a:avLst/>
          </a:prstGeom>
        </p:spPr>
      </p:pic>
    </p:spTree>
    <p:extLst>
      <p:ext uri="{BB962C8B-B14F-4D97-AF65-F5344CB8AC3E}">
        <p14:creationId xmlns:p14="http://schemas.microsoft.com/office/powerpoint/2010/main" val="225470856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wipe(down)">
                                      <p:cBhvr>
                                        <p:cTn id="24" dur="500"/>
                                        <p:tgtEl>
                                          <p:spTgt spid="12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down)">
                                      <p:cBhvr>
                                        <p:cTn id="29" dur="500"/>
                                        <p:tgtEl>
                                          <p:spTgt spid="5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up)">
                                      <p:cBhvr>
                                        <p:cTn id="34" dur="500"/>
                                        <p:tgtEl>
                                          <p:spTgt spid="5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wipe(down)">
                                      <p:cBhvr>
                                        <p:cTn id="39" dur="500"/>
                                        <p:tgtEl>
                                          <p:spTgt spid="62"/>
                                        </p:tgtEl>
                                      </p:cBhvr>
                                    </p:animEffect>
                                  </p:childTnLst>
                                </p:cTn>
                              </p:par>
                            </p:childTnLst>
                          </p:cTn>
                        </p:par>
                        <p:par>
                          <p:cTn id="40" fill="hold">
                            <p:stCondLst>
                              <p:cond delay="500"/>
                            </p:stCondLst>
                            <p:childTnLst>
                              <p:par>
                                <p:cTn id="41" presetID="2" presetClass="entr" presetSubtype="8"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500" fill="hold"/>
                                        <p:tgtEl>
                                          <p:spTgt spid="73"/>
                                        </p:tgtEl>
                                        <p:attrNameLst>
                                          <p:attrName>ppt_x</p:attrName>
                                        </p:attrNameLst>
                                      </p:cBhvr>
                                      <p:tavLst>
                                        <p:tav tm="0">
                                          <p:val>
                                            <p:strVal val="0-#ppt_w/2"/>
                                          </p:val>
                                        </p:tav>
                                        <p:tav tm="100000">
                                          <p:val>
                                            <p:strVal val="#ppt_x"/>
                                          </p:val>
                                        </p:tav>
                                      </p:tavLst>
                                    </p:anim>
                                    <p:anim calcmode="lin" valueType="num">
                                      <p:cBhvr additive="base">
                                        <p:cTn id="44" dur="500" fill="hold"/>
                                        <p:tgtEl>
                                          <p:spTgt spid="73"/>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2" presetClass="entr" presetSubtype="2"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1+#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8"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fill="hold"/>
                                        <p:tgtEl>
                                          <p:spTgt spid="75"/>
                                        </p:tgtEl>
                                        <p:attrNameLst>
                                          <p:attrName>ppt_x</p:attrName>
                                        </p:attrNameLst>
                                      </p:cBhvr>
                                      <p:tavLst>
                                        <p:tav tm="0">
                                          <p:val>
                                            <p:strVal val="0-#ppt_w/2"/>
                                          </p:val>
                                        </p:tav>
                                        <p:tav tm="100000">
                                          <p:val>
                                            <p:strVal val="#ppt_x"/>
                                          </p:val>
                                        </p:tav>
                                      </p:tavLst>
                                    </p:anim>
                                    <p:anim calcmode="lin" valueType="num">
                                      <p:cBhvr additive="base">
                                        <p:cTn id="54" dur="500" fill="hold"/>
                                        <p:tgtEl>
                                          <p:spTgt spid="75"/>
                                        </p:tgtEl>
                                        <p:attrNameLst>
                                          <p:attrName>ppt_y</p:attrName>
                                        </p:attrNameLst>
                                      </p:cBhvr>
                                      <p:tavLst>
                                        <p:tav tm="0">
                                          <p:val>
                                            <p:strVal val="#ppt_y"/>
                                          </p:val>
                                        </p:tav>
                                        <p:tav tm="100000">
                                          <p:val>
                                            <p:strVal val="#ppt_y"/>
                                          </p:val>
                                        </p:tav>
                                      </p:tavLst>
                                    </p:anim>
                                  </p:childTnLst>
                                </p:cTn>
                              </p:par>
                            </p:childTnLst>
                          </p:cTn>
                        </p:par>
                        <p:par>
                          <p:cTn id="55" fill="hold">
                            <p:stCondLst>
                              <p:cond delay="2000"/>
                            </p:stCondLst>
                            <p:childTnLst>
                              <p:par>
                                <p:cTn id="56" presetID="2" presetClass="entr" presetSubtype="2"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1+#ppt_w/2"/>
                                          </p:val>
                                        </p:tav>
                                        <p:tav tm="100000">
                                          <p:val>
                                            <p:strVal val="#ppt_x"/>
                                          </p:val>
                                        </p:tav>
                                      </p:tavLst>
                                    </p:anim>
                                    <p:anim calcmode="lin" valueType="num">
                                      <p:cBhvr additive="base">
                                        <p:cTn id="59" dur="500" fill="hold"/>
                                        <p:tgtEl>
                                          <p:spTgt spid="37"/>
                                        </p:tgtEl>
                                        <p:attrNameLst>
                                          <p:attrName>ppt_y</p:attrName>
                                        </p:attrNameLst>
                                      </p:cBhvr>
                                      <p:tavLst>
                                        <p:tav tm="0">
                                          <p:val>
                                            <p:strVal val="#ppt_y"/>
                                          </p:val>
                                        </p:tav>
                                        <p:tav tm="100000">
                                          <p:val>
                                            <p:strVal val="#ppt_y"/>
                                          </p:val>
                                        </p:tav>
                                      </p:tavLst>
                                    </p:anim>
                                  </p:childTnLst>
                                </p:cTn>
                              </p:par>
                            </p:childTnLst>
                          </p:cTn>
                        </p:par>
                        <p:par>
                          <p:cTn id="60" fill="hold">
                            <p:stCondLst>
                              <p:cond delay="2500"/>
                            </p:stCondLst>
                            <p:childTnLst>
                              <p:par>
                                <p:cTn id="61" presetID="2" presetClass="entr" presetSubtype="8" fill="hold" grpId="0" nodeType="afterEffect">
                                  <p:stCondLst>
                                    <p:cond delay="0"/>
                                  </p:stCondLst>
                                  <p:childTnLst>
                                    <p:set>
                                      <p:cBhvr>
                                        <p:cTn id="62" dur="1" fill="hold">
                                          <p:stCondLst>
                                            <p:cond delay="0"/>
                                          </p:stCondLst>
                                        </p:cTn>
                                        <p:tgtEl>
                                          <p:spTgt spid="76"/>
                                        </p:tgtEl>
                                        <p:attrNameLst>
                                          <p:attrName>style.visibility</p:attrName>
                                        </p:attrNameLst>
                                      </p:cBhvr>
                                      <p:to>
                                        <p:strVal val="visible"/>
                                      </p:to>
                                    </p:set>
                                    <p:anim calcmode="lin" valueType="num">
                                      <p:cBhvr additive="base">
                                        <p:cTn id="63" dur="500" fill="hold"/>
                                        <p:tgtEl>
                                          <p:spTgt spid="76"/>
                                        </p:tgtEl>
                                        <p:attrNameLst>
                                          <p:attrName>ppt_x</p:attrName>
                                        </p:attrNameLst>
                                      </p:cBhvr>
                                      <p:tavLst>
                                        <p:tav tm="0">
                                          <p:val>
                                            <p:strVal val="0-#ppt_w/2"/>
                                          </p:val>
                                        </p:tav>
                                        <p:tav tm="100000">
                                          <p:val>
                                            <p:strVal val="#ppt_x"/>
                                          </p:val>
                                        </p:tav>
                                      </p:tavLst>
                                    </p:anim>
                                    <p:anim calcmode="lin" valueType="num">
                                      <p:cBhvr additive="base">
                                        <p:cTn id="64" dur="500" fill="hold"/>
                                        <p:tgtEl>
                                          <p:spTgt spid="76"/>
                                        </p:tgtEl>
                                        <p:attrNameLst>
                                          <p:attrName>ppt_y</p:attrName>
                                        </p:attrNameLst>
                                      </p:cBhvr>
                                      <p:tavLst>
                                        <p:tav tm="0">
                                          <p:val>
                                            <p:strVal val="#ppt_y"/>
                                          </p:val>
                                        </p:tav>
                                        <p:tav tm="100000">
                                          <p:val>
                                            <p:strVal val="#ppt_y"/>
                                          </p:val>
                                        </p:tav>
                                      </p:tavLst>
                                    </p:anim>
                                  </p:childTnLst>
                                </p:cTn>
                              </p:par>
                            </p:childTnLst>
                          </p:cTn>
                        </p:par>
                        <p:par>
                          <p:cTn id="65" fill="hold">
                            <p:stCondLst>
                              <p:cond delay="3000"/>
                            </p:stCondLst>
                            <p:childTnLst>
                              <p:par>
                                <p:cTn id="66" presetID="2" presetClass="entr" presetSubtype="2"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additive="base">
                                        <p:cTn id="68" dur="500" fill="hold"/>
                                        <p:tgtEl>
                                          <p:spTgt spid="77"/>
                                        </p:tgtEl>
                                        <p:attrNameLst>
                                          <p:attrName>ppt_x</p:attrName>
                                        </p:attrNameLst>
                                      </p:cBhvr>
                                      <p:tavLst>
                                        <p:tav tm="0">
                                          <p:val>
                                            <p:strVal val="1+#ppt_w/2"/>
                                          </p:val>
                                        </p:tav>
                                        <p:tav tm="100000">
                                          <p:val>
                                            <p:strVal val="#ppt_x"/>
                                          </p:val>
                                        </p:tav>
                                      </p:tavLst>
                                    </p:anim>
                                    <p:anim calcmode="lin" valueType="num">
                                      <p:cBhvr additive="base">
                                        <p:cTn id="69"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4" presetClass="entr" presetSubtype="10" fill="hold" nodeType="click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randombar(horizontal)">
                                      <p:cBhvr>
                                        <p:cTn id="74" dur="500"/>
                                        <p:tgtEl>
                                          <p:spTgt spid="4"/>
                                        </p:tgtEl>
                                      </p:cBhvr>
                                    </p:animEffect>
                                  </p:childTnLst>
                                </p:cTn>
                              </p:par>
                            </p:childTnLst>
                          </p:cTn>
                        </p:par>
                        <p:par>
                          <p:cTn id="75" fill="hold">
                            <p:stCondLst>
                              <p:cond delay="500"/>
                            </p:stCondLst>
                            <p:childTnLst>
                              <p:par>
                                <p:cTn id="76" presetID="22" presetClass="entr" presetSubtype="4" fill="hold"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down)">
                                      <p:cBhvr>
                                        <p:cTn id="7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3" grpId="0"/>
      <p:bldP spid="75" grpId="0"/>
      <p:bldP spid="76" grpId="0"/>
      <p:bldP spid="7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dirty="0"/>
              <a:t>La realidad del CFDI 3.3 </a:t>
            </a:r>
          </a:p>
        </p:txBody>
      </p:sp>
      <p:sp>
        <p:nvSpPr>
          <p:cNvPr id="3" name="Text Placeholder 2"/>
          <p:cNvSpPr>
            <a:spLocks noGrp="1"/>
          </p:cNvSpPr>
          <p:nvPr>
            <p:ph type="body" sz="quarter" idx="11"/>
          </p:nvPr>
        </p:nvSpPr>
        <p:spPr>
          <a:xfrm>
            <a:off x="593387" y="582907"/>
            <a:ext cx="7953375" cy="228600"/>
          </a:xfrm>
        </p:spPr>
        <p:txBody>
          <a:bodyPr/>
          <a:lstStyle/>
          <a:p>
            <a:r>
              <a:rPr lang="es-MX" sz="1600" dirty="0"/>
              <a:t>Revisa tus CFDI</a:t>
            </a:r>
          </a:p>
        </p:txBody>
      </p:sp>
      <p:grpSp>
        <p:nvGrpSpPr>
          <p:cNvPr id="27" name="Group 26"/>
          <p:cNvGrpSpPr/>
          <p:nvPr/>
        </p:nvGrpSpPr>
        <p:grpSpPr>
          <a:xfrm>
            <a:off x="1891801" y="1151083"/>
            <a:ext cx="3405755" cy="861775"/>
            <a:chOff x="6788152" y="1967255"/>
            <a:chExt cx="1800050" cy="411529"/>
          </a:xfrm>
        </p:grpSpPr>
        <p:sp>
          <p:nvSpPr>
            <p:cNvPr id="10" name="TextBox 9"/>
            <p:cNvSpPr txBox="1"/>
            <p:nvPr/>
          </p:nvSpPr>
          <p:spPr>
            <a:xfrm>
              <a:off x="6824491" y="2087649"/>
              <a:ext cx="1763711" cy="84664"/>
            </a:xfrm>
            <a:prstGeom prst="rect">
              <a:avLst/>
            </a:prstGeom>
            <a:noFill/>
          </p:spPr>
          <p:txBody>
            <a:bodyPr wrap="square" lIns="0" tIns="0" rIns="0" bIns="0" rtlCol="1">
              <a:spAutoFit/>
            </a:bodyPr>
            <a:lstStyle/>
            <a:p>
              <a:pPr algn="l" rtl="0">
                <a:lnSpc>
                  <a:spcPts val="1300"/>
                </a:lnSpc>
                <a:spcAft>
                  <a:spcPts val="1200"/>
                </a:spcAft>
              </a:pPr>
              <a:endParaRPr lang="es-MX" sz="1800" b="1" dirty="0">
                <a:solidFill>
                  <a:srgbClr val="FF0000"/>
                </a:solidFill>
                <a:latin typeface="Lato" pitchFamily="34" charset="0"/>
                <a:ea typeface="Open Sans" pitchFamily="34" charset="0"/>
                <a:cs typeface="Open Sans" pitchFamily="34" charset="0"/>
              </a:endParaRPr>
            </a:p>
          </p:txBody>
        </p:sp>
        <p:sp>
          <p:nvSpPr>
            <p:cNvPr id="11" name="TextBox 10"/>
            <p:cNvSpPr txBox="1"/>
            <p:nvPr/>
          </p:nvSpPr>
          <p:spPr>
            <a:xfrm>
              <a:off x="6788152" y="1967255"/>
              <a:ext cx="1763711" cy="411529"/>
            </a:xfrm>
            <a:prstGeom prst="rect">
              <a:avLst/>
            </a:prstGeom>
            <a:noFill/>
          </p:spPr>
          <p:txBody>
            <a:bodyPr wrap="square" lIns="0" tIns="0" rIns="0" bIns="0" rtlCol="1">
              <a:spAutoFit/>
            </a:bodyPr>
            <a:lstStyle/>
            <a:p>
              <a:pPr algn="l" rtl="0">
                <a:spcAft>
                  <a:spcPts val="1200"/>
                </a:spcAft>
              </a:pPr>
              <a:r>
                <a:rPr lang="es-MX" sz="2800" dirty="0">
                  <a:solidFill>
                    <a:schemeClr val="tx2"/>
                  </a:solidFill>
                  <a:latin typeface="Lato Black" pitchFamily="34" charset="0"/>
                  <a:ea typeface="Open Sans" pitchFamily="34" charset="0"/>
                  <a:cs typeface="Open Sans" pitchFamily="34" charset="0"/>
                </a:rPr>
                <a:t>¿Cuál usarías?</a:t>
              </a:r>
            </a:p>
          </p:txBody>
        </p:sp>
      </p:grpSp>
      <p:pic>
        <p:nvPicPr>
          <p:cNvPr id="29" name="Imagen 28">
            <a:extLst>
              <a:ext uri="{FF2B5EF4-FFF2-40B4-BE49-F238E27FC236}">
                <a16:creationId xmlns:a16="http://schemas.microsoft.com/office/drawing/2014/main" xmlns="" id="{F41C6439-838B-4455-B7F9-EC169E991195}"/>
              </a:ext>
            </a:extLst>
          </p:cNvPr>
          <p:cNvPicPr>
            <a:picLocks noChangeAspect="1"/>
          </p:cNvPicPr>
          <p:nvPr/>
        </p:nvPicPr>
        <p:blipFill>
          <a:blip r:embed="rId2"/>
          <a:stretch>
            <a:fillRect/>
          </a:stretch>
        </p:blipFill>
        <p:spPr>
          <a:xfrm>
            <a:off x="5112276" y="1912139"/>
            <a:ext cx="3562350" cy="1000125"/>
          </a:xfrm>
          <a:prstGeom prst="rect">
            <a:avLst/>
          </a:prstGeom>
          <a:ln>
            <a:noFill/>
          </a:ln>
          <a:effectLst>
            <a:outerShdw blurRad="292100" dist="139700" dir="2700000" algn="tl" rotWithShape="0">
              <a:srgbClr val="333333">
                <a:alpha val="65000"/>
              </a:srgbClr>
            </a:outerShdw>
          </a:effectLst>
        </p:spPr>
      </p:pic>
      <p:pic>
        <p:nvPicPr>
          <p:cNvPr id="31" name="Imagen 30">
            <a:extLst>
              <a:ext uri="{FF2B5EF4-FFF2-40B4-BE49-F238E27FC236}">
                <a16:creationId xmlns:a16="http://schemas.microsoft.com/office/drawing/2014/main" xmlns="" id="{AE7F30B4-735F-4A6B-B31B-A9B5B90F60BC}"/>
              </a:ext>
            </a:extLst>
          </p:cNvPr>
          <p:cNvPicPr>
            <a:picLocks noChangeAspect="1"/>
          </p:cNvPicPr>
          <p:nvPr/>
        </p:nvPicPr>
        <p:blipFill>
          <a:blip r:embed="rId3"/>
          <a:stretch>
            <a:fillRect/>
          </a:stretch>
        </p:blipFill>
        <p:spPr>
          <a:xfrm>
            <a:off x="227151" y="1887179"/>
            <a:ext cx="4733925" cy="981075"/>
          </a:xfrm>
          <a:prstGeom prst="rect">
            <a:avLst/>
          </a:prstGeom>
          <a:ln>
            <a:noFill/>
          </a:ln>
          <a:effectLst>
            <a:outerShdw blurRad="292100" dist="139700" dir="2700000" algn="tl" rotWithShape="0">
              <a:srgbClr val="333333">
                <a:alpha val="65000"/>
              </a:srgbClr>
            </a:outerShdw>
          </a:effectLst>
        </p:spPr>
      </p:pic>
      <p:pic>
        <p:nvPicPr>
          <p:cNvPr id="33" name="Imagen 32">
            <a:extLst>
              <a:ext uri="{FF2B5EF4-FFF2-40B4-BE49-F238E27FC236}">
                <a16:creationId xmlns:a16="http://schemas.microsoft.com/office/drawing/2014/main" xmlns="" id="{E9F85C0A-839A-4945-B36E-7BB66765D6EF}"/>
              </a:ext>
            </a:extLst>
          </p:cNvPr>
          <p:cNvPicPr>
            <a:picLocks noChangeAspect="1"/>
          </p:cNvPicPr>
          <p:nvPr/>
        </p:nvPicPr>
        <p:blipFill>
          <a:blip r:embed="rId4"/>
          <a:stretch>
            <a:fillRect/>
          </a:stretch>
        </p:blipFill>
        <p:spPr>
          <a:xfrm>
            <a:off x="2257424" y="3379305"/>
            <a:ext cx="4629150" cy="1028700"/>
          </a:xfrm>
          <a:prstGeom prst="rect">
            <a:avLst/>
          </a:prstGeom>
          <a:ln>
            <a:noFill/>
          </a:ln>
          <a:effectLst>
            <a:outerShdw blurRad="292100" dist="139700" dir="2700000" algn="tl" rotWithShape="0">
              <a:srgbClr val="333333">
                <a:alpha val="65000"/>
              </a:srgbClr>
            </a:outerShdw>
          </a:effectLst>
        </p:spPr>
      </p:pic>
      <p:pic>
        <p:nvPicPr>
          <p:cNvPr id="34" name="Imagen 33">
            <a:extLst>
              <a:ext uri="{FF2B5EF4-FFF2-40B4-BE49-F238E27FC236}">
                <a16:creationId xmlns:a16="http://schemas.microsoft.com/office/drawing/2014/main" xmlns="" id="{78D6CDE0-C713-4A94-B85A-EEE88CDB07B4}"/>
              </a:ext>
            </a:extLst>
          </p:cNvPr>
          <p:cNvPicPr>
            <a:picLocks noChangeAspect="1"/>
          </p:cNvPicPr>
          <p:nvPr/>
        </p:nvPicPr>
        <p:blipFill>
          <a:blip r:embed="rId5"/>
          <a:stretch>
            <a:fillRect/>
          </a:stretch>
        </p:blipFill>
        <p:spPr>
          <a:xfrm rot="21189843">
            <a:off x="5957494" y="827424"/>
            <a:ext cx="1828007" cy="990170"/>
          </a:xfrm>
          <a:prstGeom prst="rect">
            <a:avLst/>
          </a:prstGeom>
        </p:spPr>
      </p:pic>
    </p:spTree>
    <p:extLst>
      <p:ext uri="{BB962C8B-B14F-4D97-AF65-F5344CB8AC3E}">
        <p14:creationId xmlns:p14="http://schemas.microsoft.com/office/powerpoint/2010/main" val="271462750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arn(inVertic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dirty="0"/>
              <a:t>Nuevos Clave del catálogo </a:t>
            </a:r>
          </a:p>
        </p:txBody>
      </p:sp>
      <p:sp>
        <p:nvSpPr>
          <p:cNvPr id="3" name="Text Placeholder 2"/>
          <p:cNvSpPr>
            <a:spLocks noGrp="1"/>
          </p:cNvSpPr>
          <p:nvPr>
            <p:ph type="body" sz="quarter" idx="11"/>
          </p:nvPr>
        </p:nvSpPr>
        <p:spPr>
          <a:xfrm>
            <a:off x="593387" y="582907"/>
            <a:ext cx="7953375" cy="228600"/>
          </a:xfrm>
        </p:spPr>
        <p:txBody>
          <a:bodyPr/>
          <a:lstStyle/>
          <a:p>
            <a:r>
              <a:rPr lang="es-MX" sz="1600" dirty="0"/>
              <a:t>Productos y Servicio</a:t>
            </a:r>
          </a:p>
        </p:txBody>
      </p:sp>
      <p:grpSp>
        <p:nvGrpSpPr>
          <p:cNvPr id="12" name="Group 36">
            <a:extLst>
              <a:ext uri="{FF2B5EF4-FFF2-40B4-BE49-F238E27FC236}">
                <a16:creationId xmlns:a16="http://schemas.microsoft.com/office/drawing/2014/main" xmlns="" id="{A23721BF-294F-4A1A-909D-EF1681C39F16}"/>
              </a:ext>
            </a:extLst>
          </p:cNvPr>
          <p:cNvGrpSpPr/>
          <p:nvPr/>
        </p:nvGrpSpPr>
        <p:grpSpPr>
          <a:xfrm>
            <a:off x="589535" y="1684465"/>
            <a:ext cx="3213480" cy="2068659"/>
            <a:chOff x="5986779" y="1884206"/>
            <a:chExt cx="2560321" cy="417105"/>
          </a:xfrm>
        </p:grpSpPr>
        <p:sp>
          <p:nvSpPr>
            <p:cNvPr id="13" name="TextBox 10">
              <a:extLst>
                <a:ext uri="{FF2B5EF4-FFF2-40B4-BE49-F238E27FC236}">
                  <a16:creationId xmlns:a16="http://schemas.microsoft.com/office/drawing/2014/main" xmlns="" id="{2D8178B8-EC17-4629-9B95-F348CE122409}"/>
                </a:ext>
              </a:extLst>
            </p:cNvPr>
            <p:cNvSpPr txBox="1"/>
            <p:nvPr/>
          </p:nvSpPr>
          <p:spPr>
            <a:xfrm>
              <a:off x="5986780" y="1884206"/>
              <a:ext cx="2560320" cy="36924"/>
            </a:xfrm>
            <a:prstGeom prst="rect">
              <a:avLst/>
            </a:prstGeom>
            <a:noFill/>
          </p:spPr>
          <p:txBody>
            <a:bodyPr wrap="square" lIns="0" tIns="0" rIns="0" bIns="0" rtlCol="1">
              <a:spAutoFit/>
            </a:bodyPr>
            <a:lstStyle/>
            <a:p>
              <a:pPr algn="l" rtl="0">
                <a:lnSpc>
                  <a:spcPts val="1300"/>
                </a:lnSpc>
                <a:spcAft>
                  <a:spcPts val="300"/>
                </a:spcAft>
              </a:pPr>
              <a:r>
                <a:rPr lang="es-MX" sz="2000" dirty="0">
                  <a:solidFill>
                    <a:schemeClr val="tx2"/>
                  </a:solidFill>
                  <a:latin typeface="Lato Black" pitchFamily="34" charset="0"/>
                  <a:ea typeface="Open Sans" pitchFamily="34" charset="0"/>
                  <a:cs typeface="Open Sans" pitchFamily="34" charset="0"/>
                </a:rPr>
                <a:t>Se eliminaron 317 registros</a:t>
              </a:r>
              <a:endParaRPr lang="es-MX" sz="1200" dirty="0">
                <a:solidFill>
                  <a:schemeClr val="tx1">
                    <a:lumMod val="50000"/>
                    <a:lumOff val="50000"/>
                  </a:schemeClr>
                </a:solidFill>
                <a:latin typeface="Lato" pitchFamily="34" charset="0"/>
                <a:ea typeface="Open Sans" pitchFamily="34" charset="0"/>
                <a:cs typeface="Open Sans" pitchFamily="34" charset="0"/>
              </a:endParaRPr>
            </a:p>
          </p:txBody>
        </p:sp>
        <p:sp>
          <p:nvSpPr>
            <p:cNvPr id="14" name="TextBox 30">
              <a:extLst>
                <a:ext uri="{FF2B5EF4-FFF2-40B4-BE49-F238E27FC236}">
                  <a16:creationId xmlns:a16="http://schemas.microsoft.com/office/drawing/2014/main" xmlns="" id="{6B8D57AF-4D5E-4475-9C2F-844196CC6BF2}"/>
                </a:ext>
              </a:extLst>
            </p:cNvPr>
            <p:cNvSpPr txBox="1"/>
            <p:nvPr/>
          </p:nvSpPr>
          <p:spPr>
            <a:xfrm>
              <a:off x="5986779" y="2001368"/>
              <a:ext cx="2560320" cy="299943"/>
            </a:xfrm>
            <a:prstGeom prst="rect">
              <a:avLst/>
            </a:prstGeom>
            <a:noFill/>
          </p:spPr>
          <p:txBody>
            <a:bodyPr wrap="square" lIns="0" tIns="0" rIns="0" bIns="0" rtlCol="1">
              <a:spAutoFit/>
            </a:bodyPr>
            <a:lstStyle/>
            <a:p>
              <a:pPr>
                <a:lnSpc>
                  <a:spcPts val="1300"/>
                </a:lnSpc>
                <a:spcAft>
                  <a:spcPts val="300"/>
                </a:spcAft>
              </a:pPr>
              <a:r>
                <a:rPr lang="es-MX" sz="1600" dirty="0">
                  <a:solidFill>
                    <a:schemeClr val="tx1">
                      <a:lumMod val="50000"/>
                      <a:lumOff val="50000"/>
                    </a:schemeClr>
                  </a:solidFill>
                  <a:latin typeface="Lato" pitchFamily="34" charset="0"/>
                </a:rPr>
                <a:t>Como:</a:t>
              </a:r>
            </a:p>
            <a:p>
              <a:pPr>
                <a:lnSpc>
                  <a:spcPts val="1300"/>
                </a:lnSpc>
                <a:spcAft>
                  <a:spcPts val="300"/>
                </a:spcAft>
              </a:pPr>
              <a:endParaRPr lang="es-MX" sz="1600" dirty="0">
                <a:solidFill>
                  <a:schemeClr val="tx1">
                    <a:lumMod val="50000"/>
                    <a:lumOff val="50000"/>
                  </a:schemeClr>
                </a:solidFill>
                <a:latin typeface="Lato" pitchFamily="34" charset="0"/>
              </a:endParaRPr>
            </a:p>
            <a:p>
              <a:pPr marL="171450" indent="-171450">
                <a:lnSpc>
                  <a:spcPts val="1300"/>
                </a:lnSpc>
                <a:spcAft>
                  <a:spcPts val="300"/>
                </a:spcAft>
                <a:buFont typeface="Arial" panose="020B0604020202020204" pitchFamily="34" charset="0"/>
                <a:buChar char="•"/>
              </a:pPr>
              <a:r>
                <a:rPr lang="es-MX" sz="1600" dirty="0">
                  <a:solidFill>
                    <a:schemeClr val="tx1">
                      <a:lumMod val="50000"/>
                      <a:lumOff val="50000"/>
                    </a:schemeClr>
                  </a:solidFill>
                  <a:latin typeface="Lato" pitchFamily="34" charset="0"/>
                </a:rPr>
                <a:t>Misiles y cohetes</a:t>
              </a:r>
            </a:p>
            <a:p>
              <a:pPr marL="171450" indent="-171450">
                <a:lnSpc>
                  <a:spcPts val="1300"/>
                </a:lnSpc>
                <a:spcAft>
                  <a:spcPts val="300"/>
                </a:spcAft>
                <a:buFont typeface="Arial" panose="020B0604020202020204" pitchFamily="34" charset="0"/>
                <a:buChar char="•"/>
              </a:pPr>
              <a:r>
                <a:rPr lang="es-MX" sz="1600" dirty="0">
                  <a:solidFill>
                    <a:schemeClr val="tx1">
                      <a:lumMod val="50000"/>
                      <a:lumOff val="50000"/>
                    </a:schemeClr>
                  </a:solidFill>
                  <a:latin typeface="Lato" pitchFamily="34" charset="0"/>
                </a:rPr>
                <a:t>Drogas como cocaína, opio y metanfetaminas</a:t>
              </a:r>
            </a:p>
            <a:p>
              <a:pPr marL="171450" indent="-171450">
                <a:lnSpc>
                  <a:spcPts val="1300"/>
                </a:lnSpc>
                <a:spcAft>
                  <a:spcPts val="300"/>
                </a:spcAft>
                <a:buFont typeface="Arial" panose="020B0604020202020204" pitchFamily="34" charset="0"/>
                <a:buChar char="•"/>
              </a:pPr>
              <a:r>
                <a:rPr lang="es-MX" sz="1600" dirty="0">
                  <a:solidFill>
                    <a:schemeClr val="tx1">
                      <a:lumMod val="50000"/>
                      <a:lumOff val="50000"/>
                    </a:schemeClr>
                  </a:solidFill>
                  <a:latin typeface="Lato" pitchFamily="34" charset="0"/>
                </a:rPr>
                <a:t>Sindicados, servicios gubernamentales, y algunos de obra pública</a:t>
              </a:r>
            </a:p>
          </p:txBody>
        </p:sp>
      </p:grpSp>
      <p:grpSp>
        <p:nvGrpSpPr>
          <p:cNvPr id="15" name="Group 36">
            <a:extLst>
              <a:ext uri="{FF2B5EF4-FFF2-40B4-BE49-F238E27FC236}">
                <a16:creationId xmlns:a16="http://schemas.microsoft.com/office/drawing/2014/main" xmlns="" id="{340787FD-F5EE-4A3D-9ABC-F04C7BBEB87B}"/>
              </a:ext>
            </a:extLst>
          </p:cNvPr>
          <p:cNvGrpSpPr/>
          <p:nvPr/>
        </p:nvGrpSpPr>
        <p:grpSpPr>
          <a:xfrm>
            <a:off x="5005824" y="1684463"/>
            <a:ext cx="3213479" cy="590426"/>
            <a:chOff x="5986780" y="1884206"/>
            <a:chExt cx="2560320" cy="119048"/>
          </a:xfrm>
        </p:grpSpPr>
        <p:sp>
          <p:nvSpPr>
            <p:cNvPr id="16" name="TextBox 10">
              <a:extLst>
                <a:ext uri="{FF2B5EF4-FFF2-40B4-BE49-F238E27FC236}">
                  <a16:creationId xmlns:a16="http://schemas.microsoft.com/office/drawing/2014/main" xmlns="" id="{352DF585-6AC8-4E22-848F-1D348504C774}"/>
                </a:ext>
              </a:extLst>
            </p:cNvPr>
            <p:cNvSpPr txBox="1"/>
            <p:nvPr/>
          </p:nvSpPr>
          <p:spPr>
            <a:xfrm>
              <a:off x="5986780" y="1884206"/>
              <a:ext cx="2560320" cy="36924"/>
            </a:xfrm>
            <a:prstGeom prst="rect">
              <a:avLst/>
            </a:prstGeom>
            <a:noFill/>
          </p:spPr>
          <p:txBody>
            <a:bodyPr wrap="square" lIns="0" tIns="0" rIns="0" bIns="0" rtlCol="1">
              <a:spAutoFit/>
            </a:bodyPr>
            <a:lstStyle/>
            <a:p>
              <a:pPr algn="l" rtl="0">
                <a:lnSpc>
                  <a:spcPts val="1300"/>
                </a:lnSpc>
                <a:spcAft>
                  <a:spcPts val="300"/>
                </a:spcAft>
              </a:pPr>
              <a:r>
                <a:rPr lang="es-MX" sz="2000" dirty="0">
                  <a:solidFill>
                    <a:schemeClr val="tx2"/>
                  </a:solidFill>
                  <a:latin typeface="Lato Black" pitchFamily="34" charset="0"/>
                  <a:ea typeface="Open Sans" pitchFamily="34" charset="0"/>
                  <a:cs typeface="Open Sans" pitchFamily="34" charset="0"/>
                </a:rPr>
                <a:t>¡Llegaron las tortillas!</a:t>
              </a:r>
              <a:endParaRPr lang="es-MX" sz="1200" dirty="0">
                <a:solidFill>
                  <a:schemeClr val="tx1">
                    <a:lumMod val="50000"/>
                    <a:lumOff val="50000"/>
                  </a:schemeClr>
                </a:solidFill>
                <a:latin typeface="Lato" pitchFamily="34" charset="0"/>
                <a:ea typeface="Open Sans" pitchFamily="34" charset="0"/>
                <a:cs typeface="Open Sans" pitchFamily="34" charset="0"/>
              </a:endParaRPr>
            </a:p>
          </p:txBody>
        </p:sp>
        <p:sp>
          <p:nvSpPr>
            <p:cNvPr id="17" name="TextBox 30">
              <a:extLst>
                <a:ext uri="{FF2B5EF4-FFF2-40B4-BE49-F238E27FC236}">
                  <a16:creationId xmlns:a16="http://schemas.microsoft.com/office/drawing/2014/main" xmlns="" id="{0760D4DA-ECD3-453F-AB1D-EE38E1C025B5}"/>
                </a:ext>
              </a:extLst>
            </p:cNvPr>
            <p:cNvSpPr txBox="1"/>
            <p:nvPr/>
          </p:nvSpPr>
          <p:spPr>
            <a:xfrm>
              <a:off x="5986780" y="1967455"/>
              <a:ext cx="2560320" cy="35799"/>
            </a:xfrm>
            <a:prstGeom prst="rect">
              <a:avLst/>
            </a:prstGeom>
            <a:noFill/>
          </p:spPr>
          <p:txBody>
            <a:bodyPr wrap="square" lIns="0" tIns="0" rIns="0" bIns="0" rtlCol="1">
              <a:spAutoFit/>
            </a:bodyPr>
            <a:lstStyle/>
            <a:p>
              <a:pPr>
                <a:lnSpc>
                  <a:spcPts val="1300"/>
                </a:lnSpc>
                <a:spcAft>
                  <a:spcPts val="300"/>
                </a:spcAft>
              </a:pPr>
              <a:r>
                <a:rPr lang="es-MX" sz="1600" dirty="0">
                  <a:solidFill>
                    <a:schemeClr val="tx1">
                      <a:lumMod val="50000"/>
                      <a:lumOff val="50000"/>
                    </a:schemeClr>
                  </a:solidFill>
                  <a:latin typeface="Lato" pitchFamily="34" charset="0"/>
                </a:rPr>
                <a:t>Usando la clave </a:t>
              </a:r>
              <a:r>
                <a:rPr lang="es-MX" sz="1600" b="1" dirty="0"/>
                <a:t>50221300</a:t>
              </a:r>
              <a:endParaRPr lang="es-MX" sz="1600" b="1" dirty="0">
                <a:solidFill>
                  <a:schemeClr val="tx1">
                    <a:lumMod val="50000"/>
                    <a:lumOff val="50000"/>
                  </a:schemeClr>
                </a:solidFill>
                <a:latin typeface="Lato" pitchFamily="34" charset="0"/>
              </a:endParaRPr>
            </a:p>
          </p:txBody>
        </p:sp>
      </p:grpSp>
      <p:pic>
        <p:nvPicPr>
          <p:cNvPr id="4" name="Imagen 3">
            <a:extLst>
              <a:ext uri="{FF2B5EF4-FFF2-40B4-BE49-F238E27FC236}">
                <a16:creationId xmlns:a16="http://schemas.microsoft.com/office/drawing/2014/main" xmlns="" id="{4C6B01AF-23C0-458F-862C-DA61BA1D87F1}"/>
              </a:ext>
            </a:extLst>
          </p:cNvPr>
          <p:cNvPicPr>
            <a:picLocks noChangeAspect="1"/>
          </p:cNvPicPr>
          <p:nvPr/>
        </p:nvPicPr>
        <p:blipFill>
          <a:blip r:embed="rId2"/>
          <a:stretch>
            <a:fillRect/>
          </a:stretch>
        </p:blipFill>
        <p:spPr>
          <a:xfrm>
            <a:off x="5805041" y="2406334"/>
            <a:ext cx="951707" cy="951707"/>
          </a:xfrm>
          <a:prstGeom prst="rect">
            <a:avLst/>
          </a:prstGeom>
        </p:spPr>
      </p:pic>
      <p:pic>
        <p:nvPicPr>
          <p:cNvPr id="5" name="Imagen 4">
            <a:extLst>
              <a:ext uri="{FF2B5EF4-FFF2-40B4-BE49-F238E27FC236}">
                <a16:creationId xmlns:a16="http://schemas.microsoft.com/office/drawing/2014/main" xmlns="" id="{364EC110-4CBD-473D-8443-65EF879DB833}"/>
              </a:ext>
            </a:extLst>
          </p:cNvPr>
          <p:cNvPicPr>
            <a:picLocks noChangeAspect="1"/>
          </p:cNvPicPr>
          <p:nvPr/>
        </p:nvPicPr>
        <p:blipFill>
          <a:blip r:embed="rId3"/>
          <a:stretch>
            <a:fillRect/>
          </a:stretch>
        </p:blipFill>
        <p:spPr>
          <a:xfrm rot="8960428">
            <a:off x="657508" y="4171874"/>
            <a:ext cx="1052831" cy="555204"/>
          </a:xfrm>
          <a:prstGeom prst="rect">
            <a:avLst/>
          </a:prstGeom>
        </p:spPr>
      </p:pic>
      <p:pic>
        <p:nvPicPr>
          <p:cNvPr id="6" name="Imagen 5">
            <a:extLst>
              <a:ext uri="{FF2B5EF4-FFF2-40B4-BE49-F238E27FC236}">
                <a16:creationId xmlns:a16="http://schemas.microsoft.com/office/drawing/2014/main" xmlns="" id="{5ECDFAB9-6E67-40AA-92D3-3EA4F1C30018}"/>
              </a:ext>
            </a:extLst>
          </p:cNvPr>
          <p:cNvPicPr>
            <a:picLocks noChangeAspect="1"/>
          </p:cNvPicPr>
          <p:nvPr/>
        </p:nvPicPr>
        <p:blipFill>
          <a:blip r:embed="rId4"/>
          <a:stretch>
            <a:fillRect/>
          </a:stretch>
        </p:blipFill>
        <p:spPr>
          <a:xfrm>
            <a:off x="1778312" y="4032777"/>
            <a:ext cx="1459816" cy="923934"/>
          </a:xfrm>
          <a:prstGeom prst="rect">
            <a:avLst/>
          </a:prstGeom>
        </p:spPr>
      </p:pic>
      <p:sp>
        <p:nvSpPr>
          <p:cNvPr id="20" name="TextBox 30">
            <a:extLst>
              <a:ext uri="{FF2B5EF4-FFF2-40B4-BE49-F238E27FC236}">
                <a16:creationId xmlns:a16="http://schemas.microsoft.com/office/drawing/2014/main" xmlns="" id="{E3627FD6-561F-49F4-A5D8-B4F0B4E27C65}"/>
              </a:ext>
            </a:extLst>
          </p:cNvPr>
          <p:cNvSpPr txBox="1"/>
          <p:nvPr/>
        </p:nvSpPr>
        <p:spPr>
          <a:xfrm>
            <a:off x="4674154" y="4449476"/>
            <a:ext cx="3213479" cy="504946"/>
          </a:xfrm>
          <a:prstGeom prst="rect">
            <a:avLst/>
          </a:prstGeom>
          <a:noFill/>
        </p:spPr>
        <p:txBody>
          <a:bodyPr wrap="square" lIns="0" tIns="0" rIns="0" bIns="0" rtlCol="1">
            <a:spAutoFit/>
          </a:bodyPr>
          <a:lstStyle/>
          <a:p>
            <a:pPr>
              <a:lnSpc>
                <a:spcPts val="1300"/>
              </a:lnSpc>
              <a:spcAft>
                <a:spcPts val="300"/>
              </a:spcAft>
            </a:pPr>
            <a:r>
              <a:rPr lang="es-MX" sz="1600" dirty="0">
                <a:solidFill>
                  <a:schemeClr val="tx1">
                    <a:lumMod val="50000"/>
                    <a:lumOff val="50000"/>
                  </a:schemeClr>
                </a:solidFill>
                <a:latin typeface="Lato" pitchFamily="34" charset="0"/>
              </a:rPr>
              <a:t>Gracias a la adición de la columna “Palabras similares al Catálogo de Productos y Servicios”</a:t>
            </a:r>
          </a:p>
        </p:txBody>
      </p:sp>
      <p:sp>
        <p:nvSpPr>
          <p:cNvPr id="7" name="Rectángulo 6">
            <a:extLst>
              <a:ext uri="{FF2B5EF4-FFF2-40B4-BE49-F238E27FC236}">
                <a16:creationId xmlns:a16="http://schemas.microsoft.com/office/drawing/2014/main" xmlns="" id="{EFE703C4-E8FC-4E06-8DFD-077C57DE62F9}"/>
              </a:ext>
            </a:extLst>
          </p:cNvPr>
          <p:cNvSpPr/>
          <p:nvPr/>
        </p:nvSpPr>
        <p:spPr>
          <a:xfrm>
            <a:off x="4134224" y="3358041"/>
            <a:ext cx="4572000" cy="984885"/>
          </a:xfrm>
          <a:prstGeom prst="rect">
            <a:avLst/>
          </a:prstGeom>
        </p:spPr>
        <p:txBody>
          <a:bodyPr>
            <a:spAutoFit/>
          </a:bodyPr>
          <a:lstStyle/>
          <a:p>
            <a:r>
              <a:rPr lang="es-MX" sz="1400" dirty="0">
                <a:solidFill>
                  <a:srgbClr val="00B050"/>
                </a:solidFill>
                <a:latin typeface="Lato" pitchFamily="34" charset="0"/>
              </a:rPr>
              <a:t>Masa, Mole en pasta, Mole en polvo, Nixtamal, Tortillas de harina, </a:t>
            </a:r>
            <a:r>
              <a:rPr lang="es-MX" sz="1600" b="1" u="sng" dirty="0">
                <a:solidFill>
                  <a:srgbClr val="00B050"/>
                </a:solidFill>
                <a:latin typeface="Lato" pitchFamily="34" charset="0"/>
              </a:rPr>
              <a:t>Tortillas de maíz</a:t>
            </a:r>
            <a:r>
              <a:rPr lang="es-MX" sz="1400" dirty="0">
                <a:solidFill>
                  <a:srgbClr val="00B050"/>
                </a:solidFill>
                <a:latin typeface="Lato" pitchFamily="34" charset="0"/>
              </a:rPr>
              <a:t>, Tortillas de maíz azul, Tortillas de nopal, Tortillas integrales, Tostadas, Tostadas de maíz horneadas, Totopos, Tortillas de maíz azul </a:t>
            </a:r>
          </a:p>
        </p:txBody>
      </p:sp>
    </p:spTree>
    <p:extLst>
      <p:ext uri="{BB962C8B-B14F-4D97-AF65-F5344CB8AC3E}">
        <p14:creationId xmlns:p14="http://schemas.microsoft.com/office/powerpoint/2010/main" val="413705420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90"/>
                                          </p:val>
                                        </p:tav>
                                        <p:tav tm="100000">
                                          <p:val>
                                            <p:fltVal val="0"/>
                                          </p:val>
                                        </p:tav>
                                      </p:tavLst>
                                    </p:anim>
                                    <p:animEffect transition="in" filter="fade">
                                      <p:cBhvr>
                                        <p:cTn id="10" dur="500"/>
                                        <p:tgtEl>
                                          <p:spTgt spid="12"/>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style.rotation</p:attrName>
                                        </p:attrNameLst>
                                      </p:cBhvr>
                                      <p:tavLst>
                                        <p:tav tm="0">
                                          <p:val>
                                            <p:fltVal val="90"/>
                                          </p:val>
                                        </p:tav>
                                        <p:tav tm="100000">
                                          <p:val>
                                            <p:fltVal val="0"/>
                                          </p:val>
                                        </p:tav>
                                      </p:tavLst>
                                    </p:anim>
                                    <p:animEffect transition="in" filter="fade">
                                      <p:cBhvr>
                                        <p:cTn id="17" dur="500"/>
                                        <p:tgtEl>
                                          <p:spTgt spid="15"/>
                                        </p:tgtEl>
                                      </p:cBhvr>
                                    </p:animEffect>
                                  </p:childTnLst>
                                </p:cTn>
                              </p:par>
                            </p:childTnLst>
                          </p:cTn>
                        </p:par>
                        <p:par>
                          <p:cTn id="18" fill="hold">
                            <p:stCondLst>
                              <p:cond delay="1000"/>
                            </p:stCondLst>
                            <p:childTnLst>
                              <p:par>
                                <p:cTn id="19" presetID="2" presetClass="entr" presetSubtype="1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29F56648-D306-4FA5-A7E2-27C88ED17383}"/>
              </a:ext>
            </a:extLst>
          </p:cNvPr>
          <p:cNvSpPr/>
          <p:nvPr/>
        </p:nvSpPr>
        <p:spPr>
          <a:xfrm>
            <a:off x="1689652" y="1371600"/>
            <a:ext cx="5168348" cy="2388937"/>
          </a:xfrm>
          <a:prstGeom prst="rect">
            <a:avLst/>
          </a:prstGeom>
        </p:spPr>
        <p:txBody>
          <a:bodyPr wrap="square">
            <a:spAutoFit/>
          </a:bodyPr>
          <a:lstStyle/>
          <a:p>
            <a:r>
              <a:rPr lang="es-MX" b="1" dirty="0">
                <a:solidFill>
                  <a:srgbClr val="800000"/>
                </a:solidFill>
              </a:rPr>
              <a:t>Antes (RMF 2018):</a:t>
            </a:r>
            <a:endParaRPr lang="es-MX" b="1" dirty="0"/>
          </a:p>
          <a:p>
            <a:r>
              <a:rPr lang="es-MX" dirty="0"/>
              <a:t>Séptimo Para los efectos de la regla 2.7.1.35., los contribuyentes podrán optar por expedir CFDI usando la versión 3.3. del Anexo 20 sin incorporar el </a:t>
            </a:r>
            <a:r>
              <a:rPr lang="es-MX" b="1" dirty="0">
                <a:solidFill>
                  <a:srgbClr val="800000"/>
                </a:solidFill>
              </a:rPr>
              <a:t>complemento para recepción de pagos hasta el 31 de marzo de 2018.</a:t>
            </a:r>
            <a:endParaRPr lang="es-MX" dirty="0"/>
          </a:p>
          <a:p>
            <a:r>
              <a:rPr lang="es-MX" b="1" dirty="0">
                <a:solidFill>
                  <a:srgbClr val="3366FF"/>
                </a:solidFill>
              </a:rPr>
              <a:t>Después (Tercero Resolutorio del anteproyecto 1ra modificación a la RMF 2018):</a:t>
            </a:r>
            <a:endParaRPr lang="es-MX" b="1" dirty="0"/>
          </a:p>
          <a:p>
            <a:r>
              <a:rPr lang="es-MX" dirty="0"/>
              <a:t>Séptimo Para los efectos de la regla 2.7.1.35., los contribuyentes podrán optar por expedir CFDI usando la versión 3.3. del Anexo 20 sin incorporar el </a:t>
            </a:r>
            <a:r>
              <a:rPr lang="es-MX" b="1" dirty="0">
                <a:solidFill>
                  <a:srgbClr val="3366FF"/>
                </a:solidFill>
              </a:rPr>
              <a:t>complemento para recepción de pagos hasta el 31 de agosto de 2018.</a:t>
            </a:r>
            <a:endParaRPr lang="es-MX" dirty="0"/>
          </a:p>
        </p:txBody>
      </p:sp>
      <p:sp>
        <p:nvSpPr>
          <p:cNvPr id="3" name="Rectángulo 2">
            <a:extLst>
              <a:ext uri="{FF2B5EF4-FFF2-40B4-BE49-F238E27FC236}">
                <a16:creationId xmlns:a16="http://schemas.microsoft.com/office/drawing/2014/main" xmlns="" id="{0012EE6C-4394-4C66-820B-026796905473}"/>
              </a:ext>
            </a:extLst>
          </p:cNvPr>
          <p:cNvSpPr/>
          <p:nvPr/>
        </p:nvSpPr>
        <p:spPr>
          <a:xfrm>
            <a:off x="487018" y="419461"/>
            <a:ext cx="7792278" cy="646331"/>
          </a:xfrm>
          <a:prstGeom prst="rect">
            <a:avLst/>
          </a:prstGeom>
        </p:spPr>
        <p:txBody>
          <a:bodyPr wrap="square">
            <a:spAutoFit/>
          </a:bodyPr>
          <a:lstStyle/>
          <a:p>
            <a:r>
              <a:rPr lang="es-MX" sz="1800" b="1" dirty="0"/>
              <a:t>Nueva Prórroga para el CFDI con el complemento para pagos (hasta septiembre de 2018)</a:t>
            </a:r>
          </a:p>
        </p:txBody>
      </p:sp>
    </p:spTree>
    <p:extLst>
      <p:ext uri="{BB962C8B-B14F-4D97-AF65-F5344CB8AC3E}">
        <p14:creationId xmlns:p14="http://schemas.microsoft.com/office/powerpoint/2010/main" val="2832224871"/>
      </p:ext>
    </p:extLst>
  </p:cSld>
  <p:clrMapOvr>
    <a:masterClrMapping/>
  </p:clrMapOvr>
  <p:transition spd="slow" advClick="0" advTm="1000">
    <p:pull/>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s-MX" dirty="0"/>
              <a:t>REP</a:t>
            </a:r>
          </a:p>
        </p:txBody>
      </p:sp>
      <p:sp>
        <p:nvSpPr>
          <p:cNvPr id="4" name="Text Placeholder 3"/>
          <p:cNvSpPr>
            <a:spLocks noGrp="1"/>
          </p:cNvSpPr>
          <p:nvPr>
            <p:ph type="body" sz="quarter" idx="11"/>
          </p:nvPr>
        </p:nvSpPr>
        <p:spPr/>
        <p:txBody>
          <a:bodyPr/>
          <a:lstStyle/>
          <a:p>
            <a:r>
              <a:rPr lang="es-MX" sz="1800" dirty="0"/>
              <a:t>Recibo Electrónico de Pago</a:t>
            </a:r>
          </a:p>
        </p:txBody>
      </p:sp>
      <p:sp>
        <p:nvSpPr>
          <p:cNvPr id="6" name="Isosceles Triangle 5"/>
          <p:cNvSpPr/>
          <p:nvPr/>
        </p:nvSpPr>
        <p:spPr>
          <a:xfrm rot="5400000">
            <a:off x="4733626" y="3039437"/>
            <a:ext cx="316270" cy="177467"/>
          </a:xfrm>
          <a:prstGeom prst="triangle">
            <a:avLst/>
          </a:prstGeom>
          <a:solidFill>
            <a:srgbClr val="283C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7" name="TextBox 6"/>
          <p:cNvSpPr txBox="1"/>
          <p:nvPr/>
        </p:nvSpPr>
        <p:spPr>
          <a:xfrm>
            <a:off x="593387" y="1804034"/>
            <a:ext cx="5378788" cy="257852"/>
          </a:xfrm>
          <a:prstGeom prst="rect">
            <a:avLst/>
          </a:prstGeom>
          <a:noFill/>
        </p:spPr>
        <p:txBody>
          <a:bodyPr wrap="square" lIns="0" tIns="0" rIns="0" bIns="0" rtlCol="1" anchor="t" anchorCtr="0">
            <a:noAutofit/>
          </a:bodyPr>
          <a:lstStyle/>
          <a:p>
            <a:pPr algn="l" rtl="0"/>
            <a:r>
              <a:rPr lang="es-MX" sz="1800" dirty="0">
                <a:solidFill>
                  <a:schemeClr val="bg1"/>
                </a:solidFill>
                <a:latin typeface="Lato" pitchFamily="34" charset="0"/>
                <a:ea typeface="Open Sans" pitchFamily="34" charset="0"/>
                <a:cs typeface="Open Sans" pitchFamily="34" charset="0"/>
              </a:rPr>
              <a:t>Una nueva forma de gestionar la cobranza FISCAL</a:t>
            </a:r>
            <a:endParaRPr lang="es-MX" sz="1800" b="1" dirty="0">
              <a:solidFill>
                <a:schemeClr val="bg1"/>
              </a:solidFill>
              <a:latin typeface="Lato" pitchFamily="34" charset="0"/>
              <a:ea typeface="Open Sans" pitchFamily="34" charset="0"/>
            </a:endParaRPr>
          </a:p>
        </p:txBody>
      </p:sp>
      <p:sp>
        <p:nvSpPr>
          <p:cNvPr id="8" name="TextBox 7"/>
          <p:cNvSpPr txBox="1"/>
          <p:nvPr/>
        </p:nvSpPr>
        <p:spPr>
          <a:xfrm>
            <a:off x="598489" y="2495550"/>
            <a:ext cx="3660775" cy="654218"/>
          </a:xfrm>
          <a:prstGeom prst="rect">
            <a:avLst/>
          </a:prstGeom>
          <a:noFill/>
        </p:spPr>
        <p:txBody>
          <a:bodyPr wrap="square" lIns="0" tIns="0" rIns="0" bIns="0" rtlCol="1">
            <a:spAutoFit/>
          </a:bodyPr>
          <a:lstStyle/>
          <a:p>
            <a:pPr algn="just" rtl="0">
              <a:lnSpc>
                <a:spcPts val="1300"/>
              </a:lnSpc>
              <a:spcAft>
                <a:spcPts val="1200"/>
              </a:spcAft>
            </a:pPr>
            <a:r>
              <a:rPr lang="es-MX" sz="1050" dirty="0">
                <a:solidFill>
                  <a:schemeClr val="bg1"/>
                </a:solidFill>
                <a:latin typeface="Lato" pitchFamily="34" charset="0"/>
                <a:ea typeface="Open Sans" pitchFamily="34" charset="0"/>
                <a:cs typeface="Open Sans" pitchFamily="34" charset="0"/>
              </a:rPr>
              <a:t>El CFDI de Pago (REP) es un comprobante fiscal para los pagos emitidos/recibidos, este, es útil, tanto para quien paga como para quien cobra, pues avala el pago total o parcial de la contraprestación.</a:t>
            </a:r>
          </a:p>
        </p:txBody>
      </p:sp>
      <p:grpSp>
        <p:nvGrpSpPr>
          <p:cNvPr id="9" name="Group 8"/>
          <p:cNvGrpSpPr/>
          <p:nvPr/>
        </p:nvGrpSpPr>
        <p:grpSpPr>
          <a:xfrm>
            <a:off x="476250" y="3472406"/>
            <a:ext cx="5353050" cy="1015663"/>
            <a:chOff x="986033" y="3448050"/>
            <a:chExt cx="3204967" cy="825393"/>
          </a:xfrm>
        </p:grpSpPr>
        <p:sp>
          <p:nvSpPr>
            <p:cNvPr id="10" name="TextBox 9"/>
            <p:cNvSpPr txBox="1"/>
            <p:nvPr/>
          </p:nvSpPr>
          <p:spPr>
            <a:xfrm>
              <a:off x="1219200" y="3448050"/>
              <a:ext cx="2971800" cy="825393"/>
            </a:xfrm>
            <a:prstGeom prst="rect">
              <a:avLst/>
            </a:prstGeom>
            <a:noFill/>
          </p:spPr>
          <p:txBody>
            <a:bodyPr wrap="square" lIns="0" tIns="0" rIns="0" bIns="0" rtlCol="1">
              <a:spAutoFit/>
            </a:bodyPr>
            <a:lstStyle/>
            <a:p>
              <a:r>
                <a:rPr lang="es-MX" sz="1050" dirty="0">
                  <a:solidFill>
                    <a:schemeClr val="bg1"/>
                  </a:solidFill>
                  <a:latin typeface="Lato" pitchFamily="34" charset="0"/>
                </a:rPr>
                <a:t>Evita cancelaciones indebidas de facturas</a:t>
              </a:r>
            </a:p>
            <a:p>
              <a:endParaRPr lang="es-MX" sz="1050" dirty="0">
                <a:solidFill>
                  <a:schemeClr val="bg1"/>
                </a:solidFill>
                <a:latin typeface="Lato" pitchFamily="34" charset="0"/>
              </a:endParaRPr>
            </a:p>
            <a:p>
              <a:r>
                <a:rPr lang="es-MX" sz="1050" dirty="0">
                  <a:solidFill>
                    <a:schemeClr val="bg1"/>
                  </a:solidFill>
                  <a:latin typeface="Lato" pitchFamily="34" charset="0"/>
                </a:rPr>
                <a:t>Evita falsas duplicidades de ingresos en facturación de parcialidades.</a:t>
              </a:r>
            </a:p>
            <a:p>
              <a:endParaRPr lang="es-MX" sz="1050" dirty="0">
                <a:solidFill>
                  <a:schemeClr val="bg1"/>
                </a:solidFill>
                <a:latin typeface="Lato" pitchFamily="34" charset="0"/>
              </a:endParaRPr>
            </a:p>
            <a:p>
              <a:r>
                <a:rPr lang="es-MX" sz="1050" dirty="0">
                  <a:solidFill>
                    <a:schemeClr val="bg1"/>
                  </a:solidFill>
                  <a:latin typeface="Lato" pitchFamily="34" charset="0"/>
                </a:rPr>
                <a:t>Sabrás si una factura ha sido o no pagada</a:t>
              </a:r>
              <a:r>
                <a:rPr lang="es-MX" dirty="0"/>
                <a:t>.</a:t>
              </a:r>
            </a:p>
            <a:p>
              <a:pPr algn="just" rtl="0">
                <a:spcAft>
                  <a:spcPts val="600"/>
                </a:spcAft>
              </a:pPr>
              <a:endParaRPr lang="es-MX" sz="1050" dirty="0">
                <a:solidFill>
                  <a:schemeClr val="bg1"/>
                </a:solidFill>
                <a:latin typeface="Lato" pitchFamily="34" charset="0"/>
                <a:ea typeface="Open Sans" pitchFamily="34" charset="0"/>
                <a:cs typeface="Open Sans" pitchFamily="34" charset="0"/>
              </a:endParaRPr>
            </a:p>
          </p:txBody>
        </p:sp>
        <p:grpSp>
          <p:nvGrpSpPr>
            <p:cNvPr id="27" name="Group 26"/>
            <p:cNvGrpSpPr/>
            <p:nvPr/>
          </p:nvGrpSpPr>
          <p:grpSpPr>
            <a:xfrm>
              <a:off x="986033" y="3465308"/>
              <a:ext cx="87910" cy="87910"/>
              <a:chOff x="0" y="-81789"/>
              <a:chExt cx="309624" cy="309624"/>
            </a:xfrm>
          </p:grpSpPr>
          <p:sp>
            <p:nvSpPr>
              <p:cNvPr id="28" name="Shape 233"/>
              <p:cNvSpPr/>
              <p:nvPr/>
            </p:nvSpPr>
            <p:spPr>
              <a:xfrm rot="10800000">
                <a:off x="0" y="-81789"/>
                <a:ext cx="309624" cy="3096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cap="flat">
                <a:solidFill>
                  <a:schemeClr val="bg1"/>
                </a:solidFill>
                <a:prstDash val="solid"/>
                <a:bevel/>
              </a:ln>
              <a:effectLst/>
            </p:spPr>
            <p:txBody>
              <a:bodyPr wrap="square" lIns="121919" tIns="121919" rIns="121919" bIns="121919"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914400">
                  <a:defRPr sz="4800">
                    <a:solidFill>
                      <a:srgbClr val="FFFFFF"/>
                    </a:solidFill>
                    <a:latin typeface="Calibri"/>
                    <a:ea typeface="Calibri"/>
                    <a:cs typeface="Calibri"/>
                    <a:sym typeface="Calibri"/>
                  </a:defRPr>
                </a:pPr>
                <a:endParaRPr lang="es-MX" sz="6000"/>
              </a:p>
            </p:txBody>
          </p:sp>
          <p:sp>
            <p:nvSpPr>
              <p:cNvPr id="29" name="Shape 234"/>
              <p:cNvSpPr/>
              <p:nvPr/>
            </p:nvSpPr>
            <p:spPr>
              <a:xfrm rot="16200000">
                <a:off x="87083" y="23763"/>
                <a:ext cx="167273" cy="98528"/>
              </a:xfrm>
              <a:custGeom>
                <a:avLst/>
                <a:gdLst/>
                <a:ahLst/>
                <a:cxnLst>
                  <a:cxn ang="0">
                    <a:pos x="wd2" y="hd2"/>
                  </a:cxn>
                  <a:cxn ang="5400000">
                    <a:pos x="wd2" y="hd2"/>
                  </a:cxn>
                  <a:cxn ang="10800000">
                    <a:pos x="wd2" y="hd2"/>
                  </a:cxn>
                  <a:cxn ang="16200000">
                    <a:pos x="wd2" y="hd2"/>
                  </a:cxn>
                </a:cxnLst>
                <a:rect l="0" t="0" r="r" b="b"/>
                <a:pathLst>
                  <a:path w="21600" h="21600" extrusionOk="0">
                    <a:moveTo>
                      <a:pt x="21451" y="2147"/>
                    </a:moveTo>
                    <a:lnTo>
                      <a:pt x="20334" y="379"/>
                    </a:lnTo>
                    <a:lnTo>
                      <a:pt x="20110" y="126"/>
                    </a:lnTo>
                    <a:lnTo>
                      <a:pt x="19887" y="0"/>
                    </a:lnTo>
                    <a:lnTo>
                      <a:pt x="19514" y="126"/>
                    </a:lnTo>
                    <a:lnTo>
                      <a:pt x="10800" y="14905"/>
                    </a:lnTo>
                    <a:lnTo>
                      <a:pt x="2234" y="379"/>
                    </a:lnTo>
                    <a:lnTo>
                      <a:pt x="2011" y="126"/>
                    </a:lnTo>
                    <a:lnTo>
                      <a:pt x="1639" y="0"/>
                    </a:lnTo>
                    <a:lnTo>
                      <a:pt x="1415" y="126"/>
                    </a:lnTo>
                    <a:lnTo>
                      <a:pt x="1192" y="379"/>
                    </a:lnTo>
                    <a:lnTo>
                      <a:pt x="74" y="2147"/>
                    </a:lnTo>
                    <a:lnTo>
                      <a:pt x="0" y="2653"/>
                    </a:lnTo>
                    <a:lnTo>
                      <a:pt x="0" y="3537"/>
                    </a:lnTo>
                    <a:lnTo>
                      <a:pt x="74" y="3789"/>
                    </a:lnTo>
                    <a:lnTo>
                      <a:pt x="10279" y="21095"/>
                    </a:lnTo>
                    <a:lnTo>
                      <a:pt x="10502" y="21347"/>
                    </a:lnTo>
                    <a:lnTo>
                      <a:pt x="10800" y="21600"/>
                    </a:lnTo>
                    <a:lnTo>
                      <a:pt x="11247" y="21095"/>
                    </a:lnTo>
                    <a:lnTo>
                      <a:pt x="21600" y="3537"/>
                    </a:lnTo>
                    <a:lnTo>
                      <a:pt x="21600" y="2653"/>
                    </a:lnTo>
                    <a:lnTo>
                      <a:pt x="21451" y="2147"/>
                    </a:lnTo>
                    <a:close/>
                  </a:path>
                </a:pathLst>
              </a:custGeom>
              <a:solidFill>
                <a:schemeClr val="bg1"/>
              </a:solidFill>
              <a:ln w="3175" cap="flat">
                <a:solidFill>
                  <a:srgbClr val="FFFFFF"/>
                </a:solidFill>
                <a:prstDash val="solid"/>
                <a:round/>
              </a:ln>
              <a:effectLst/>
            </p:spPr>
            <p:txBody>
              <a:bodyPr wrap="square" lIns="121919" tIns="121919" rIns="121919" bIns="121919" numCol="1" anchor="t">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lgn="r" defTabSz="914400">
                  <a:defRPr sz="4800">
                    <a:latin typeface="Calibri"/>
                    <a:ea typeface="Calibri"/>
                    <a:cs typeface="Calibri"/>
                    <a:sym typeface="Calibri"/>
                  </a:defRPr>
                </a:pPr>
                <a:endParaRPr lang="es-MX" sz="6000"/>
              </a:p>
            </p:txBody>
          </p:sp>
        </p:grpSp>
        <p:grpSp>
          <p:nvGrpSpPr>
            <p:cNvPr id="30" name="Group 29"/>
            <p:cNvGrpSpPr/>
            <p:nvPr/>
          </p:nvGrpSpPr>
          <p:grpSpPr>
            <a:xfrm>
              <a:off x="986033" y="3731107"/>
              <a:ext cx="87910" cy="87910"/>
              <a:chOff x="0" y="0"/>
              <a:chExt cx="309624" cy="309624"/>
            </a:xfrm>
          </p:grpSpPr>
          <p:sp>
            <p:nvSpPr>
              <p:cNvPr id="31" name="Shape 233"/>
              <p:cNvSpPr/>
              <p:nvPr/>
            </p:nvSpPr>
            <p:spPr>
              <a:xfrm rot="10800000">
                <a:off x="0" y="0"/>
                <a:ext cx="309624" cy="3096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cap="flat">
                <a:solidFill>
                  <a:schemeClr val="bg1"/>
                </a:solidFill>
                <a:prstDash val="solid"/>
                <a:bevel/>
              </a:ln>
              <a:effectLst/>
            </p:spPr>
            <p:txBody>
              <a:bodyPr wrap="square" lIns="121919" tIns="121919" rIns="121919" bIns="121919"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914400">
                  <a:defRPr sz="4800">
                    <a:solidFill>
                      <a:srgbClr val="FFFFFF"/>
                    </a:solidFill>
                    <a:latin typeface="Calibri"/>
                    <a:ea typeface="Calibri"/>
                    <a:cs typeface="Calibri"/>
                    <a:sym typeface="Calibri"/>
                  </a:defRPr>
                </a:pPr>
                <a:endParaRPr lang="es-MX" sz="6000"/>
              </a:p>
            </p:txBody>
          </p:sp>
          <p:sp>
            <p:nvSpPr>
              <p:cNvPr id="32" name="Shape 234"/>
              <p:cNvSpPr/>
              <p:nvPr/>
            </p:nvSpPr>
            <p:spPr>
              <a:xfrm rot="16200000">
                <a:off x="87082" y="105546"/>
                <a:ext cx="167274" cy="98529"/>
              </a:xfrm>
              <a:custGeom>
                <a:avLst/>
                <a:gdLst/>
                <a:ahLst/>
                <a:cxnLst>
                  <a:cxn ang="0">
                    <a:pos x="wd2" y="hd2"/>
                  </a:cxn>
                  <a:cxn ang="5400000">
                    <a:pos x="wd2" y="hd2"/>
                  </a:cxn>
                  <a:cxn ang="10800000">
                    <a:pos x="wd2" y="hd2"/>
                  </a:cxn>
                  <a:cxn ang="16200000">
                    <a:pos x="wd2" y="hd2"/>
                  </a:cxn>
                </a:cxnLst>
                <a:rect l="0" t="0" r="r" b="b"/>
                <a:pathLst>
                  <a:path w="21600" h="21600" extrusionOk="0">
                    <a:moveTo>
                      <a:pt x="21451" y="2147"/>
                    </a:moveTo>
                    <a:lnTo>
                      <a:pt x="20334" y="379"/>
                    </a:lnTo>
                    <a:lnTo>
                      <a:pt x="20110" y="126"/>
                    </a:lnTo>
                    <a:lnTo>
                      <a:pt x="19887" y="0"/>
                    </a:lnTo>
                    <a:lnTo>
                      <a:pt x="19514" y="126"/>
                    </a:lnTo>
                    <a:lnTo>
                      <a:pt x="10800" y="14905"/>
                    </a:lnTo>
                    <a:lnTo>
                      <a:pt x="2234" y="379"/>
                    </a:lnTo>
                    <a:lnTo>
                      <a:pt x="2011" y="126"/>
                    </a:lnTo>
                    <a:lnTo>
                      <a:pt x="1639" y="0"/>
                    </a:lnTo>
                    <a:lnTo>
                      <a:pt x="1415" y="126"/>
                    </a:lnTo>
                    <a:lnTo>
                      <a:pt x="1192" y="379"/>
                    </a:lnTo>
                    <a:lnTo>
                      <a:pt x="74" y="2147"/>
                    </a:lnTo>
                    <a:lnTo>
                      <a:pt x="0" y="2653"/>
                    </a:lnTo>
                    <a:lnTo>
                      <a:pt x="0" y="3537"/>
                    </a:lnTo>
                    <a:lnTo>
                      <a:pt x="74" y="3789"/>
                    </a:lnTo>
                    <a:lnTo>
                      <a:pt x="10279" y="21095"/>
                    </a:lnTo>
                    <a:lnTo>
                      <a:pt x="10502" y="21347"/>
                    </a:lnTo>
                    <a:lnTo>
                      <a:pt x="10800" y="21600"/>
                    </a:lnTo>
                    <a:lnTo>
                      <a:pt x="11247" y="21095"/>
                    </a:lnTo>
                    <a:lnTo>
                      <a:pt x="21600" y="3537"/>
                    </a:lnTo>
                    <a:lnTo>
                      <a:pt x="21600" y="2653"/>
                    </a:lnTo>
                    <a:lnTo>
                      <a:pt x="21451" y="2147"/>
                    </a:lnTo>
                    <a:close/>
                  </a:path>
                </a:pathLst>
              </a:custGeom>
              <a:solidFill>
                <a:schemeClr val="bg1"/>
              </a:solidFill>
              <a:ln w="3175" cap="flat">
                <a:solidFill>
                  <a:srgbClr val="FFFFFF"/>
                </a:solidFill>
                <a:prstDash val="solid"/>
                <a:round/>
              </a:ln>
              <a:effectLst/>
            </p:spPr>
            <p:txBody>
              <a:bodyPr wrap="square" lIns="121919" tIns="121919" rIns="121919" bIns="121919" numCol="1" anchor="t">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lgn="r" defTabSz="914400">
                  <a:defRPr sz="4800">
                    <a:latin typeface="Calibri"/>
                    <a:ea typeface="Calibri"/>
                    <a:cs typeface="Calibri"/>
                    <a:sym typeface="Calibri"/>
                  </a:defRPr>
                </a:pPr>
                <a:endParaRPr lang="es-MX" sz="6000"/>
              </a:p>
            </p:txBody>
          </p:sp>
        </p:grpSp>
        <p:grpSp>
          <p:nvGrpSpPr>
            <p:cNvPr id="33" name="Group 32"/>
            <p:cNvGrpSpPr/>
            <p:nvPr/>
          </p:nvGrpSpPr>
          <p:grpSpPr>
            <a:xfrm>
              <a:off x="986033" y="4007935"/>
              <a:ext cx="87911" cy="87909"/>
              <a:chOff x="3" y="136309"/>
              <a:chExt cx="309629" cy="309618"/>
            </a:xfrm>
          </p:grpSpPr>
          <p:sp>
            <p:nvSpPr>
              <p:cNvPr id="34" name="Shape 233"/>
              <p:cNvSpPr/>
              <p:nvPr/>
            </p:nvSpPr>
            <p:spPr>
              <a:xfrm rot="10800000">
                <a:off x="3" y="136309"/>
                <a:ext cx="309629" cy="3096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cap="flat">
                <a:solidFill>
                  <a:schemeClr val="bg1"/>
                </a:solidFill>
                <a:prstDash val="solid"/>
                <a:bevel/>
              </a:ln>
              <a:effectLst/>
            </p:spPr>
            <p:txBody>
              <a:bodyPr wrap="square" lIns="121919" tIns="121919" rIns="121919" bIns="121919"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defTabSz="914400">
                  <a:defRPr sz="4800">
                    <a:solidFill>
                      <a:srgbClr val="FFFFFF"/>
                    </a:solidFill>
                    <a:latin typeface="Calibri"/>
                    <a:ea typeface="Calibri"/>
                    <a:cs typeface="Calibri"/>
                    <a:sym typeface="Calibri"/>
                  </a:defRPr>
                </a:pPr>
                <a:endParaRPr lang="es-MX" sz="6000"/>
              </a:p>
            </p:txBody>
          </p:sp>
          <p:sp>
            <p:nvSpPr>
              <p:cNvPr id="35" name="Shape 234"/>
              <p:cNvSpPr/>
              <p:nvPr/>
            </p:nvSpPr>
            <p:spPr>
              <a:xfrm rot="16200000">
                <a:off x="87085" y="241860"/>
                <a:ext cx="167274" cy="98528"/>
              </a:xfrm>
              <a:custGeom>
                <a:avLst/>
                <a:gdLst/>
                <a:ahLst/>
                <a:cxnLst>
                  <a:cxn ang="0">
                    <a:pos x="wd2" y="hd2"/>
                  </a:cxn>
                  <a:cxn ang="5400000">
                    <a:pos x="wd2" y="hd2"/>
                  </a:cxn>
                  <a:cxn ang="10800000">
                    <a:pos x="wd2" y="hd2"/>
                  </a:cxn>
                  <a:cxn ang="16200000">
                    <a:pos x="wd2" y="hd2"/>
                  </a:cxn>
                </a:cxnLst>
                <a:rect l="0" t="0" r="r" b="b"/>
                <a:pathLst>
                  <a:path w="21600" h="21600" extrusionOk="0">
                    <a:moveTo>
                      <a:pt x="21451" y="2147"/>
                    </a:moveTo>
                    <a:lnTo>
                      <a:pt x="20334" y="379"/>
                    </a:lnTo>
                    <a:lnTo>
                      <a:pt x="20110" y="126"/>
                    </a:lnTo>
                    <a:lnTo>
                      <a:pt x="19887" y="0"/>
                    </a:lnTo>
                    <a:lnTo>
                      <a:pt x="19514" y="126"/>
                    </a:lnTo>
                    <a:lnTo>
                      <a:pt x="10800" y="14905"/>
                    </a:lnTo>
                    <a:lnTo>
                      <a:pt x="2234" y="379"/>
                    </a:lnTo>
                    <a:lnTo>
                      <a:pt x="2011" y="126"/>
                    </a:lnTo>
                    <a:lnTo>
                      <a:pt x="1639" y="0"/>
                    </a:lnTo>
                    <a:lnTo>
                      <a:pt x="1415" y="126"/>
                    </a:lnTo>
                    <a:lnTo>
                      <a:pt x="1192" y="379"/>
                    </a:lnTo>
                    <a:lnTo>
                      <a:pt x="74" y="2147"/>
                    </a:lnTo>
                    <a:lnTo>
                      <a:pt x="0" y="2653"/>
                    </a:lnTo>
                    <a:lnTo>
                      <a:pt x="0" y="3537"/>
                    </a:lnTo>
                    <a:lnTo>
                      <a:pt x="74" y="3789"/>
                    </a:lnTo>
                    <a:lnTo>
                      <a:pt x="10279" y="21095"/>
                    </a:lnTo>
                    <a:lnTo>
                      <a:pt x="10502" y="21347"/>
                    </a:lnTo>
                    <a:lnTo>
                      <a:pt x="10800" y="21600"/>
                    </a:lnTo>
                    <a:lnTo>
                      <a:pt x="11247" y="21095"/>
                    </a:lnTo>
                    <a:lnTo>
                      <a:pt x="21600" y="3537"/>
                    </a:lnTo>
                    <a:lnTo>
                      <a:pt x="21600" y="2653"/>
                    </a:lnTo>
                    <a:lnTo>
                      <a:pt x="21451" y="2147"/>
                    </a:lnTo>
                    <a:close/>
                  </a:path>
                </a:pathLst>
              </a:custGeom>
              <a:solidFill>
                <a:schemeClr val="bg1"/>
              </a:solidFill>
              <a:ln w="3175" cap="flat">
                <a:solidFill>
                  <a:srgbClr val="FFFFFF"/>
                </a:solidFill>
                <a:prstDash val="solid"/>
                <a:round/>
              </a:ln>
              <a:effectLst/>
            </p:spPr>
            <p:txBody>
              <a:bodyPr wrap="square" lIns="121919" tIns="121919" rIns="121919" bIns="121919" numCol="1" anchor="t">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lvl="0" algn="r" defTabSz="914400">
                  <a:defRPr sz="4800">
                    <a:latin typeface="Calibri"/>
                    <a:ea typeface="Calibri"/>
                    <a:cs typeface="Calibri"/>
                    <a:sym typeface="Calibri"/>
                  </a:defRPr>
                </a:pPr>
                <a:endParaRPr lang="es-MX" sz="6000"/>
              </a:p>
            </p:txBody>
          </p:sp>
        </p:grpSp>
      </p:grpSp>
      <p:pic>
        <p:nvPicPr>
          <p:cNvPr id="5" name="Imagen 4">
            <a:extLst>
              <a:ext uri="{FF2B5EF4-FFF2-40B4-BE49-F238E27FC236}">
                <a16:creationId xmlns:a16="http://schemas.microsoft.com/office/drawing/2014/main" xmlns="" id="{7A3DFD2C-CD79-401B-A885-D1CB2308BAA9}"/>
              </a:ext>
            </a:extLst>
          </p:cNvPr>
          <p:cNvPicPr>
            <a:picLocks noChangeAspect="1"/>
          </p:cNvPicPr>
          <p:nvPr/>
        </p:nvPicPr>
        <p:blipFill>
          <a:blip r:embed="rId2"/>
          <a:stretch>
            <a:fillRect/>
          </a:stretch>
        </p:blipFill>
        <p:spPr>
          <a:xfrm>
            <a:off x="5238750" y="1476375"/>
            <a:ext cx="3143250" cy="3143250"/>
          </a:xfrm>
          <a:prstGeom prst="rect">
            <a:avLst/>
          </a:prstGeom>
        </p:spPr>
      </p:pic>
    </p:spTree>
    <p:extLst>
      <p:ext uri="{BB962C8B-B14F-4D97-AF65-F5344CB8AC3E}">
        <p14:creationId xmlns:p14="http://schemas.microsoft.com/office/powerpoint/2010/main" val="92741442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449782" y="1967869"/>
            <a:ext cx="2244436" cy="2244434"/>
          </a:xfrm>
          <a:prstGeom prst="ellipse">
            <a:avLst/>
          </a:prstGeom>
          <a:no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6" name="Oval 5"/>
          <p:cNvSpPr/>
          <p:nvPr/>
        </p:nvSpPr>
        <p:spPr>
          <a:xfrm>
            <a:off x="3798918" y="2317005"/>
            <a:ext cx="1546166" cy="1546164"/>
          </a:xfrm>
          <a:prstGeom prst="ellipse">
            <a:avLst/>
          </a:prstGeom>
          <a:solidFill>
            <a:schemeClr val="tx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18" name="Oval 17"/>
          <p:cNvSpPr/>
          <p:nvPr/>
        </p:nvSpPr>
        <p:spPr>
          <a:xfrm>
            <a:off x="3619099" y="1998177"/>
            <a:ext cx="435376" cy="435376"/>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24" name="Oval 23"/>
          <p:cNvSpPr/>
          <p:nvPr/>
        </p:nvSpPr>
        <p:spPr>
          <a:xfrm>
            <a:off x="5473700" y="2874806"/>
            <a:ext cx="435376" cy="435376"/>
          </a:xfrm>
          <a:prstGeom prst="ellipse">
            <a:avLst/>
          </a:prstGeom>
          <a:solidFill>
            <a:schemeClr val="accent5"/>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27" name="Oval 26"/>
          <p:cNvSpPr/>
          <p:nvPr/>
        </p:nvSpPr>
        <p:spPr>
          <a:xfrm>
            <a:off x="5089525" y="3776506"/>
            <a:ext cx="435376" cy="435376"/>
          </a:xfrm>
          <a:prstGeom prst="ellipse">
            <a:avLst/>
          </a:prstGeom>
          <a:solidFill>
            <a:schemeClr val="accent6"/>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dirty="0"/>
          </a:p>
        </p:txBody>
      </p:sp>
      <p:sp>
        <p:nvSpPr>
          <p:cNvPr id="21" name="Oval 20"/>
          <p:cNvSpPr/>
          <p:nvPr/>
        </p:nvSpPr>
        <p:spPr>
          <a:xfrm>
            <a:off x="5089525" y="1998177"/>
            <a:ext cx="435376" cy="435376"/>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15" name="Oval 14"/>
          <p:cNvSpPr/>
          <p:nvPr/>
        </p:nvSpPr>
        <p:spPr>
          <a:xfrm>
            <a:off x="3619099" y="3776506"/>
            <a:ext cx="435376" cy="435376"/>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dirty="0"/>
          </a:p>
        </p:txBody>
      </p:sp>
      <p:sp>
        <p:nvSpPr>
          <p:cNvPr id="30" name="Oval 29"/>
          <p:cNvSpPr/>
          <p:nvPr/>
        </p:nvSpPr>
        <p:spPr>
          <a:xfrm>
            <a:off x="3244850" y="2874806"/>
            <a:ext cx="435376" cy="435376"/>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grpSp>
        <p:nvGrpSpPr>
          <p:cNvPr id="22" name="Group 21"/>
          <p:cNvGrpSpPr/>
          <p:nvPr/>
        </p:nvGrpSpPr>
        <p:grpSpPr>
          <a:xfrm>
            <a:off x="1055853" y="1485045"/>
            <a:ext cx="2563811" cy="355254"/>
            <a:chOff x="598489" y="1884206"/>
            <a:chExt cx="2563811" cy="355254"/>
          </a:xfrm>
        </p:grpSpPr>
        <p:sp>
          <p:nvSpPr>
            <p:cNvPr id="8" name="TextBox 7"/>
            <p:cNvSpPr txBox="1"/>
            <p:nvPr/>
          </p:nvSpPr>
          <p:spPr>
            <a:xfrm>
              <a:off x="598489" y="1884206"/>
              <a:ext cx="2563811" cy="166712"/>
            </a:xfrm>
            <a:prstGeom prst="rect">
              <a:avLst/>
            </a:prstGeom>
            <a:noFill/>
          </p:spPr>
          <p:txBody>
            <a:bodyPr wrap="square" lIns="0" tIns="0" rIns="0" bIns="0" rtlCol="1">
              <a:spAutoFit/>
            </a:bodyPr>
            <a:lstStyle/>
            <a:p>
              <a:pPr algn="r" rtl="0">
                <a:lnSpc>
                  <a:spcPts val="1300"/>
                </a:lnSpc>
                <a:spcAft>
                  <a:spcPts val="300"/>
                </a:spcAft>
              </a:pPr>
              <a:r>
                <a:rPr lang="es-MX" sz="1100" dirty="0">
                  <a:solidFill>
                    <a:schemeClr val="tx2"/>
                  </a:solidFill>
                  <a:latin typeface="Lato Black" pitchFamily="34" charset="0"/>
                  <a:ea typeface="Open Sans" pitchFamily="34" charset="0"/>
                  <a:cs typeface="Open Sans" pitchFamily="34" charset="0"/>
                </a:rPr>
                <a:t>¿Cuándo?</a:t>
              </a:r>
              <a:endParaRPr lang="es-MX" sz="850" dirty="0">
                <a:solidFill>
                  <a:schemeClr val="tx1">
                    <a:lumMod val="50000"/>
                    <a:lumOff val="50000"/>
                  </a:schemeClr>
                </a:solidFill>
                <a:latin typeface="Lato" pitchFamily="34" charset="0"/>
                <a:ea typeface="Open Sans" pitchFamily="34" charset="0"/>
                <a:cs typeface="Open Sans" pitchFamily="34" charset="0"/>
              </a:endParaRPr>
            </a:p>
          </p:txBody>
        </p:sp>
        <p:sp>
          <p:nvSpPr>
            <p:cNvPr id="25" name="TextBox 24"/>
            <p:cNvSpPr txBox="1"/>
            <p:nvPr/>
          </p:nvSpPr>
          <p:spPr>
            <a:xfrm>
              <a:off x="598489" y="2085379"/>
              <a:ext cx="2563811" cy="154081"/>
            </a:xfrm>
            <a:prstGeom prst="rect">
              <a:avLst/>
            </a:prstGeom>
            <a:noFill/>
          </p:spPr>
          <p:txBody>
            <a:bodyPr wrap="square" lIns="0" tIns="0" rIns="0" bIns="0" rtlCol="1">
              <a:spAutoFit/>
            </a:bodyPr>
            <a:lstStyle/>
            <a:p>
              <a:pPr algn="r" rtl="0">
                <a:lnSpc>
                  <a:spcPts val="1300"/>
                </a:lnSpc>
                <a:spcAft>
                  <a:spcPts val="300"/>
                </a:spcAft>
              </a:pPr>
              <a:r>
                <a:rPr lang="es-MX" sz="1000" dirty="0">
                  <a:solidFill>
                    <a:schemeClr val="tx1">
                      <a:lumMod val="50000"/>
                      <a:lumOff val="50000"/>
                    </a:schemeClr>
                  </a:solidFill>
                  <a:latin typeface="Lato" pitchFamily="34" charset="0"/>
                  <a:ea typeface="Open Sans" pitchFamily="34" charset="0"/>
                  <a:cs typeface="Open Sans" pitchFamily="34" charset="0"/>
                </a:rPr>
                <a:t>El 1 de Abril de 2018</a:t>
              </a:r>
            </a:p>
          </p:txBody>
        </p:sp>
      </p:grpSp>
      <p:grpSp>
        <p:nvGrpSpPr>
          <p:cNvPr id="23" name="Group 22"/>
          <p:cNvGrpSpPr/>
          <p:nvPr/>
        </p:nvGrpSpPr>
        <p:grpSpPr>
          <a:xfrm>
            <a:off x="816492" y="2353560"/>
            <a:ext cx="2235546" cy="854056"/>
            <a:chOff x="598490" y="2836706"/>
            <a:chExt cx="2235546" cy="854056"/>
          </a:xfrm>
        </p:grpSpPr>
        <p:sp>
          <p:nvSpPr>
            <p:cNvPr id="10" name="TextBox 9"/>
            <p:cNvSpPr txBox="1"/>
            <p:nvPr/>
          </p:nvSpPr>
          <p:spPr>
            <a:xfrm>
              <a:off x="598490" y="2836706"/>
              <a:ext cx="2235545" cy="166712"/>
            </a:xfrm>
            <a:prstGeom prst="rect">
              <a:avLst/>
            </a:prstGeom>
            <a:noFill/>
          </p:spPr>
          <p:txBody>
            <a:bodyPr wrap="square" lIns="0" tIns="0" rIns="0" bIns="0" rtlCol="1">
              <a:spAutoFit/>
            </a:bodyPr>
            <a:lstStyle/>
            <a:p>
              <a:pPr algn="r" rtl="0">
                <a:lnSpc>
                  <a:spcPts val="1300"/>
                </a:lnSpc>
                <a:spcAft>
                  <a:spcPts val="300"/>
                </a:spcAft>
              </a:pPr>
              <a:r>
                <a:rPr lang="es-MX" sz="1100" dirty="0">
                  <a:solidFill>
                    <a:schemeClr val="tx2"/>
                  </a:solidFill>
                  <a:latin typeface="Lato Black" pitchFamily="34" charset="0"/>
                  <a:ea typeface="Open Sans" pitchFamily="34" charset="0"/>
                  <a:cs typeface="Open Sans" pitchFamily="34" charset="0"/>
                </a:rPr>
                <a:t>¿Qué es?</a:t>
              </a:r>
              <a:endParaRPr lang="es-MX" sz="850" dirty="0">
                <a:solidFill>
                  <a:schemeClr val="tx1">
                    <a:lumMod val="50000"/>
                    <a:lumOff val="50000"/>
                  </a:schemeClr>
                </a:solidFill>
                <a:latin typeface="Lato" pitchFamily="34" charset="0"/>
                <a:ea typeface="Open Sans" pitchFamily="34" charset="0"/>
                <a:cs typeface="Open Sans" pitchFamily="34" charset="0"/>
              </a:endParaRPr>
            </a:p>
          </p:txBody>
        </p:sp>
        <p:sp>
          <p:nvSpPr>
            <p:cNvPr id="26" name="TextBox 25"/>
            <p:cNvSpPr txBox="1"/>
            <p:nvPr/>
          </p:nvSpPr>
          <p:spPr>
            <a:xfrm>
              <a:off x="598490" y="3036544"/>
              <a:ext cx="2235546" cy="654218"/>
            </a:xfrm>
            <a:prstGeom prst="rect">
              <a:avLst/>
            </a:prstGeom>
            <a:noFill/>
          </p:spPr>
          <p:txBody>
            <a:bodyPr wrap="square" lIns="0" tIns="0" rIns="0" bIns="0" rtlCol="1">
              <a:spAutoFit/>
            </a:bodyPr>
            <a:lstStyle/>
            <a:p>
              <a:pPr algn="r">
                <a:lnSpc>
                  <a:spcPts val="1300"/>
                </a:lnSpc>
                <a:spcAft>
                  <a:spcPts val="300"/>
                </a:spcAft>
              </a:pPr>
              <a:r>
                <a:rPr lang="es-MX" sz="1000" dirty="0">
                  <a:solidFill>
                    <a:schemeClr val="tx1">
                      <a:lumMod val="50000"/>
                      <a:lumOff val="50000"/>
                    </a:schemeClr>
                  </a:solidFill>
                  <a:latin typeface="Lato" pitchFamily="34" charset="0"/>
                </a:rPr>
                <a:t>Complemento para el Comprobante Fiscal Digital por Internet (CFDI) para registrar información sobre la recepción de pagos</a:t>
              </a:r>
              <a:endParaRPr lang="es-MX" sz="1000" dirty="0">
                <a:solidFill>
                  <a:schemeClr val="tx1">
                    <a:lumMod val="50000"/>
                    <a:lumOff val="50000"/>
                  </a:schemeClr>
                </a:solidFill>
                <a:latin typeface="Lato" pitchFamily="34" charset="0"/>
                <a:ea typeface="Open Sans" pitchFamily="34" charset="0"/>
                <a:cs typeface="Open Sans" pitchFamily="34" charset="0"/>
              </a:endParaRPr>
            </a:p>
          </p:txBody>
        </p:sp>
      </p:grpSp>
      <p:grpSp>
        <p:nvGrpSpPr>
          <p:cNvPr id="29" name="Group 28"/>
          <p:cNvGrpSpPr/>
          <p:nvPr/>
        </p:nvGrpSpPr>
        <p:grpSpPr>
          <a:xfrm>
            <a:off x="537763" y="3739351"/>
            <a:ext cx="2563811" cy="703189"/>
            <a:chOff x="598489" y="3785741"/>
            <a:chExt cx="2563811" cy="703189"/>
          </a:xfrm>
        </p:grpSpPr>
        <p:sp>
          <p:nvSpPr>
            <p:cNvPr id="9" name="TextBox 8"/>
            <p:cNvSpPr txBox="1"/>
            <p:nvPr/>
          </p:nvSpPr>
          <p:spPr>
            <a:xfrm>
              <a:off x="598489" y="3785741"/>
              <a:ext cx="2563811" cy="166712"/>
            </a:xfrm>
            <a:prstGeom prst="rect">
              <a:avLst/>
            </a:prstGeom>
            <a:noFill/>
          </p:spPr>
          <p:txBody>
            <a:bodyPr wrap="square" lIns="0" tIns="0" rIns="0" bIns="0" rtlCol="1">
              <a:spAutoFit/>
            </a:bodyPr>
            <a:lstStyle/>
            <a:p>
              <a:pPr algn="r" rtl="0">
                <a:lnSpc>
                  <a:spcPts val="1300"/>
                </a:lnSpc>
                <a:spcAft>
                  <a:spcPts val="300"/>
                </a:spcAft>
              </a:pPr>
              <a:r>
                <a:rPr lang="es-MX" sz="1100" dirty="0">
                  <a:solidFill>
                    <a:schemeClr val="tx2"/>
                  </a:solidFill>
                  <a:latin typeface="Lato Black" pitchFamily="34" charset="0"/>
                  <a:ea typeface="Open Sans" pitchFamily="34" charset="0"/>
                  <a:cs typeface="Open Sans" pitchFamily="34" charset="0"/>
                </a:rPr>
                <a:t>¿Quién?</a:t>
              </a:r>
              <a:endParaRPr lang="es-MX" sz="850" dirty="0">
                <a:solidFill>
                  <a:schemeClr val="tx1">
                    <a:lumMod val="50000"/>
                    <a:lumOff val="50000"/>
                  </a:schemeClr>
                </a:solidFill>
                <a:latin typeface="Lato" pitchFamily="34" charset="0"/>
                <a:ea typeface="Open Sans" pitchFamily="34" charset="0"/>
                <a:cs typeface="Open Sans" pitchFamily="34" charset="0"/>
              </a:endParaRPr>
            </a:p>
          </p:txBody>
        </p:sp>
        <p:sp>
          <p:nvSpPr>
            <p:cNvPr id="28" name="TextBox 27"/>
            <p:cNvSpPr txBox="1"/>
            <p:nvPr/>
          </p:nvSpPr>
          <p:spPr>
            <a:xfrm>
              <a:off x="598489" y="3988793"/>
              <a:ext cx="2563811" cy="500137"/>
            </a:xfrm>
            <a:prstGeom prst="rect">
              <a:avLst/>
            </a:prstGeom>
            <a:noFill/>
          </p:spPr>
          <p:txBody>
            <a:bodyPr wrap="square" lIns="0" tIns="0" rIns="0" bIns="0" rtlCol="1">
              <a:spAutoFit/>
            </a:bodyPr>
            <a:lstStyle/>
            <a:p>
              <a:pPr algn="r">
                <a:lnSpc>
                  <a:spcPts val="1300"/>
                </a:lnSpc>
                <a:spcAft>
                  <a:spcPts val="300"/>
                </a:spcAft>
              </a:pPr>
              <a:r>
                <a:rPr lang="es-MX" sz="1000" dirty="0">
                  <a:solidFill>
                    <a:schemeClr val="tx1">
                      <a:lumMod val="50000"/>
                      <a:lumOff val="50000"/>
                    </a:schemeClr>
                  </a:solidFill>
                  <a:latin typeface="Lato" pitchFamily="34" charset="0"/>
                </a:rPr>
                <a:t>Todos los contribuyentes ya sean personas físicas o morales, que reciban pagos posteriores a la emisión de un CFDI</a:t>
              </a:r>
              <a:endParaRPr lang="es-MX" sz="1000" dirty="0">
                <a:solidFill>
                  <a:schemeClr val="tx1">
                    <a:lumMod val="50000"/>
                    <a:lumOff val="50000"/>
                  </a:schemeClr>
                </a:solidFill>
                <a:latin typeface="Lato" pitchFamily="34" charset="0"/>
                <a:ea typeface="Open Sans" pitchFamily="34" charset="0"/>
                <a:cs typeface="Open Sans" pitchFamily="34" charset="0"/>
              </a:endParaRPr>
            </a:p>
          </p:txBody>
        </p:sp>
      </p:grpSp>
      <p:grpSp>
        <p:nvGrpSpPr>
          <p:cNvPr id="37" name="Group 36"/>
          <p:cNvGrpSpPr/>
          <p:nvPr/>
        </p:nvGrpSpPr>
        <p:grpSpPr>
          <a:xfrm>
            <a:off x="5691388" y="1257089"/>
            <a:ext cx="3213480" cy="1609346"/>
            <a:chOff x="5986779" y="1884206"/>
            <a:chExt cx="2560321" cy="1174528"/>
          </a:xfrm>
        </p:grpSpPr>
        <p:sp>
          <p:nvSpPr>
            <p:cNvPr id="11" name="TextBox 10"/>
            <p:cNvSpPr txBox="1"/>
            <p:nvPr/>
          </p:nvSpPr>
          <p:spPr>
            <a:xfrm>
              <a:off x="5986780" y="1884206"/>
              <a:ext cx="2560320" cy="166712"/>
            </a:xfrm>
            <a:prstGeom prst="rect">
              <a:avLst/>
            </a:prstGeom>
            <a:noFill/>
          </p:spPr>
          <p:txBody>
            <a:bodyPr wrap="square" lIns="0" tIns="0" rIns="0" bIns="0" rtlCol="1">
              <a:spAutoFit/>
            </a:bodyPr>
            <a:lstStyle/>
            <a:p>
              <a:pPr algn="l" rtl="0">
                <a:lnSpc>
                  <a:spcPts val="1300"/>
                </a:lnSpc>
                <a:spcAft>
                  <a:spcPts val="300"/>
                </a:spcAft>
              </a:pPr>
              <a:r>
                <a:rPr lang="es-MX" sz="1100" dirty="0">
                  <a:solidFill>
                    <a:schemeClr val="tx2"/>
                  </a:solidFill>
                  <a:latin typeface="Lato Black" pitchFamily="34" charset="0"/>
                  <a:ea typeface="Open Sans" pitchFamily="34" charset="0"/>
                  <a:cs typeface="Open Sans" pitchFamily="34" charset="0"/>
                </a:rPr>
                <a:t>¿Para qué?</a:t>
              </a:r>
              <a:endParaRPr lang="es-MX" sz="850" dirty="0">
                <a:solidFill>
                  <a:schemeClr val="tx1">
                    <a:lumMod val="50000"/>
                    <a:lumOff val="50000"/>
                  </a:schemeClr>
                </a:solidFill>
                <a:latin typeface="Lato" pitchFamily="34" charset="0"/>
                <a:ea typeface="Open Sans" pitchFamily="34" charset="0"/>
                <a:cs typeface="Open Sans" pitchFamily="34" charset="0"/>
              </a:endParaRPr>
            </a:p>
          </p:txBody>
        </p:sp>
        <p:sp>
          <p:nvSpPr>
            <p:cNvPr id="31" name="TextBox 30"/>
            <p:cNvSpPr txBox="1"/>
            <p:nvPr/>
          </p:nvSpPr>
          <p:spPr>
            <a:xfrm>
              <a:off x="5986779" y="2085379"/>
              <a:ext cx="2560320" cy="973355"/>
            </a:xfrm>
            <a:prstGeom prst="rect">
              <a:avLst/>
            </a:prstGeom>
            <a:noFill/>
          </p:spPr>
          <p:txBody>
            <a:bodyPr wrap="square" lIns="0" tIns="0" rIns="0" bIns="0" rtlCol="1">
              <a:spAutoFit/>
            </a:bodyPr>
            <a:lstStyle/>
            <a:p>
              <a:pPr>
                <a:lnSpc>
                  <a:spcPts val="1300"/>
                </a:lnSpc>
                <a:spcAft>
                  <a:spcPts val="300"/>
                </a:spcAft>
              </a:pPr>
              <a:r>
                <a:rPr lang="es-MX" sz="1000" dirty="0">
                  <a:solidFill>
                    <a:schemeClr val="tx1">
                      <a:lumMod val="50000"/>
                      <a:lumOff val="50000"/>
                    </a:schemeClr>
                  </a:solidFill>
                  <a:latin typeface="Lato" pitchFamily="34" charset="0"/>
                </a:rPr>
                <a:t>Para resolver problemáticas como, cancelación indebida de facturas ya pagadas, duplicidad de ingresos en facturación de parcialidades y duplicidad de deducciones, poder determinar el momento de acumulación del ingreso para efectos del impuesto sobre la renta, y el momento de causación del impuesto para efectos del IVA</a:t>
              </a:r>
            </a:p>
          </p:txBody>
        </p:sp>
      </p:grpSp>
      <p:grpSp>
        <p:nvGrpSpPr>
          <p:cNvPr id="36" name="Group 35"/>
          <p:cNvGrpSpPr/>
          <p:nvPr/>
        </p:nvGrpSpPr>
        <p:grpSpPr>
          <a:xfrm>
            <a:off x="6131904" y="2967677"/>
            <a:ext cx="2240280" cy="533263"/>
            <a:chOff x="6306820" y="2836706"/>
            <a:chExt cx="2240280" cy="533263"/>
          </a:xfrm>
        </p:grpSpPr>
        <p:sp>
          <p:nvSpPr>
            <p:cNvPr id="13" name="TextBox 12"/>
            <p:cNvSpPr txBox="1"/>
            <p:nvPr/>
          </p:nvSpPr>
          <p:spPr>
            <a:xfrm>
              <a:off x="6306820" y="2836706"/>
              <a:ext cx="2240280" cy="166712"/>
            </a:xfrm>
            <a:prstGeom prst="rect">
              <a:avLst/>
            </a:prstGeom>
            <a:noFill/>
          </p:spPr>
          <p:txBody>
            <a:bodyPr wrap="square" lIns="0" tIns="0" rIns="0" bIns="0" rtlCol="1">
              <a:spAutoFit/>
            </a:bodyPr>
            <a:lstStyle/>
            <a:p>
              <a:pPr algn="l" rtl="0">
                <a:lnSpc>
                  <a:spcPts val="1300"/>
                </a:lnSpc>
                <a:spcAft>
                  <a:spcPts val="300"/>
                </a:spcAft>
              </a:pPr>
              <a:r>
                <a:rPr lang="es-MX" sz="1100" dirty="0">
                  <a:solidFill>
                    <a:schemeClr val="tx2"/>
                  </a:solidFill>
                  <a:latin typeface="Lato Black" pitchFamily="34" charset="0"/>
                  <a:ea typeface="Open Sans" pitchFamily="34" charset="0"/>
                  <a:cs typeface="Open Sans" pitchFamily="34" charset="0"/>
                </a:rPr>
                <a:t>¿Dónde?</a:t>
              </a:r>
              <a:endParaRPr lang="es-MX" sz="850" dirty="0">
                <a:solidFill>
                  <a:schemeClr val="tx1">
                    <a:lumMod val="50000"/>
                    <a:lumOff val="50000"/>
                  </a:schemeClr>
                </a:solidFill>
                <a:latin typeface="Lato" pitchFamily="34" charset="0"/>
                <a:ea typeface="Open Sans" pitchFamily="34" charset="0"/>
                <a:cs typeface="Open Sans" pitchFamily="34" charset="0"/>
              </a:endParaRPr>
            </a:p>
          </p:txBody>
        </p:sp>
        <p:sp>
          <p:nvSpPr>
            <p:cNvPr id="32" name="TextBox 31"/>
            <p:cNvSpPr txBox="1"/>
            <p:nvPr/>
          </p:nvSpPr>
          <p:spPr>
            <a:xfrm>
              <a:off x="6306820" y="3036544"/>
              <a:ext cx="2240280" cy="333425"/>
            </a:xfrm>
            <a:prstGeom prst="rect">
              <a:avLst/>
            </a:prstGeom>
            <a:noFill/>
          </p:spPr>
          <p:txBody>
            <a:bodyPr wrap="square" lIns="0" tIns="0" rIns="0" bIns="0" rtlCol="1">
              <a:spAutoFit/>
            </a:bodyPr>
            <a:lstStyle/>
            <a:p>
              <a:pPr>
                <a:lnSpc>
                  <a:spcPts val="1300"/>
                </a:lnSpc>
                <a:spcAft>
                  <a:spcPts val="300"/>
                </a:spcAft>
              </a:pPr>
              <a:r>
                <a:rPr lang="es-MX" sz="1000" dirty="0">
                  <a:solidFill>
                    <a:schemeClr val="tx1">
                      <a:lumMod val="50000"/>
                      <a:lumOff val="50000"/>
                    </a:schemeClr>
                  </a:solidFill>
                  <a:latin typeface="Lato" pitchFamily="34" charset="0"/>
                </a:rPr>
                <a:t>Se especifica en la regla 2.7.1.35. de la RMF</a:t>
              </a:r>
            </a:p>
          </p:txBody>
        </p:sp>
      </p:grpSp>
      <p:grpSp>
        <p:nvGrpSpPr>
          <p:cNvPr id="35" name="Group 34"/>
          <p:cNvGrpSpPr/>
          <p:nvPr/>
        </p:nvGrpSpPr>
        <p:grpSpPr>
          <a:xfrm>
            <a:off x="5701962" y="3776931"/>
            <a:ext cx="2844800" cy="869901"/>
            <a:chOff x="5986780" y="3785741"/>
            <a:chExt cx="2560320" cy="869901"/>
          </a:xfrm>
        </p:grpSpPr>
        <p:sp>
          <p:nvSpPr>
            <p:cNvPr id="12" name="TextBox 11"/>
            <p:cNvSpPr txBox="1"/>
            <p:nvPr/>
          </p:nvSpPr>
          <p:spPr>
            <a:xfrm>
              <a:off x="5986780" y="3785741"/>
              <a:ext cx="2560320" cy="166712"/>
            </a:xfrm>
            <a:prstGeom prst="rect">
              <a:avLst/>
            </a:prstGeom>
            <a:noFill/>
          </p:spPr>
          <p:txBody>
            <a:bodyPr wrap="square" lIns="0" tIns="0" rIns="0" bIns="0" rtlCol="1">
              <a:spAutoFit/>
            </a:bodyPr>
            <a:lstStyle/>
            <a:p>
              <a:pPr algn="l" rtl="0">
                <a:lnSpc>
                  <a:spcPts val="1300"/>
                </a:lnSpc>
                <a:spcAft>
                  <a:spcPts val="300"/>
                </a:spcAft>
              </a:pPr>
              <a:r>
                <a:rPr lang="es-MX" sz="1100" dirty="0">
                  <a:solidFill>
                    <a:schemeClr val="tx2"/>
                  </a:solidFill>
                  <a:latin typeface="Lato Black" pitchFamily="34" charset="0"/>
                  <a:ea typeface="Open Sans" pitchFamily="34" charset="0"/>
                  <a:cs typeface="Open Sans" pitchFamily="34" charset="0"/>
                </a:rPr>
                <a:t>¿Cómo?</a:t>
              </a:r>
              <a:endParaRPr lang="es-MX" sz="850" dirty="0">
                <a:solidFill>
                  <a:schemeClr val="tx1">
                    <a:lumMod val="50000"/>
                    <a:lumOff val="50000"/>
                  </a:schemeClr>
                </a:solidFill>
                <a:latin typeface="Lato" pitchFamily="34" charset="0"/>
                <a:ea typeface="Open Sans" pitchFamily="34" charset="0"/>
                <a:cs typeface="Open Sans" pitchFamily="34" charset="0"/>
              </a:endParaRPr>
            </a:p>
          </p:txBody>
        </p:sp>
        <p:sp>
          <p:nvSpPr>
            <p:cNvPr id="34" name="TextBox 33"/>
            <p:cNvSpPr txBox="1"/>
            <p:nvPr/>
          </p:nvSpPr>
          <p:spPr>
            <a:xfrm>
              <a:off x="5986780" y="3988793"/>
              <a:ext cx="2560320" cy="666849"/>
            </a:xfrm>
            <a:prstGeom prst="rect">
              <a:avLst/>
            </a:prstGeom>
            <a:noFill/>
          </p:spPr>
          <p:txBody>
            <a:bodyPr wrap="square" lIns="0" tIns="0" rIns="0" bIns="0" rtlCol="1">
              <a:spAutoFit/>
            </a:bodyPr>
            <a:lstStyle/>
            <a:p>
              <a:pPr>
                <a:lnSpc>
                  <a:spcPts val="1300"/>
                </a:lnSpc>
                <a:spcAft>
                  <a:spcPts val="300"/>
                </a:spcAft>
              </a:pPr>
              <a:r>
                <a:rPr lang="es-MX" sz="1000" dirty="0">
                  <a:solidFill>
                    <a:schemeClr val="tx1">
                      <a:lumMod val="50000"/>
                      <a:lumOff val="50000"/>
                    </a:schemeClr>
                  </a:solidFill>
                  <a:latin typeface="Lato" pitchFamily="34" charset="0"/>
                  <a:ea typeface="Open Sans" pitchFamily="34" charset="0"/>
                  <a:cs typeface="Open Sans" pitchFamily="34" charset="0"/>
                </a:rPr>
                <a:t>Usando los sistemas de CONTPAQi y observando las reglas contenidas </a:t>
              </a:r>
              <a:r>
                <a:rPr lang="es-MX" sz="1000" dirty="0">
                  <a:solidFill>
                    <a:schemeClr val="tx1">
                      <a:lumMod val="50000"/>
                      <a:lumOff val="50000"/>
                    </a:schemeClr>
                  </a:solidFill>
                  <a:latin typeface="Lato" pitchFamily="34" charset="0"/>
                </a:rPr>
                <a:t>en la </a:t>
              </a:r>
              <a:r>
                <a:rPr lang="es-MX" sz="1000" b="1" i="1" dirty="0">
                  <a:solidFill>
                    <a:schemeClr val="tx1">
                      <a:lumMod val="50000"/>
                      <a:lumOff val="50000"/>
                    </a:schemeClr>
                  </a:solidFill>
                  <a:latin typeface="Lato" pitchFamily="34" charset="0"/>
                </a:rPr>
                <a:t>“Guía de llenado del comprobante al que se le incorpore el complemento para recepción de pagos “</a:t>
              </a:r>
            </a:p>
          </p:txBody>
        </p:sp>
      </p:grpSp>
      <p:sp>
        <p:nvSpPr>
          <p:cNvPr id="50" name="Text Placeholder 1">
            <a:extLst>
              <a:ext uri="{FF2B5EF4-FFF2-40B4-BE49-F238E27FC236}">
                <a16:creationId xmlns:a16="http://schemas.microsoft.com/office/drawing/2014/main" xmlns="" id="{9F77DDF8-A1CB-4967-AA44-FD19A3ED94D2}"/>
              </a:ext>
            </a:extLst>
          </p:cNvPr>
          <p:cNvSpPr>
            <a:spLocks noGrp="1"/>
          </p:cNvSpPr>
          <p:nvPr>
            <p:ph type="body" sz="quarter" idx="10"/>
          </p:nvPr>
        </p:nvSpPr>
        <p:spPr>
          <a:xfrm>
            <a:off x="589535" y="118862"/>
            <a:ext cx="7957227" cy="457200"/>
          </a:xfrm>
        </p:spPr>
        <p:txBody>
          <a:bodyPr/>
          <a:lstStyle/>
          <a:p>
            <a:r>
              <a:rPr lang="es-MX" dirty="0"/>
              <a:t>Recibo Electrónico e Pago</a:t>
            </a:r>
          </a:p>
        </p:txBody>
      </p:sp>
      <p:sp>
        <p:nvSpPr>
          <p:cNvPr id="51" name="Text Placeholder 2">
            <a:extLst>
              <a:ext uri="{FF2B5EF4-FFF2-40B4-BE49-F238E27FC236}">
                <a16:creationId xmlns:a16="http://schemas.microsoft.com/office/drawing/2014/main" xmlns="" id="{6FD77E54-A876-493D-966E-5659149AF904}"/>
              </a:ext>
            </a:extLst>
          </p:cNvPr>
          <p:cNvSpPr>
            <a:spLocks noGrp="1"/>
          </p:cNvSpPr>
          <p:nvPr>
            <p:ph type="body" sz="quarter" idx="11"/>
          </p:nvPr>
        </p:nvSpPr>
        <p:spPr>
          <a:xfrm>
            <a:off x="593387" y="577192"/>
            <a:ext cx="7953375" cy="228600"/>
          </a:xfrm>
        </p:spPr>
        <p:txBody>
          <a:bodyPr/>
          <a:lstStyle/>
          <a:p>
            <a:r>
              <a:rPr lang="es-MX" sz="1400" dirty="0"/>
              <a:t>También conocido como Complemento de Pagos</a:t>
            </a:r>
          </a:p>
        </p:txBody>
      </p:sp>
      <p:pic>
        <p:nvPicPr>
          <p:cNvPr id="55" name="Imagen 54">
            <a:extLst>
              <a:ext uri="{FF2B5EF4-FFF2-40B4-BE49-F238E27FC236}">
                <a16:creationId xmlns:a16="http://schemas.microsoft.com/office/drawing/2014/main" xmlns="" id="{A915D46E-F825-4085-8F4C-F984CCE99B11}"/>
              </a:ext>
            </a:extLst>
          </p:cNvPr>
          <p:cNvPicPr>
            <a:picLocks noChangeAspect="1"/>
          </p:cNvPicPr>
          <p:nvPr/>
        </p:nvPicPr>
        <p:blipFill>
          <a:blip r:embed="rId2"/>
          <a:stretch>
            <a:fillRect/>
          </a:stretch>
        </p:blipFill>
        <p:spPr>
          <a:xfrm>
            <a:off x="4077970" y="2658005"/>
            <a:ext cx="996746" cy="864162"/>
          </a:xfrm>
          <a:prstGeom prst="rect">
            <a:avLst/>
          </a:prstGeom>
        </p:spPr>
      </p:pic>
    </p:spTree>
    <p:extLst>
      <p:ext uri="{BB962C8B-B14F-4D97-AF65-F5344CB8AC3E}">
        <p14:creationId xmlns:p14="http://schemas.microsoft.com/office/powerpoint/2010/main" val="333693709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 calcmode="lin" valueType="num">
                                      <p:cBhvr>
                                        <p:cTn id="15" dur="500" fill="hold"/>
                                        <p:tgtEl>
                                          <p:spTgt spid="22"/>
                                        </p:tgtEl>
                                        <p:attrNameLst>
                                          <p:attrName>style.rotation</p:attrName>
                                        </p:attrNameLst>
                                      </p:cBhvr>
                                      <p:tavLst>
                                        <p:tav tm="0">
                                          <p:val>
                                            <p:fltVal val="90"/>
                                          </p:val>
                                        </p:tav>
                                        <p:tav tm="100000">
                                          <p:val>
                                            <p:fltVal val="0"/>
                                          </p:val>
                                        </p:tav>
                                      </p:tavLst>
                                    </p:anim>
                                    <p:animEffect transition="in" filter="fade">
                                      <p:cBhvr>
                                        <p:cTn id="16" dur="500"/>
                                        <p:tgtEl>
                                          <p:spTgt spid="22"/>
                                        </p:tgtEl>
                                      </p:cBhvr>
                                    </p:animEffect>
                                  </p:childTnLst>
                                </p:cTn>
                              </p:par>
                            </p:childTnLst>
                          </p:cTn>
                        </p:par>
                        <p:par>
                          <p:cTn id="17" fill="hold">
                            <p:stCondLst>
                              <p:cond delay="1000"/>
                            </p:stCondLst>
                            <p:childTnLst>
                              <p:par>
                                <p:cTn id="18" presetID="31"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 calcmode="lin" valueType="num">
                                      <p:cBhvr>
                                        <p:cTn id="22" dur="500" fill="hold"/>
                                        <p:tgtEl>
                                          <p:spTgt spid="18"/>
                                        </p:tgtEl>
                                        <p:attrNameLst>
                                          <p:attrName>style.rotation</p:attrName>
                                        </p:attrNameLst>
                                      </p:cBhvr>
                                      <p:tavLst>
                                        <p:tav tm="0">
                                          <p:val>
                                            <p:fltVal val="90"/>
                                          </p:val>
                                        </p:tav>
                                        <p:tav tm="100000">
                                          <p:val>
                                            <p:fltVal val="0"/>
                                          </p:val>
                                        </p:tav>
                                      </p:tavLst>
                                    </p:anim>
                                    <p:animEffect transition="in" filter="fade">
                                      <p:cBhvr>
                                        <p:cTn id="23" dur="500"/>
                                        <p:tgtEl>
                                          <p:spTgt spid="18"/>
                                        </p:tgtEl>
                                      </p:cBhvr>
                                    </p:animEffect>
                                  </p:childTnLst>
                                </p:cTn>
                              </p:par>
                            </p:childTnLst>
                          </p:cTn>
                        </p:par>
                        <p:par>
                          <p:cTn id="24" fill="hold">
                            <p:stCondLst>
                              <p:cond delay="1500"/>
                            </p:stCondLst>
                            <p:childTnLst>
                              <p:par>
                                <p:cTn id="25" presetID="31"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 calcmode="lin" valueType="num">
                                      <p:cBhvr>
                                        <p:cTn id="29" dur="500" fill="hold"/>
                                        <p:tgtEl>
                                          <p:spTgt spid="37"/>
                                        </p:tgtEl>
                                        <p:attrNameLst>
                                          <p:attrName>style.rotation</p:attrName>
                                        </p:attrNameLst>
                                      </p:cBhvr>
                                      <p:tavLst>
                                        <p:tav tm="0">
                                          <p:val>
                                            <p:fltVal val="90"/>
                                          </p:val>
                                        </p:tav>
                                        <p:tav tm="100000">
                                          <p:val>
                                            <p:fltVal val="0"/>
                                          </p:val>
                                        </p:tav>
                                      </p:tavLst>
                                    </p:anim>
                                    <p:animEffect transition="in" filter="fade">
                                      <p:cBhvr>
                                        <p:cTn id="30" dur="500"/>
                                        <p:tgtEl>
                                          <p:spTgt spid="37"/>
                                        </p:tgtEl>
                                      </p:cBhvr>
                                    </p:animEffect>
                                  </p:childTnLst>
                                </p:cTn>
                              </p:par>
                            </p:childTnLst>
                          </p:cTn>
                        </p:par>
                        <p:par>
                          <p:cTn id="31" fill="hold">
                            <p:stCondLst>
                              <p:cond delay="2000"/>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childTnLst>
                          </p:cTn>
                        </p:par>
                        <p:par>
                          <p:cTn id="38" fill="hold">
                            <p:stCondLst>
                              <p:cond delay="2500"/>
                            </p:stCondLst>
                            <p:childTnLst>
                              <p:par>
                                <p:cTn id="39" presetID="31"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 calcmode="lin" valueType="num">
                                      <p:cBhvr>
                                        <p:cTn id="43" dur="500" fill="hold"/>
                                        <p:tgtEl>
                                          <p:spTgt spid="23"/>
                                        </p:tgtEl>
                                        <p:attrNameLst>
                                          <p:attrName>style.rotation</p:attrName>
                                        </p:attrNameLst>
                                      </p:cBhvr>
                                      <p:tavLst>
                                        <p:tav tm="0">
                                          <p:val>
                                            <p:fltVal val="90"/>
                                          </p:val>
                                        </p:tav>
                                        <p:tav tm="100000">
                                          <p:val>
                                            <p:fltVal val="0"/>
                                          </p:val>
                                        </p:tav>
                                      </p:tavLst>
                                    </p:anim>
                                    <p:animEffect transition="in" filter="fade">
                                      <p:cBhvr>
                                        <p:cTn id="44" dur="500"/>
                                        <p:tgtEl>
                                          <p:spTgt spid="23"/>
                                        </p:tgtEl>
                                      </p:cBhvr>
                                    </p:animEffect>
                                  </p:childTnLst>
                                </p:cTn>
                              </p:par>
                            </p:childTnLst>
                          </p:cTn>
                        </p:par>
                        <p:par>
                          <p:cTn id="45" fill="hold">
                            <p:stCondLst>
                              <p:cond delay="3000"/>
                            </p:stCondLst>
                            <p:childTnLst>
                              <p:par>
                                <p:cTn id="46" presetID="31"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 calcmode="lin" valueType="num">
                                      <p:cBhvr>
                                        <p:cTn id="50" dur="500" fill="hold"/>
                                        <p:tgtEl>
                                          <p:spTgt spid="30"/>
                                        </p:tgtEl>
                                        <p:attrNameLst>
                                          <p:attrName>style.rotation</p:attrName>
                                        </p:attrNameLst>
                                      </p:cBhvr>
                                      <p:tavLst>
                                        <p:tav tm="0">
                                          <p:val>
                                            <p:fltVal val="90"/>
                                          </p:val>
                                        </p:tav>
                                        <p:tav tm="100000">
                                          <p:val>
                                            <p:fltVal val="0"/>
                                          </p:val>
                                        </p:tav>
                                      </p:tavLst>
                                    </p:anim>
                                    <p:animEffect transition="in" filter="fade">
                                      <p:cBhvr>
                                        <p:cTn id="51" dur="500"/>
                                        <p:tgtEl>
                                          <p:spTgt spid="30"/>
                                        </p:tgtEl>
                                      </p:cBhvr>
                                    </p:animEffect>
                                  </p:childTnLst>
                                </p:cTn>
                              </p:par>
                            </p:childTnLst>
                          </p:cTn>
                        </p:par>
                        <p:par>
                          <p:cTn id="52" fill="hold">
                            <p:stCondLst>
                              <p:cond delay="3500"/>
                            </p:stCondLst>
                            <p:childTnLst>
                              <p:par>
                                <p:cTn id="53" presetID="31" presetClass="entr" presetSubtype="0"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ppt_w</p:attrName>
                                        </p:attrNameLst>
                                      </p:cBhvr>
                                      <p:tavLst>
                                        <p:tav tm="0">
                                          <p:val>
                                            <p:fltVal val="0"/>
                                          </p:val>
                                        </p:tav>
                                        <p:tav tm="100000">
                                          <p:val>
                                            <p:strVal val="#ppt_w"/>
                                          </p:val>
                                        </p:tav>
                                      </p:tavLst>
                                    </p:anim>
                                    <p:anim calcmode="lin" valueType="num">
                                      <p:cBhvr>
                                        <p:cTn id="56" dur="500" fill="hold"/>
                                        <p:tgtEl>
                                          <p:spTgt spid="36"/>
                                        </p:tgtEl>
                                        <p:attrNameLst>
                                          <p:attrName>ppt_h</p:attrName>
                                        </p:attrNameLst>
                                      </p:cBhvr>
                                      <p:tavLst>
                                        <p:tav tm="0">
                                          <p:val>
                                            <p:fltVal val="0"/>
                                          </p:val>
                                        </p:tav>
                                        <p:tav tm="100000">
                                          <p:val>
                                            <p:strVal val="#ppt_h"/>
                                          </p:val>
                                        </p:tav>
                                      </p:tavLst>
                                    </p:anim>
                                    <p:anim calcmode="lin" valueType="num">
                                      <p:cBhvr>
                                        <p:cTn id="57" dur="500" fill="hold"/>
                                        <p:tgtEl>
                                          <p:spTgt spid="36"/>
                                        </p:tgtEl>
                                        <p:attrNameLst>
                                          <p:attrName>style.rotation</p:attrName>
                                        </p:attrNameLst>
                                      </p:cBhvr>
                                      <p:tavLst>
                                        <p:tav tm="0">
                                          <p:val>
                                            <p:fltVal val="90"/>
                                          </p:val>
                                        </p:tav>
                                        <p:tav tm="100000">
                                          <p:val>
                                            <p:fltVal val="0"/>
                                          </p:val>
                                        </p:tav>
                                      </p:tavLst>
                                    </p:anim>
                                    <p:animEffect transition="in" filter="fade">
                                      <p:cBhvr>
                                        <p:cTn id="58" dur="500"/>
                                        <p:tgtEl>
                                          <p:spTgt spid="36"/>
                                        </p:tgtEl>
                                      </p:cBhvr>
                                    </p:animEffect>
                                  </p:childTnLst>
                                </p:cTn>
                              </p:par>
                            </p:childTnLst>
                          </p:cTn>
                        </p:par>
                        <p:par>
                          <p:cTn id="59" fill="hold">
                            <p:stCondLst>
                              <p:cond delay="4000"/>
                            </p:stCondLst>
                            <p:childTnLst>
                              <p:par>
                                <p:cTn id="60" presetID="31"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 calcmode="lin" valueType="num">
                                      <p:cBhvr>
                                        <p:cTn id="64" dur="500" fill="hold"/>
                                        <p:tgtEl>
                                          <p:spTgt spid="24"/>
                                        </p:tgtEl>
                                        <p:attrNameLst>
                                          <p:attrName>style.rotation</p:attrName>
                                        </p:attrNameLst>
                                      </p:cBhvr>
                                      <p:tavLst>
                                        <p:tav tm="0">
                                          <p:val>
                                            <p:fltVal val="90"/>
                                          </p:val>
                                        </p:tav>
                                        <p:tav tm="100000">
                                          <p:val>
                                            <p:fltVal val="0"/>
                                          </p:val>
                                        </p:tav>
                                      </p:tavLst>
                                    </p:anim>
                                    <p:animEffect transition="in" filter="fade">
                                      <p:cBhvr>
                                        <p:cTn id="65" dur="500"/>
                                        <p:tgtEl>
                                          <p:spTgt spid="24"/>
                                        </p:tgtEl>
                                      </p:cBhvr>
                                    </p:animEffect>
                                  </p:childTnLst>
                                </p:cTn>
                              </p:par>
                            </p:childTnLst>
                          </p:cTn>
                        </p:par>
                        <p:par>
                          <p:cTn id="66" fill="hold">
                            <p:stCondLst>
                              <p:cond delay="4500"/>
                            </p:stCondLst>
                            <p:childTnLst>
                              <p:par>
                                <p:cTn id="67" presetID="31" presetClass="entr" presetSubtype="0"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 calcmode="lin" valueType="num">
                                      <p:cBhvr>
                                        <p:cTn id="71" dur="500" fill="hold"/>
                                        <p:tgtEl>
                                          <p:spTgt spid="29"/>
                                        </p:tgtEl>
                                        <p:attrNameLst>
                                          <p:attrName>style.rotation</p:attrName>
                                        </p:attrNameLst>
                                      </p:cBhvr>
                                      <p:tavLst>
                                        <p:tav tm="0">
                                          <p:val>
                                            <p:fltVal val="90"/>
                                          </p:val>
                                        </p:tav>
                                        <p:tav tm="100000">
                                          <p:val>
                                            <p:fltVal val="0"/>
                                          </p:val>
                                        </p:tav>
                                      </p:tavLst>
                                    </p:anim>
                                    <p:animEffect transition="in" filter="fade">
                                      <p:cBhvr>
                                        <p:cTn id="72" dur="500"/>
                                        <p:tgtEl>
                                          <p:spTgt spid="29"/>
                                        </p:tgtEl>
                                      </p:cBhvr>
                                    </p:animEffect>
                                  </p:childTnLst>
                                </p:cTn>
                              </p:par>
                            </p:childTnLst>
                          </p:cTn>
                        </p:par>
                        <p:par>
                          <p:cTn id="73" fill="hold">
                            <p:stCondLst>
                              <p:cond delay="5000"/>
                            </p:stCondLst>
                            <p:childTnLst>
                              <p:par>
                                <p:cTn id="74" presetID="31"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500" fill="hold"/>
                                        <p:tgtEl>
                                          <p:spTgt spid="15"/>
                                        </p:tgtEl>
                                        <p:attrNameLst>
                                          <p:attrName>ppt_w</p:attrName>
                                        </p:attrNameLst>
                                      </p:cBhvr>
                                      <p:tavLst>
                                        <p:tav tm="0">
                                          <p:val>
                                            <p:fltVal val="0"/>
                                          </p:val>
                                        </p:tav>
                                        <p:tav tm="100000">
                                          <p:val>
                                            <p:strVal val="#ppt_w"/>
                                          </p:val>
                                        </p:tav>
                                      </p:tavLst>
                                    </p:anim>
                                    <p:anim calcmode="lin" valueType="num">
                                      <p:cBhvr>
                                        <p:cTn id="77" dur="500" fill="hold"/>
                                        <p:tgtEl>
                                          <p:spTgt spid="15"/>
                                        </p:tgtEl>
                                        <p:attrNameLst>
                                          <p:attrName>ppt_h</p:attrName>
                                        </p:attrNameLst>
                                      </p:cBhvr>
                                      <p:tavLst>
                                        <p:tav tm="0">
                                          <p:val>
                                            <p:fltVal val="0"/>
                                          </p:val>
                                        </p:tav>
                                        <p:tav tm="100000">
                                          <p:val>
                                            <p:strVal val="#ppt_h"/>
                                          </p:val>
                                        </p:tav>
                                      </p:tavLst>
                                    </p:anim>
                                    <p:anim calcmode="lin" valueType="num">
                                      <p:cBhvr>
                                        <p:cTn id="78" dur="500" fill="hold"/>
                                        <p:tgtEl>
                                          <p:spTgt spid="15"/>
                                        </p:tgtEl>
                                        <p:attrNameLst>
                                          <p:attrName>style.rotation</p:attrName>
                                        </p:attrNameLst>
                                      </p:cBhvr>
                                      <p:tavLst>
                                        <p:tav tm="0">
                                          <p:val>
                                            <p:fltVal val="90"/>
                                          </p:val>
                                        </p:tav>
                                        <p:tav tm="100000">
                                          <p:val>
                                            <p:fltVal val="0"/>
                                          </p:val>
                                        </p:tav>
                                      </p:tavLst>
                                    </p:anim>
                                    <p:animEffect transition="in" filter="fade">
                                      <p:cBhvr>
                                        <p:cTn id="79" dur="500"/>
                                        <p:tgtEl>
                                          <p:spTgt spid="15"/>
                                        </p:tgtEl>
                                      </p:cBhvr>
                                    </p:animEffect>
                                  </p:childTnLst>
                                </p:cTn>
                              </p:par>
                            </p:childTnLst>
                          </p:cTn>
                        </p:par>
                        <p:par>
                          <p:cTn id="80" fill="hold">
                            <p:stCondLst>
                              <p:cond delay="5500"/>
                            </p:stCondLst>
                            <p:childTnLst>
                              <p:par>
                                <p:cTn id="81" presetID="31" presetClass="entr" presetSubtype="0" fill="hold"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500" fill="hold"/>
                                        <p:tgtEl>
                                          <p:spTgt spid="35"/>
                                        </p:tgtEl>
                                        <p:attrNameLst>
                                          <p:attrName>ppt_w</p:attrName>
                                        </p:attrNameLst>
                                      </p:cBhvr>
                                      <p:tavLst>
                                        <p:tav tm="0">
                                          <p:val>
                                            <p:fltVal val="0"/>
                                          </p:val>
                                        </p:tav>
                                        <p:tav tm="100000">
                                          <p:val>
                                            <p:strVal val="#ppt_w"/>
                                          </p:val>
                                        </p:tav>
                                      </p:tavLst>
                                    </p:anim>
                                    <p:anim calcmode="lin" valueType="num">
                                      <p:cBhvr>
                                        <p:cTn id="84" dur="500" fill="hold"/>
                                        <p:tgtEl>
                                          <p:spTgt spid="35"/>
                                        </p:tgtEl>
                                        <p:attrNameLst>
                                          <p:attrName>ppt_h</p:attrName>
                                        </p:attrNameLst>
                                      </p:cBhvr>
                                      <p:tavLst>
                                        <p:tav tm="0">
                                          <p:val>
                                            <p:fltVal val="0"/>
                                          </p:val>
                                        </p:tav>
                                        <p:tav tm="100000">
                                          <p:val>
                                            <p:strVal val="#ppt_h"/>
                                          </p:val>
                                        </p:tav>
                                      </p:tavLst>
                                    </p:anim>
                                    <p:anim calcmode="lin" valueType="num">
                                      <p:cBhvr>
                                        <p:cTn id="85" dur="500" fill="hold"/>
                                        <p:tgtEl>
                                          <p:spTgt spid="35"/>
                                        </p:tgtEl>
                                        <p:attrNameLst>
                                          <p:attrName>style.rotation</p:attrName>
                                        </p:attrNameLst>
                                      </p:cBhvr>
                                      <p:tavLst>
                                        <p:tav tm="0">
                                          <p:val>
                                            <p:fltVal val="90"/>
                                          </p:val>
                                        </p:tav>
                                        <p:tav tm="100000">
                                          <p:val>
                                            <p:fltVal val="0"/>
                                          </p:val>
                                        </p:tav>
                                      </p:tavLst>
                                    </p:anim>
                                    <p:animEffect transition="in" filter="fade">
                                      <p:cBhvr>
                                        <p:cTn id="86" dur="500"/>
                                        <p:tgtEl>
                                          <p:spTgt spid="35"/>
                                        </p:tgtEl>
                                      </p:cBhvr>
                                    </p:animEffect>
                                  </p:childTnLst>
                                </p:cTn>
                              </p:par>
                            </p:childTnLst>
                          </p:cTn>
                        </p:par>
                        <p:par>
                          <p:cTn id="87" fill="hold">
                            <p:stCondLst>
                              <p:cond delay="6000"/>
                            </p:stCondLst>
                            <p:childTnLst>
                              <p:par>
                                <p:cTn id="88" presetID="31"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ppt_w</p:attrName>
                                        </p:attrNameLst>
                                      </p:cBhvr>
                                      <p:tavLst>
                                        <p:tav tm="0">
                                          <p:val>
                                            <p:fltVal val="0"/>
                                          </p:val>
                                        </p:tav>
                                        <p:tav tm="100000">
                                          <p:val>
                                            <p:strVal val="#ppt_w"/>
                                          </p:val>
                                        </p:tav>
                                      </p:tavLst>
                                    </p:anim>
                                    <p:anim calcmode="lin" valueType="num">
                                      <p:cBhvr>
                                        <p:cTn id="91" dur="500" fill="hold"/>
                                        <p:tgtEl>
                                          <p:spTgt spid="27"/>
                                        </p:tgtEl>
                                        <p:attrNameLst>
                                          <p:attrName>ppt_h</p:attrName>
                                        </p:attrNameLst>
                                      </p:cBhvr>
                                      <p:tavLst>
                                        <p:tav tm="0">
                                          <p:val>
                                            <p:fltVal val="0"/>
                                          </p:val>
                                        </p:tav>
                                        <p:tav tm="100000">
                                          <p:val>
                                            <p:strVal val="#ppt_h"/>
                                          </p:val>
                                        </p:tav>
                                      </p:tavLst>
                                    </p:anim>
                                    <p:anim calcmode="lin" valueType="num">
                                      <p:cBhvr>
                                        <p:cTn id="92" dur="500" fill="hold"/>
                                        <p:tgtEl>
                                          <p:spTgt spid="27"/>
                                        </p:tgtEl>
                                        <p:attrNameLst>
                                          <p:attrName>style.rotation</p:attrName>
                                        </p:attrNameLst>
                                      </p:cBhvr>
                                      <p:tavLst>
                                        <p:tav tm="0">
                                          <p:val>
                                            <p:fltVal val="90"/>
                                          </p:val>
                                        </p:tav>
                                        <p:tav tm="100000">
                                          <p:val>
                                            <p:fltVal val="0"/>
                                          </p:val>
                                        </p:tav>
                                      </p:tavLst>
                                    </p:anim>
                                    <p:animEffect transition="in" filter="fade">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24" grpId="0" animBg="1"/>
      <p:bldP spid="27" grpId="0" animBg="1"/>
      <p:bldP spid="21" grpId="0" animBg="1"/>
      <p:bldP spid="15" grpId="0" animBg="1"/>
      <p:bldP spid="3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s-MX" dirty="0"/>
              <a:t>Elementos básicos del REP</a:t>
            </a:r>
          </a:p>
        </p:txBody>
      </p:sp>
      <p:sp>
        <p:nvSpPr>
          <p:cNvPr id="3" name="Text Placeholder 2"/>
          <p:cNvSpPr>
            <a:spLocks noGrp="1"/>
          </p:cNvSpPr>
          <p:nvPr>
            <p:ph type="body" sz="quarter" idx="11"/>
          </p:nvPr>
        </p:nvSpPr>
        <p:spPr>
          <a:xfrm>
            <a:off x="593387" y="554332"/>
            <a:ext cx="7953375" cy="228600"/>
          </a:xfrm>
        </p:spPr>
        <p:txBody>
          <a:bodyPr/>
          <a:lstStyle/>
          <a:p>
            <a:r>
              <a:rPr lang="es-MX" sz="1400" dirty="0"/>
              <a:t>Lo que se requiere para emitir un REP</a:t>
            </a:r>
          </a:p>
        </p:txBody>
      </p:sp>
      <p:grpSp>
        <p:nvGrpSpPr>
          <p:cNvPr id="4" name="Group 3"/>
          <p:cNvGrpSpPr/>
          <p:nvPr/>
        </p:nvGrpSpPr>
        <p:grpSpPr>
          <a:xfrm>
            <a:off x="443082" y="1777673"/>
            <a:ext cx="8105606" cy="2680939"/>
            <a:chOff x="443082" y="1777673"/>
            <a:chExt cx="8105606" cy="2680939"/>
          </a:xfrm>
        </p:grpSpPr>
        <p:sp>
          <p:nvSpPr>
            <p:cNvPr id="5" name="TextBox 4"/>
            <p:cNvSpPr txBox="1"/>
            <p:nvPr/>
          </p:nvSpPr>
          <p:spPr>
            <a:xfrm>
              <a:off x="3724088" y="3039765"/>
              <a:ext cx="1695825" cy="153888"/>
            </a:xfrm>
            <a:prstGeom prst="rect">
              <a:avLst/>
            </a:prstGeom>
            <a:noFill/>
          </p:spPr>
          <p:txBody>
            <a:bodyPr wrap="square" lIns="0" tIns="0" rIns="0" bIns="0" rtlCol="1">
              <a:spAutoFit/>
            </a:bodyPr>
            <a:lstStyle/>
            <a:p>
              <a:pPr algn="ctr" rtl="0">
                <a:lnSpc>
                  <a:spcPts val="1200"/>
                </a:lnSpc>
                <a:spcAft>
                  <a:spcPts val="600"/>
                </a:spcAft>
              </a:pPr>
              <a:r>
                <a:rPr lang="es-MX" sz="1200" dirty="0">
                  <a:solidFill>
                    <a:schemeClr val="tx2"/>
                  </a:solidFill>
                  <a:latin typeface="Lato Black" pitchFamily="34" charset="0"/>
                  <a:ea typeface="Open Sans" pitchFamily="34" charset="0"/>
                  <a:cs typeface="Open Sans" pitchFamily="34" charset="0"/>
                </a:rPr>
                <a:t>REP</a:t>
              </a:r>
              <a:endParaRPr lang="es-MX" sz="850" dirty="0">
                <a:solidFill>
                  <a:schemeClr val="tx1">
                    <a:lumMod val="50000"/>
                    <a:lumOff val="50000"/>
                  </a:schemeClr>
                </a:solidFill>
                <a:latin typeface="Lato" pitchFamily="34" charset="0"/>
                <a:ea typeface="Open Sans" pitchFamily="34" charset="0"/>
                <a:cs typeface="Open Sans" pitchFamily="34" charset="0"/>
              </a:endParaRPr>
            </a:p>
          </p:txBody>
        </p:sp>
        <p:sp>
          <p:nvSpPr>
            <p:cNvPr id="6" name="TextBox 5"/>
            <p:cNvSpPr txBox="1"/>
            <p:nvPr/>
          </p:nvSpPr>
          <p:spPr>
            <a:xfrm>
              <a:off x="6948487" y="1972086"/>
              <a:ext cx="1600201" cy="154081"/>
            </a:xfrm>
            <a:prstGeom prst="rect">
              <a:avLst/>
            </a:prstGeom>
            <a:noFill/>
          </p:spPr>
          <p:txBody>
            <a:bodyPr wrap="square" lIns="0" tIns="0" rIns="0" bIns="0" rtlCol="1">
              <a:spAutoFit/>
            </a:bodyPr>
            <a:lstStyle/>
            <a:p>
              <a:pPr algn="l" rtl="0">
                <a:lnSpc>
                  <a:spcPts val="1300"/>
                </a:lnSpc>
                <a:spcAft>
                  <a:spcPts val="300"/>
                </a:spcAft>
              </a:pPr>
              <a:r>
                <a:rPr lang="es-MX" sz="1000" dirty="0">
                  <a:solidFill>
                    <a:schemeClr val="tx2"/>
                  </a:solidFill>
                  <a:latin typeface="Lato Black" pitchFamily="34" charset="0"/>
                  <a:ea typeface="Open Sans" pitchFamily="34" charset="0"/>
                  <a:cs typeface="Open Sans" pitchFamily="34" charset="0"/>
                </a:rPr>
                <a:t>Recibir REP</a:t>
              </a:r>
              <a:endParaRPr lang="es-MX" sz="900" dirty="0">
                <a:solidFill>
                  <a:schemeClr val="tx1">
                    <a:lumMod val="50000"/>
                    <a:lumOff val="50000"/>
                  </a:schemeClr>
                </a:solidFill>
                <a:latin typeface="Lato" pitchFamily="34" charset="0"/>
                <a:ea typeface="Open Sans" pitchFamily="34" charset="0"/>
                <a:cs typeface="Open Sans" pitchFamily="34" charset="0"/>
              </a:endParaRPr>
            </a:p>
          </p:txBody>
        </p:sp>
        <p:sp>
          <p:nvSpPr>
            <p:cNvPr id="7" name="TextBox 6"/>
            <p:cNvSpPr txBox="1"/>
            <p:nvPr/>
          </p:nvSpPr>
          <p:spPr>
            <a:xfrm>
              <a:off x="6905425" y="2932626"/>
              <a:ext cx="1600201" cy="333425"/>
            </a:xfrm>
            <a:prstGeom prst="rect">
              <a:avLst/>
            </a:prstGeom>
            <a:noFill/>
          </p:spPr>
          <p:txBody>
            <a:bodyPr wrap="square" lIns="0" tIns="0" rIns="0" bIns="0" rtlCol="1">
              <a:spAutoFit/>
            </a:bodyPr>
            <a:lstStyle/>
            <a:p>
              <a:pPr algn="l" rtl="0">
                <a:lnSpc>
                  <a:spcPts val="1300"/>
                </a:lnSpc>
                <a:spcAft>
                  <a:spcPts val="300"/>
                </a:spcAft>
              </a:pPr>
              <a:r>
                <a:rPr lang="es-MX" sz="1000" dirty="0">
                  <a:solidFill>
                    <a:schemeClr val="tx2"/>
                  </a:solidFill>
                  <a:latin typeface="Lato Black" pitchFamily="34" charset="0"/>
                  <a:ea typeface="Open Sans" pitchFamily="34" charset="0"/>
                  <a:cs typeface="Open Sans" pitchFamily="34" charset="0"/>
                </a:rPr>
                <a:t>Asociar REP en sistema Administrativo</a:t>
              </a:r>
              <a:endParaRPr lang="es-MX" sz="900" dirty="0">
                <a:solidFill>
                  <a:schemeClr val="tx1">
                    <a:lumMod val="50000"/>
                    <a:lumOff val="50000"/>
                  </a:schemeClr>
                </a:solidFill>
                <a:latin typeface="Lato" pitchFamily="34" charset="0"/>
                <a:ea typeface="Open Sans" pitchFamily="34" charset="0"/>
                <a:cs typeface="Open Sans" pitchFamily="34" charset="0"/>
              </a:endParaRPr>
            </a:p>
          </p:txBody>
        </p:sp>
        <p:sp>
          <p:nvSpPr>
            <p:cNvPr id="8" name="TextBox 7"/>
            <p:cNvSpPr txBox="1"/>
            <p:nvPr/>
          </p:nvSpPr>
          <p:spPr>
            <a:xfrm>
              <a:off x="6948487" y="4072510"/>
              <a:ext cx="1600201" cy="154081"/>
            </a:xfrm>
            <a:prstGeom prst="rect">
              <a:avLst/>
            </a:prstGeom>
            <a:noFill/>
          </p:spPr>
          <p:txBody>
            <a:bodyPr wrap="square" lIns="0" tIns="0" rIns="0" bIns="0" rtlCol="1">
              <a:spAutoFit/>
            </a:bodyPr>
            <a:lstStyle/>
            <a:p>
              <a:pPr algn="l" rtl="0">
                <a:lnSpc>
                  <a:spcPts val="1300"/>
                </a:lnSpc>
                <a:spcAft>
                  <a:spcPts val="300"/>
                </a:spcAft>
              </a:pPr>
              <a:r>
                <a:rPr lang="es-MX" sz="1000" dirty="0">
                  <a:solidFill>
                    <a:schemeClr val="tx2"/>
                  </a:solidFill>
                  <a:latin typeface="Lato Black" pitchFamily="34" charset="0"/>
                  <a:ea typeface="Open Sans" pitchFamily="34" charset="0"/>
                  <a:cs typeface="Open Sans" pitchFamily="34" charset="0"/>
                </a:rPr>
                <a:t>Contabilizar REP</a:t>
              </a:r>
              <a:endParaRPr lang="es-MX" sz="900" dirty="0">
                <a:solidFill>
                  <a:schemeClr val="tx1">
                    <a:lumMod val="50000"/>
                    <a:lumOff val="50000"/>
                  </a:schemeClr>
                </a:solidFill>
                <a:latin typeface="Lato" pitchFamily="34" charset="0"/>
                <a:ea typeface="Open Sans" pitchFamily="34" charset="0"/>
                <a:cs typeface="Open Sans" pitchFamily="34" charset="0"/>
              </a:endParaRPr>
            </a:p>
          </p:txBody>
        </p:sp>
        <p:cxnSp>
          <p:nvCxnSpPr>
            <p:cNvPr id="9" name="Straight Connector 8"/>
            <p:cNvCxnSpPr/>
            <p:nvPr/>
          </p:nvCxnSpPr>
          <p:spPr>
            <a:xfrm rot="5400000">
              <a:off x="4699777" y="3119544"/>
              <a:ext cx="209550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746733" y="2071794"/>
              <a:ext cx="36576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746733" y="4166500"/>
              <a:ext cx="36576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5308395" y="3121683"/>
              <a:ext cx="434528" cy="348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6115396" y="1777673"/>
              <a:ext cx="590204" cy="590204"/>
            </a:xfrm>
            <a:prstGeom prst="ellipse">
              <a:avLst/>
            </a:prstGeom>
            <a:solidFill>
              <a:schemeClr val="accent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cxnSp>
          <p:nvCxnSpPr>
            <p:cNvPr id="14" name="Straight Connector 13"/>
            <p:cNvCxnSpPr/>
            <p:nvPr/>
          </p:nvCxnSpPr>
          <p:spPr>
            <a:xfrm>
              <a:off x="5746733" y="3122631"/>
              <a:ext cx="36576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6115396" y="2820658"/>
              <a:ext cx="590204" cy="590204"/>
            </a:xfrm>
            <a:prstGeom prst="ellipse">
              <a:avLst/>
            </a:prstGeom>
            <a:solidFill>
              <a:schemeClr val="accent5"/>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16" name="Oval 15"/>
            <p:cNvSpPr/>
            <p:nvPr/>
          </p:nvSpPr>
          <p:spPr>
            <a:xfrm>
              <a:off x="6115396" y="3868408"/>
              <a:ext cx="590204" cy="590204"/>
            </a:xfrm>
            <a:prstGeom prst="ellipse">
              <a:avLst/>
            </a:prstGeom>
            <a:solidFill>
              <a:schemeClr val="accent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17" name="TextBox 16"/>
            <p:cNvSpPr txBox="1"/>
            <p:nvPr/>
          </p:nvSpPr>
          <p:spPr>
            <a:xfrm>
              <a:off x="6184541" y="1889512"/>
              <a:ext cx="472435" cy="327657"/>
            </a:xfrm>
            <a:prstGeom prst="rect">
              <a:avLst/>
            </a:prstGeom>
            <a:noFill/>
          </p:spPr>
          <p:txBody>
            <a:bodyPr wrap="square" lIns="0" tIns="0" rIns="0" bIns="0" rtlCol="1" anchor="t" anchorCtr="0">
              <a:noAutofit/>
            </a:bodyPr>
            <a:lstStyle/>
            <a:p>
              <a:pPr algn="ctr" rtl="0"/>
              <a:r>
                <a:rPr lang="es-MX" sz="2200" dirty="0">
                  <a:solidFill>
                    <a:schemeClr val="bg1"/>
                  </a:solidFill>
                  <a:latin typeface="Lato Black" pitchFamily="34" charset="0"/>
                  <a:ea typeface="Open Sans" pitchFamily="34" charset="0"/>
                </a:rPr>
                <a:t>1</a:t>
              </a:r>
            </a:p>
          </p:txBody>
        </p:sp>
        <p:sp>
          <p:nvSpPr>
            <p:cNvPr id="18" name="TextBox 17"/>
            <p:cNvSpPr txBox="1"/>
            <p:nvPr/>
          </p:nvSpPr>
          <p:spPr>
            <a:xfrm>
              <a:off x="6184541" y="2945228"/>
              <a:ext cx="472435" cy="329410"/>
            </a:xfrm>
            <a:prstGeom prst="rect">
              <a:avLst/>
            </a:prstGeom>
            <a:noFill/>
          </p:spPr>
          <p:txBody>
            <a:bodyPr wrap="square" lIns="0" tIns="0" rIns="0" bIns="0" rtlCol="1" anchor="t" anchorCtr="0">
              <a:noAutofit/>
            </a:bodyPr>
            <a:lstStyle/>
            <a:p>
              <a:pPr algn="ctr" rtl="0"/>
              <a:r>
                <a:rPr lang="es-MX" sz="2200" dirty="0">
                  <a:solidFill>
                    <a:schemeClr val="bg1"/>
                  </a:solidFill>
                  <a:latin typeface="Lato Black" pitchFamily="34" charset="0"/>
                  <a:ea typeface="Open Sans" pitchFamily="34" charset="0"/>
                  <a:cs typeface="Open Sans" pitchFamily="34" charset="0"/>
                </a:rPr>
                <a:t>2</a:t>
              </a:r>
              <a:endParaRPr lang="es-MX" sz="2200" dirty="0">
                <a:solidFill>
                  <a:schemeClr val="bg1"/>
                </a:solidFill>
                <a:latin typeface="Lato Black" pitchFamily="34" charset="0"/>
                <a:ea typeface="Open Sans" pitchFamily="34" charset="0"/>
              </a:endParaRPr>
            </a:p>
          </p:txBody>
        </p:sp>
        <p:sp>
          <p:nvSpPr>
            <p:cNvPr id="19" name="TextBox 18"/>
            <p:cNvSpPr txBox="1"/>
            <p:nvPr/>
          </p:nvSpPr>
          <p:spPr>
            <a:xfrm>
              <a:off x="6184541" y="3980579"/>
              <a:ext cx="472435" cy="301111"/>
            </a:xfrm>
            <a:prstGeom prst="rect">
              <a:avLst/>
            </a:prstGeom>
            <a:noFill/>
          </p:spPr>
          <p:txBody>
            <a:bodyPr wrap="square" lIns="0" tIns="0" rIns="0" bIns="0" rtlCol="1" anchor="t" anchorCtr="0">
              <a:noAutofit/>
            </a:bodyPr>
            <a:lstStyle/>
            <a:p>
              <a:pPr algn="ctr" rtl="0"/>
              <a:r>
                <a:rPr lang="es-MX" sz="2200" dirty="0">
                  <a:solidFill>
                    <a:schemeClr val="bg1"/>
                  </a:solidFill>
                  <a:latin typeface="Lato Black" pitchFamily="34" charset="0"/>
                  <a:ea typeface="Open Sans" pitchFamily="34" charset="0"/>
                </a:rPr>
                <a:t>3</a:t>
              </a:r>
            </a:p>
          </p:txBody>
        </p:sp>
        <p:cxnSp>
          <p:nvCxnSpPr>
            <p:cNvPr id="20" name="Straight Connector 19"/>
            <p:cNvCxnSpPr/>
            <p:nvPr/>
          </p:nvCxnSpPr>
          <p:spPr>
            <a:xfrm rot="16200000">
              <a:off x="2348723" y="3115153"/>
              <a:ext cx="209550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0800000">
              <a:off x="3031507" y="4162903"/>
              <a:ext cx="36576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0800000">
              <a:off x="3031507" y="2068197"/>
              <a:ext cx="36576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flipV="1">
              <a:off x="3401077" y="3116709"/>
              <a:ext cx="444228" cy="73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rot="10800000">
              <a:off x="2438400" y="3868408"/>
              <a:ext cx="590204" cy="590204"/>
            </a:xfrm>
            <a:prstGeom prst="ellipse">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cxnSp>
          <p:nvCxnSpPr>
            <p:cNvPr id="25" name="Straight Connector 24"/>
            <p:cNvCxnSpPr/>
            <p:nvPr/>
          </p:nvCxnSpPr>
          <p:spPr>
            <a:xfrm rot="10800000">
              <a:off x="3031507" y="3116281"/>
              <a:ext cx="36576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rot="10800000">
              <a:off x="2438400" y="2825423"/>
              <a:ext cx="590204" cy="590204"/>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27" name="Oval 26"/>
            <p:cNvSpPr/>
            <p:nvPr/>
          </p:nvSpPr>
          <p:spPr>
            <a:xfrm rot="10800000">
              <a:off x="2438400" y="1777673"/>
              <a:ext cx="590204" cy="590204"/>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28" name="TextBox 27"/>
            <p:cNvSpPr txBox="1"/>
            <p:nvPr/>
          </p:nvSpPr>
          <p:spPr>
            <a:xfrm>
              <a:off x="2505195" y="1889512"/>
              <a:ext cx="472435" cy="327657"/>
            </a:xfrm>
            <a:prstGeom prst="rect">
              <a:avLst/>
            </a:prstGeom>
            <a:noFill/>
          </p:spPr>
          <p:txBody>
            <a:bodyPr wrap="square" lIns="0" tIns="0" rIns="0" bIns="0" rtlCol="1" anchor="t" anchorCtr="0">
              <a:noAutofit/>
            </a:bodyPr>
            <a:lstStyle/>
            <a:p>
              <a:pPr algn="ctr" rtl="0"/>
              <a:r>
                <a:rPr lang="es-MX" sz="2200">
                  <a:solidFill>
                    <a:schemeClr val="bg1"/>
                  </a:solidFill>
                  <a:latin typeface="Lato Black" pitchFamily="34" charset="0"/>
                  <a:ea typeface="Open Sans" pitchFamily="34" charset="0"/>
                  <a:cs typeface="Open Sans" pitchFamily="34" charset="0"/>
                </a:rPr>
                <a:t>1</a:t>
              </a:r>
              <a:endParaRPr lang="es-MX" sz="2200">
                <a:solidFill>
                  <a:schemeClr val="bg1"/>
                </a:solidFill>
                <a:latin typeface="Lato Black" pitchFamily="34" charset="0"/>
                <a:ea typeface="Open Sans" pitchFamily="34" charset="0"/>
              </a:endParaRPr>
            </a:p>
          </p:txBody>
        </p:sp>
        <p:sp>
          <p:nvSpPr>
            <p:cNvPr id="29" name="TextBox 28"/>
            <p:cNvSpPr txBox="1"/>
            <p:nvPr/>
          </p:nvSpPr>
          <p:spPr>
            <a:xfrm>
              <a:off x="2505195" y="2945228"/>
              <a:ext cx="472435" cy="329410"/>
            </a:xfrm>
            <a:prstGeom prst="rect">
              <a:avLst/>
            </a:prstGeom>
            <a:noFill/>
          </p:spPr>
          <p:txBody>
            <a:bodyPr wrap="square" lIns="0" tIns="0" rIns="0" bIns="0" rtlCol="1" anchor="t" anchorCtr="0">
              <a:noAutofit/>
            </a:bodyPr>
            <a:lstStyle/>
            <a:p>
              <a:pPr algn="ctr" rtl="0"/>
              <a:r>
                <a:rPr lang="es-MX" sz="2200">
                  <a:solidFill>
                    <a:schemeClr val="bg1"/>
                  </a:solidFill>
                  <a:latin typeface="Lato Black" pitchFamily="34" charset="0"/>
                  <a:ea typeface="Open Sans" pitchFamily="34" charset="0"/>
                  <a:cs typeface="Open Sans" pitchFamily="34" charset="0"/>
                </a:rPr>
                <a:t>2</a:t>
              </a:r>
              <a:endParaRPr lang="es-MX" sz="2200">
                <a:solidFill>
                  <a:schemeClr val="bg1"/>
                </a:solidFill>
                <a:latin typeface="Lato Black" pitchFamily="34" charset="0"/>
                <a:ea typeface="Open Sans" pitchFamily="34" charset="0"/>
              </a:endParaRPr>
            </a:p>
          </p:txBody>
        </p:sp>
        <p:sp>
          <p:nvSpPr>
            <p:cNvPr id="30" name="TextBox 29"/>
            <p:cNvSpPr txBox="1"/>
            <p:nvPr/>
          </p:nvSpPr>
          <p:spPr>
            <a:xfrm>
              <a:off x="2505195" y="3980579"/>
              <a:ext cx="472435" cy="301111"/>
            </a:xfrm>
            <a:prstGeom prst="rect">
              <a:avLst/>
            </a:prstGeom>
            <a:noFill/>
          </p:spPr>
          <p:txBody>
            <a:bodyPr wrap="square" lIns="0" tIns="0" rIns="0" bIns="0" rtlCol="1" anchor="t" anchorCtr="0">
              <a:noAutofit/>
            </a:bodyPr>
            <a:lstStyle/>
            <a:p>
              <a:pPr algn="ctr" rtl="0"/>
              <a:r>
                <a:rPr lang="es-MX" sz="2200">
                  <a:solidFill>
                    <a:schemeClr val="bg1"/>
                  </a:solidFill>
                  <a:latin typeface="Lato Black" pitchFamily="34" charset="0"/>
                  <a:ea typeface="Open Sans" pitchFamily="34" charset="0"/>
                  <a:cs typeface="Open Sans" pitchFamily="34" charset="0"/>
                </a:rPr>
                <a:t>3</a:t>
              </a:r>
              <a:endParaRPr lang="es-MX" sz="2200">
                <a:solidFill>
                  <a:schemeClr val="bg1"/>
                </a:solidFill>
                <a:latin typeface="Lato Black" pitchFamily="34" charset="0"/>
                <a:ea typeface="Open Sans" pitchFamily="34" charset="0"/>
              </a:endParaRPr>
            </a:p>
          </p:txBody>
        </p:sp>
        <p:sp>
          <p:nvSpPr>
            <p:cNvPr id="31" name="TextBox 30"/>
            <p:cNvSpPr txBox="1"/>
            <p:nvPr/>
          </p:nvSpPr>
          <p:spPr>
            <a:xfrm>
              <a:off x="443082" y="1984840"/>
              <a:ext cx="1798639" cy="154081"/>
            </a:xfrm>
            <a:prstGeom prst="rect">
              <a:avLst/>
            </a:prstGeom>
            <a:noFill/>
          </p:spPr>
          <p:txBody>
            <a:bodyPr wrap="square" lIns="0" tIns="0" rIns="0" bIns="0" rtlCol="1">
              <a:spAutoFit/>
            </a:bodyPr>
            <a:lstStyle/>
            <a:p>
              <a:pPr algn="r" rtl="0">
                <a:lnSpc>
                  <a:spcPts val="1300"/>
                </a:lnSpc>
                <a:spcAft>
                  <a:spcPts val="300"/>
                </a:spcAft>
              </a:pPr>
              <a:r>
                <a:rPr lang="es-MX" sz="1000" dirty="0">
                  <a:solidFill>
                    <a:schemeClr val="tx2"/>
                  </a:solidFill>
                  <a:latin typeface="Lato Black" pitchFamily="34" charset="0"/>
                  <a:ea typeface="Open Sans" pitchFamily="34" charset="0"/>
                  <a:cs typeface="Open Sans" pitchFamily="34" charset="0"/>
                </a:rPr>
                <a:t>Evidencia del Pago</a:t>
              </a:r>
              <a:endParaRPr lang="es-MX" sz="900" dirty="0">
                <a:solidFill>
                  <a:schemeClr val="tx1">
                    <a:lumMod val="50000"/>
                    <a:lumOff val="50000"/>
                  </a:schemeClr>
                </a:solidFill>
                <a:latin typeface="Lato" pitchFamily="34" charset="0"/>
                <a:ea typeface="Open Sans" pitchFamily="34" charset="0"/>
                <a:cs typeface="Open Sans" pitchFamily="34" charset="0"/>
              </a:endParaRPr>
            </a:p>
          </p:txBody>
        </p:sp>
        <p:sp>
          <p:nvSpPr>
            <p:cNvPr id="32" name="TextBox 31"/>
            <p:cNvSpPr txBox="1"/>
            <p:nvPr/>
          </p:nvSpPr>
          <p:spPr>
            <a:xfrm>
              <a:off x="614368" y="3022299"/>
              <a:ext cx="1600201" cy="154081"/>
            </a:xfrm>
            <a:prstGeom prst="rect">
              <a:avLst/>
            </a:prstGeom>
            <a:noFill/>
          </p:spPr>
          <p:txBody>
            <a:bodyPr wrap="square" lIns="0" tIns="0" rIns="0" bIns="0" rtlCol="1">
              <a:spAutoFit/>
            </a:bodyPr>
            <a:lstStyle/>
            <a:p>
              <a:pPr algn="r" rtl="0">
                <a:lnSpc>
                  <a:spcPts val="1300"/>
                </a:lnSpc>
                <a:spcAft>
                  <a:spcPts val="300"/>
                </a:spcAft>
              </a:pPr>
              <a:r>
                <a:rPr lang="es-MX" sz="1000" dirty="0">
                  <a:solidFill>
                    <a:schemeClr val="tx2"/>
                  </a:solidFill>
                  <a:latin typeface="Lato Black" pitchFamily="34" charset="0"/>
                  <a:ea typeface="Open Sans" pitchFamily="34" charset="0"/>
                  <a:cs typeface="Open Sans" pitchFamily="34" charset="0"/>
                </a:rPr>
                <a:t>Cuenta del pagador</a:t>
              </a:r>
              <a:endParaRPr lang="es-MX" sz="900" dirty="0">
                <a:solidFill>
                  <a:schemeClr val="tx1">
                    <a:lumMod val="50000"/>
                    <a:lumOff val="50000"/>
                  </a:schemeClr>
                </a:solidFill>
                <a:latin typeface="Lato" pitchFamily="34" charset="0"/>
                <a:ea typeface="Open Sans" pitchFamily="34" charset="0"/>
                <a:cs typeface="Open Sans" pitchFamily="34" charset="0"/>
              </a:endParaRPr>
            </a:p>
          </p:txBody>
        </p:sp>
        <p:sp>
          <p:nvSpPr>
            <p:cNvPr id="33" name="TextBox 32"/>
            <p:cNvSpPr txBox="1"/>
            <p:nvPr/>
          </p:nvSpPr>
          <p:spPr>
            <a:xfrm>
              <a:off x="619455" y="4012782"/>
              <a:ext cx="1600201" cy="154081"/>
            </a:xfrm>
            <a:prstGeom prst="rect">
              <a:avLst/>
            </a:prstGeom>
            <a:noFill/>
          </p:spPr>
          <p:txBody>
            <a:bodyPr wrap="square" lIns="0" tIns="0" rIns="0" bIns="0" rtlCol="1">
              <a:spAutoFit/>
            </a:bodyPr>
            <a:lstStyle/>
            <a:p>
              <a:pPr algn="r" rtl="0">
                <a:lnSpc>
                  <a:spcPts val="1300"/>
                </a:lnSpc>
                <a:spcAft>
                  <a:spcPts val="300"/>
                </a:spcAft>
              </a:pPr>
              <a:r>
                <a:rPr lang="es-MX" sz="1000" dirty="0">
                  <a:solidFill>
                    <a:schemeClr val="tx2"/>
                  </a:solidFill>
                  <a:latin typeface="Lato Black" pitchFamily="34" charset="0"/>
                  <a:ea typeface="Open Sans" pitchFamily="34" charset="0"/>
                  <a:cs typeface="Open Sans" pitchFamily="34" charset="0"/>
                </a:rPr>
                <a:t>CFDI para relacionar</a:t>
              </a:r>
              <a:endParaRPr lang="es-MX" sz="900" dirty="0">
                <a:solidFill>
                  <a:schemeClr val="tx1">
                    <a:lumMod val="50000"/>
                    <a:lumOff val="50000"/>
                  </a:schemeClr>
                </a:solidFill>
                <a:latin typeface="Lato" pitchFamily="34" charset="0"/>
                <a:ea typeface="Open Sans" pitchFamily="34" charset="0"/>
                <a:cs typeface="Open Sans" pitchFamily="34" charset="0"/>
              </a:endParaRPr>
            </a:p>
          </p:txBody>
        </p:sp>
        <p:sp>
          <p:nvSpPr>
            <p:cNvPr id="35" name="Oval 34"/>
            <p:cNvSpPr/>
            <p:nvPr/>
          </p:nvSpPr>
          <p:spPr>
            <a:xfrm rot="16200000">
              <a:off x="3845305" y="3086476"/>
              <a:ext cx="61200" cy="61200"/>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36" name="Oval 35"/>
            <p:cNvSpPr/>
            <p:nvPr/>
          </p:nvSpPr>
          <p:spPr>
            <a:xfrm rot="16200000">
              <a:off x="5247195" y="3092826"/>
              <a:ext cx="61200" cy="61200"/>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a:p>
          </p:txBody>
        </p:sp>
        <p:sp>
          <p:nvSpPr>
            <p:cNvPr id="47" name="TextBox 46"/>
            <p:cNvSpPr txBox="1"/>
            <p:nvPr/>
          </p:nvSpPr>
          <p:spPr>
            <a:xfrm>
              <a:off x="3724088" y="3344116"/>
              <a:ext cx="1695825" cy="293991"/>
            </a:xfrm>
            <a:prstGeom prst="rect">
              <a:avLst/>
            </a:prstGeom>
            <a:noFill/>
          </p:spPr>
          <p:txBody>
            <a:bodyPr wrap="square" lIns="0" tIns="0" rIns="0" bIns="0" rtlCol="1">
              <a:spAutoFit/>
            </a:bodyPr>
            <a:lstStyle/>
            <a:p>
              <a:pPr algn="ctr" rtl="0">
                <a:lnSpc>
                  <a:spcPts val="1200"/>
                </a:lnSpc>
                <a:spcAft>
                  <a:spcPts val="1200"/>
                </a:spcAft>
              </a:pPr>
              <a:r>
                <a:rPr lang="es-MX" sz="850" dirty="0">
                  <a:solidFill>
                    <a:schemeClr val="tx1">
                      <a:lumMod val="50000"/>
                      <a:lumOff val="50000"/>
                    </a:schemeClr>
                  </a:solidFill>
                  <a:latin typeface="Lato" pitchFamily="34" charset="0"/>
                  <a:ea typeface="Open Sans" pitchFamily="34" charset="0"/>
                  <a:cs typeface="Open Sans" pitchFamily="34" charset="0"/>
                </a:rPr>
                <a:t>Emitiendo un Recibo Electrónico de Pago</a:t>
              </a:r>
            </a:p>
          </p:txBody>
        </p:sp>
      </p:grpSp>
      <p:sp>
        <p:nvSpPr>
          <p:cNvPr id="48" name="TextBox 46">
            <a:extLst>
              <a:ext uri="{FF2B5EF4-FFF2-40B4-BE49-F238E27FC236}">
                <a16:creationId xmlns:a16="http://schemas.microsoft.com/office/drawing/2014/main" xmlns="" id="{69373483-326A-4F8B-8758-1C45F1228E9A}"/>
              </a:ext>
            </a:extLst>
          </p:cNvPr>
          <p:cNvSpPr txBox="1"/>
          <p:nvPr/>
        </p:nvSpPr>
        <p:spPr>
          <a:xfrm>
            <a:off x="1045587" y="1277417"/>
            <a:ext cx="1695825" cy="167675"/>
          </a:xfrm>
          <a:prstGeom prst="rect">
            <a:avLst/>
          </a:prstGeom>
          <a:noFill/>
        </p:spPr>
        <p:txBody>
          <a:bodyPr wrap="square" lIns="0" tIns="0" rIns="0" bIns="0" rtlCol="1">
            <a:spAutoFit/>
          </a:bodyPr>
          <a:lstStyle/>
          <a:p>
            <a:pPr algn="ctr" rtl="0">
              <a:lnSpc>
                <a:spcPts val="1200"/>
              </a:lnSpc>
              <a:spcAft>
                <a:spcPts val="1200"/>
              </a:spcAft>
            </a:pPr>
            <a:r>
              <a:rPr lang="es-MX" sz="1800" b="1" dirty="0">
                <a:solidFill>
                  <a:srgbClr val="237DB9"/>
                </a:solidFill>
                <a:latin typeface="Lato" pitchFamily="34" charset="0"/>
                <a:ea typeface="Open Sans" pitchFamily="34" charset="0"/>
                <a:cs typeface="Open Sans" pitchFamily="34" charset="0"/>
              </a:rPr>
              <a:t>Emisor</a:t>
            </a:r>
          </a:p>
        </p:txBody>
      </p:sp>
      <p:sp>
        <p:nvSpPr>
          <p:cNvPr id="49" name="TextBox 46">
            <a:extLst>
              <a:ext uri="{FF2B5EF4-FFF2-40B4-BE49-F238E27FC236}">
                <a16:creationId xmlns:a16="http://schemas.microsoft.com/office/drawing/2014/main" xmlns="" id="{4378BBA6-B40E-44B4-9484-06F7E1C9113B}"/>
              </a:ext>
            </a:extLst>
          </p:cNvPr>
          <p:cNvSpPr txBox="1"/>
          <p:nvPr/>
        </p:nvSpPr>
        <p:spPr>
          <a:xfrm>
            <a:off x="6052762" y="1277417"/>
            <a:ext cx="2148263" cy="167675"/>
          </a:xfrm>
          <a:prstGeom prst="rect">
            <a:avLst/>
          </a:prstGeom>
          <a:noFill/>
        </p:spPr>
        <p:txBody>
          <a:bodyPr wrap="square" lIns="0" tIns="0" rIns="0" bIns="0" rtlCol="1">
            <a:spAutoFit/>
          </a:bodyPr>
          <a:lstStyle/>
          <a:p>
            <a:pPr algn="ctr" rtl="0">
              <a:lnSpc>
                <a:spcPts val="1200"/>
              </a:lnSpc>
              <a:spcAft>
                <a:spcPts val="1200"/>
              </a:spcAft>
            </a:pPr>
            <a:r>
              <a:rPr lang="es-MX" sz="1800" b="1" dirty="0">
                <a:solidFill>
                  <a:srgbClr val="237DB9"/>
                </a:solidFill>
                <a:latin typeface="Lato" pitchFamily="34" charset="0"/>
                <a:ea typeface="Open Sans" pitchFamily="34" charset="0"/>
                <a:cs typeface="Open Sans" pitchFamily="34" charset="0"/>
              </a:rPr>
              <a:t>Receptor</a:t>
            </a:r>
          </a:p>
        </p:txBody>
      </p:sp>
    </p:spTree>
    <p:extLst>
      <p:ext uri="{BB962C8B-B14F-4D97-AF65-F5344CB8AC3E}">
        <p14:creationId xmlns:p14="http://schemas.microsoft.com/office/powerpoint/2010/main" val="21372009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2171072" y="284135"/>
            <a:ext cx="7886700"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_tradnl" sz="3000" dirty="0">
                <a:solidFill>
                  <a:schemeClr val="tx2"/>
                </a:solidFill>
                <a:latin typeface="Lato Light" pitchFamily="34" charset="0"/>
                <a:cs typeface="+mn-cs"/>
              </a:rPr>
              <a:t>Regla 2.7.1.35 Primer párrafo</a:t>
            </a:r>
          </a:p>
        </p:txBody>
      </p:sp>
      <p:sp>
        <p:nvSpPr>
          <p:cNvPr id="44" name="Título 1">
            <a:extLst>
              <a:ext uri="{FF2B5EF4-FFF2-40B4-BE49-F238E27FC236}">
                <a16:creationId xmlns:a16="http://schemas.microsoft.com/office/drawing/2014/main" xmlns="" id="{47C82620-5CEE-43A5-B98D-D4119DF24985}"/>
              </a:ext>
            </a:extLst>
          </p:cNvPr>
          <p:cNvSpPr txBox="1">
            <a:spLocks/>
          </p:cNvSpPr>
          <p:nvPr/>
        </p:nvSpPr>
        <p:spPr>
          <a:xfrm>
            <a:off x="1245070" y="1019452"/>
            <a:ext cx="6519977" cy="437910"/>
          </a:xfrm>
          <a:prstGeom prst="rect">
            <a:avLst/>
          </a:prstGeom>
        </p:spPr>
        <p:txBody>
          <a:bodyPr vert="horz" lIns="68771" tIns="34385" rIns="68771" bIns="34385"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s-ES_tradnl" sz="1500" dirty="0">
                <a:solidFill>
                  <a:schemeClr val="accent6">
                    <a:lumMod val="50000"/>
                  </a:schemeClr>
                </a:solidFill>
                <a:latin typeface="Lato Black" panose="020F0A02020204030203"/>
                <a:ea typeface="Titillium Web" charset="0"/>
                <a:cs typeface="Titillium Web" charset="0"/>
              </a:rPr>
              <a:t>La Contraprestación no se pagó en una sola exhibición</a:t>
            </a:r>
          </a:p>
        </p:txBody>
      </p:sp>
      <p:grpSp>
        <p:nvGrpSpPr>
          <p:cNvPr id="45" name="Grupo 44">
            <a:extLst>
              <a:ext uri="{FF2B5EF4-FFF2-40B4-BE49-F238E27FC236}">
                <a16:creationId xmlns:a16="http://schemas.microsoft.com/office/drawing/2014/main" xmlns="" id="{A0DC4E99-7AE5-4B3B-A67D-6137CEE8797C}"/>
              </a:ext>
            </a:extLst>
          </p:cNvPr>
          <p:cNvGrpSpPr/>
          <p:nvPr/>
        </p:nvGrpSpPr>
        <p:grpSpPr>
          <a:xfrm>
            <a:off x="2306865" y="1884848"/>
            <a:ext cx="1277473" cy="1766382"/>
            <a:chOff x="3075820" y="2513130"/>
            <a:chExt cx="1703297" cy="2355176"/>
          </a:xfrm>
        </p:grpSpPr>
        <p:pic>
          <p:nvPicPr>
            <p:cNvPr id="46" name="Imagen 45">
              <a:extLst>
                <a:ext uri="{FF2B5EF4-FFF2-40B4-BE49-F238E27FC236}">
                  <a16:creationId xmlns:a16="http://schemas.microsoft.com/office/drawing/2014/main" xmlns="" id="{5BA06B6C-12A2-4CFA-8335-0C11058A6CA2}"/>
                </a:ext>
              </a:extLst>
            </p:cNvPr>
            <p:cNvPicPr>
              <a:picLocks noChangeAspect="1"/>
            </p:cNvPicPr>
            <p:nvPr/>
          </p:nvPicPr>
          <p:blipFill>
            <a:blip r:embed="rId2">
              <a:extLst/>
            </a:blip>
            <a:stretch>
              <a:fillRect/>
            </a:stretch>
          </p:blipFill>
          <p:spPr>
            <a:xfrm>
              <a:off x="3075820" y="2513130"/>
              <a:ext cx="1703297" cy="2355176"/>
            </a:xfrm>
            <a:prstGeom prst="rect">
              <a:avLst/>
            </a:prstGeom>
          </p:spPr>
        </p:pic>
        <p:sp>
          <p:nvSpPr>
            <p:cNvPr id="50" name="CuadroTexto 49">
              <a:extLst>
                <a:ext uri="{FF2B5EF4-FFF2-40B4-BE49-F238E27FC236}">
                  <a16:creationId xmlns:a16="http://schemas.microsoft.com/office/drawing/2014/main" xmlns="" id="{62829E31-34AB-40B7-967C-88CC75FCFB0F}"/>
                </a:ext>
              </a:extLst>
            </p:cNvPr>
            <p:cNvSpPr txBox="1"/>
            <p:nvPr/>
          </p:nvSpPr>
          <p:spPr>
            <a:xfrm>
              <a:off x="3075820" y="2643565"/>
              <a:ext cx="1282830" cy="553997"/>
            </a:xfrm>
            <a:prstGeom prst="rect">
              <a:avLst/>
            </a:prstGeom>
            <a:noFill/>
          </p:spPr>
          <p:txBody>
            <a:bodyPr wrap="none" rtlCol="0">
              <a:spAutoFit/>
            </a:bodyPr>
            <a:lstStyle/>
            <a:p>
              <a:r>
                <a:rPr lang="es-MX" sz="1050" dirty="0">
                  <a:solidFill>
                    <a:schemeClr val="accent1">
                      <a:lumMod val="50000"/>
                    </a:schemeClr>
                  </a:solidFill>
                  <a:latin typeface="Lato Black" panose="020F0A02020204030203"/>
                </a:rPr>
                <a:t>CFDI-Ingreso</a:t>
              </a:r>
            </a:p>
            <a:p>
              <a:r>
                <a:rPr lang="es-MX" sz="1050" dirty="0">
                  <a:solidFill>
                    <a:schemeClr val="accent1">
                      <a:lumMod val="50000"/>
                    </a:schemeClr>
                  </a:solidFill>
                  <a:latin typeface="Lato Black" panose="020F0A02020204030203"/>
                </a:rPr>
                <a:t>Factura</a:t>
              </a:r>
            </a:p>
          </p:txBody>
        </p:sp>
      </p:grpSp>
      <p:grpSp>
        <p:nvGrpSpPr>
          <p:cNvPr id="51" name="Grupo 50">
            <a:extLst>
              <a:ext uri="{FF2B5EF4-FFF2-40B4-BE49-F238E27FC236}">
                <a16:creationId xmlns:a16="http://schemas.microsoft.com/office/drawing/2014/main" xmlns="" id="{E26085F2-5577-4274-951B-AA6F77A13D4A}"/>
              </a:ext>
            </a:extLst>
          </p:cNvPr>
          <p:cNvGrpSpPr/>
          <p:nvPr/>
        </p:nvGrpSpPr>
        <p:grpSpPr>
          <a:xfrm>
            <a:off x="5024762" y="1790137"/>
            <a:ext cx="1277473" cy="1766382"/>
            <a:chOff x="7576281" y="2260919"/>
            <a:chExt cx="1703297" cy="2355176"/>
          </a:xfrm>
        </p:grpSpPr>
        <p:pic>
          <p:nvPicPr>
            <p:cNvPr id="52" name="Imagen 51">
              <a:extLst>
                <a:ext uri="{FF2B5EF4-FFF2-40B4-BE49-F238E27FC236}">
                  <a16:creationId xmlns:a16="http://schemas.microsoft.com/office/drawing/2014/main" xmlns="" id="{2964A2AD-077D-4B3E-A687-277CCE9D609E}"/>
                </a:ext>
              </a:extLst>
            </p:cNvPr>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artisticMarker/>
                      </a14:imgEffect>
                      <a14:imgEffect>
                        <a14:colorTemperature colorTemp="5900"/>
                      </a14:imgEffect>
                    </a14:imgLayer>
                  </a14:imgProps>
                </a:ext>
              </a:extLst>
            </a:blip>
            <a:stretch>
              <a:fillRect/>
            </a:stretch>
          </p:blipFill>
          <p:spPr>
            <a:xfrm>
              <a:off x="7576281" y="2260919"/>
              <a:ext cx="1703297" cy="2355176"/>
            </a:xfrm>
            <a:prstGeom prst="rect">
              <a:avLst/>
            </a:prstGeom>
          </p:spPr>
        </p:pic>
        <p:sp>
          <p:nvSpPr>
            <p:cNvPr id="53" name="CuadroTexto 52">
              <a:extLst>
                <a:ext uri="{FF2B5EF4-FFF2-40B4-BE49-F238E27FC236}">
                  <a16:creationId xmlns:a16="http://schemas.microsoft.com/office/drawing/2014/main" xmlns="" id="{68469C67-2105-4F4A-B85C-8E871E967FF7}"/>
                </a:ext>
              </a:extLst>
            </p:cNvPr>
            <p:cNvSpPr txBox="1"/>
            <p:nvPr/>
          </p:nvSpPr>
          <p:spPr>
            <a:xfrm>
              <a:off x="7696656" y="2437434"/>
              <a:ext cx="543312" cy="338555"/>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pic>
        <p:nvPicPr>
          <p:cNvPr id="54" name="Imagen 53">
            <a:extLst>
              <a:ext uri="{FF2B5EF4-FFF2-40B4-BE49-F238E27FC236}">
                <a16:creationId xmlns:a16="http://schemas.microsoft.com/office/drawing/2014/main" xmlns="" id="{66070940-9757-40F3-B735-B5B9169777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7403" y="2577237"/>
            <a:ext cx="675311" cy="691389"/>
          </a:xfrm>
          <a:prstGeom prst="rect">
            <a:avLst/>
          </a:prstGeom>
        </p:spPr>
      </p:pic>
      <p:grpSp>
        <p:nvGrpSpPr>
          <p:cNvPr id="55" name="Grupo 54">
            <a:extLst>
              <a:ext uri="{FF2B5EF4-FFF2-40B4-BE49-F238E27FC236}">
                <a16:creationId xmlns:a16="http://schemas.microsoft.com/office/drawing/2014/main" xmlns="" id="{022AB544-D149-413B-97B8-83F805D5F987}"/>
              </a:ext>
            </a:extLst>
          </p:cNvPr>
          <p:cNvGrpSpPr/>
          <p:nvPr/>
        </p:nvGrpSpPr>
        <p:grpSpPr>
          <a:xfrm>
            <a:off x="5390255" y="2056634"/>
            <a:ext cx="1277473" cy="1766382"/>
            <a:chOff x="7576281" y="2260919"/>
            <a:chExt cx="1703297" cy="2355176"/>
          </a:xfrm>
        </p:grpSpPr>
        <p:pic>
          <p:nvPicPr>
            <p:cNvPr id="56" name="Imagen 55">
              <a:extLst>
                <a:ext uri="{FF2B5EF4-FFF2-40B4-BE49-F238E27FC236}">
                  <a16:creationId xmlns:a16="http://schemas.microsoft.com/office/drawing/2014/main" xmlns="" id="{08A7401C-BD86-4BE8-9FB9-B5D818BA8BBD}"/>
                </a:ext>
              </a:extLst>
            </p:cNvPr>
            <p:cNvPicPr>
              <a:picLocks noChangeAspect="1"/>
            </p:cNvPicPr>
            <p:nvPr/>
          </p:nvPicPr>
          <p:blipFill>
            <a:blip r:embed="rId6">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5900"/>
                      </a14:imgEffect>
                    </a14:imgLayer>
                  </a14:imgProps>
                </a:ext>
              </a:extLst>
            </a:blip>
            <a:stretch>
              <a:fillRect/>
            </a:stretch>
          </p:blipFill>
          <p:spPr>
            <a:xfrm>
              <a:off x="7576281" y="2260919"/>
              <a:ext cx="1703297" cy="2355176"/>
            </a:xfrm>
            <a:prstGeom prst="rect">
              <a:avLst/>
            </a:prstGeom>
          </p:spPr>
        </p:pic>
        <p:sp>
          <p:nvSpPr>
            <p:cNvPr id="57" name="CuadroTexto 56">
              <a:extLst>
                <a:ext uri="{FF2B5EF4-FFF2-40B4-BE49-F238E27FC236}">
                  <a16:creationId xmlns:a16="http://schemas.microsoft.com/office/drawing/2014/main" xmlns="" id="{B48919BC-2C4D-4394-B52D-EA3763F57B7D}"/>
                </a:ext>
              </a:extLst>
            </p:cNvPr>
            <p:cNvSpPr txBox="1"/>
            <p:nvPr/>
          </p:nvSpPr>
          <p:spPr>
            <a:xfrm>
              <a:off x="7696656" y="2437434"/>
              <a:ext cx="543312" cy="338555"/>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grpSp>
        <p:nvGrpSpPr>
          <p:cNvPr id="58" name="Grupo 57">
            <a:extLst>
              <a:ext uri="{FF2B5EF4-FFF2-40B4-BE49-F238E27FC236}">
                <a16:creationId xmlns:a16="http://schemas.microsoft.com/office/drawing/2014/main" xmlns="" id="{F3A26F1C-9A3C-45A7-84B5-AD469E3E88CD}"/>
              </a:ext>
            </a:extLst>
          </p:cNvPr>
          <p:cNvGrpSpPr/>
          <p:nvPr/>
        </p:nvGrpSpPr>
        <p:grpSpPr>
          <a:xfrm>
            <a:off x="5670612" y="2425526"/>
            <a:ext cx="1277473" cy="1766382"/>
            <a:chOff x="7576281" y="2260919"/>
            <a:chExt cx="1703297" cy="2355176"/>
          </a:xfrm>
        </p:grpSpPr>
        <p:pic>
          <p:nvPicPr>
            <p:cNvPr id="59" name="Imagen 58">
              <a:extLst>
                <a:ext uri="{FF2B5EF4-FFF2-40B4-BE49-F238E27FC236}">
                  <a16:creationId xmlns:a16="http://schemas.microsoft.com/office/drawing/2014/main" xmlns="" id="{FD153FB8-7808-45C9-88CE-F48FBA0ABFB0}"/>
                </a:ext>
              </a:extLst>
            </p:cNvPr>
            <p:cNvPicPr>
              <a:picLocks noChangeAspect="1"/>
            </p:cNvPicPr>
            <p:nvPr/>
          </p:nvPicPr>
          <p:blipFill>
            <a:blip r:embed="rId6">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5900"/>
                      </a14:imgEffect>
                    </a14:imgLayer>
                  </a14:imgProps>
                </a:ext>
              </a:extLst>
            </a:blip>
            <a:stretch>
              <a:fillRect/>
            </a:stretch>
          </p:blipFill>
          <p:spPr>
            <a:xfrm>
              <a:off x="7576281" y="2260919"/>
              <a:ext cx="1703297" cy="2355176"/>
            </a:xfrm>
            <a:prstGeom prst="rect">
              <a:avLst/>
            </a:prstGeom>
          </p:spPr>
        </p:pic>
        <p:sp>
          <p:nvSpPr>
            <p:cNvPr id="60" name="CuadroTexto 59">
              <a:extLst>
                <a:ext uri="{FF2B5EF4-FFF2-40B4-BE49-F238E27FC236}">
                  <a16:creationId xmlns:a16="http://schemas.microsoft.com/office/drawing/2014/main" xmlns="" id="{B17EEC20-D586-46C0-B2CF-88F98A91222D}"/>
                </a:ext>
              </a:extLst>
            </p:cNvPr>
            <p:cNvSpPr txBox="1"/>
            <p:nvPr/>
          </p:nvSpPr>
          <p:spPr>
            <a:xfrm>
              <a:off x="7696656" y="2437434"/>
              <a:ext cx="543312" cy="338555"/>
            </a:xfrm>
            <a:prstGeom prst="rect">
              <a:avLst/>
            </a:prstGeom>
            <a:noFill/>
          </p:spPr>
          <p:txBody>
            <a:bodyPr wrap="none" rtlCol="0">
              <a:spAutoFit/>
            </a:bodyPr>
            <a:lstStyle/>
            <a:p>
              <a:r>
                <a:rPr lang="es-MX" sz="1050" dirty="0">
                  <a:solidFill>
                    <a:schemeClr val="accent1">
                      <a:lumMod val="50000"/>
                    </a:schemeClr>
                  </a:solidFill>
                  <a:latin typeface="Lato Black" panose="020F0A02020204030203"/>
                </a:rPr>
                <a:t>REP</a:t>
              </a:r>
            </a:p>
          </p:txBody>
        </p:sp>
      </p:grpSp>
      <p:sp>
        <p:nvSpPr>
          <p:cNvPr id="61" name="Título 1">
            <a:extLst>
              <a:ext uri="{FF2B5EF4-FFF2-40B4-BE49-F238E27FC236}">
                <a16:creationId xmlns:a16="http://schemas.microsoft.com/office/drawing/2014/main" xmlns="" id="{3108383C-3C14-48EB-B964-7A2645802E1F}"/>
              </a:ext>
            </a:extLst>
          </p:cNvPr>
          <p:cNvSpPr txBox="1">
            <a:spLocks/>
          </p:cNvSpPr>
          <p:nvPr/>
        </p:nvSpPr>
        <p:spPr>
          <a:xfrm>
            <a:off x="1359370" y="4250501"/>
            <a:ext cx="6519977" cy="437910"/>
          </a:xfrm>
          <a:prstGeom prst="rect">
            <a:avLst/>
          </a:prstGeom>
        </p:spPr>
        <p:txBody>
          <a:bodyPr vert="horz" lIns="68771" tIns="34385" rIns="68771" bIns="34385"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s-ES_tradnl" sz="1500" dirty="0">
                <a:solidFill>
                  <a:schemeClr val="accent2">
                    <a:lumMod val="50000"/>
                  </a:schemeClr>
                </a:solidFill>
                <a:latin typeface="Lato Black" panose="020F0A02020204030203"/>
                <a:ea typeface="Titillium Web" charset="0"/>
                <a:cs typeface="Titillium Web" charset="0"/>
              </a:rPr>
              <a:t>Se debe emitir REP cuando una factura se pague en más de una exhibición</a:t>
            </a:r>
          </a:p>
        </p:txBody>
      </p:sp>
    </p:spTree>
    <p:extLst>
      <p:ext uri="{BB962C8B-B14F-4D97-AF65-F5344CB8AC3E}">
        <p14:creationId xmlns:p14="http://schemas.microsoft.com/office/powerpoint/2010/main" val="17370283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up)">
                                      <p:cBhvr>
                                        <p:cTn id="7" dur="500"/>
                                        <p:tgtEl>
                                          <p:spTgt spid="4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down)">
                                      <p:cBhvr>
                                        <p:cTn id="11" dur="500"/>
                                        <p:tgtEl>
                                          <p:spTgt spid="5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down)">
                                      <p:cBhvr>
                                        <p:cTn id="15" dur="500"/>
                                        <p:tgtEl>
                                          <p:spTgt spid="5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down)">
                                      <p:cBhvr>
                                        <p:cTn id="19" dur="500"/>
                                        <p:tgtEl>
                                          <p:spTgt spid="5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down)">
                                      <p:cBhvr>
                                        <p:cTn id="2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2171072" y="284135"/>
            <a:ext cx="7886700"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_tradnl" sz="3000" dirty="0">
                <a:solidFill>
                  <a:schemeClr val="tx2"/>
                </a:solidFill>
                <a:latin typeface="Lato Light" pitchFamily="34" charset="0"/>
                <a:cs typeface="+mn-cs"/>
              </a:rPr>
              <a:t>Regla 2.7.1.35 Segundo párrafo</a:t>
            </a:r>
          </a:p>
        </p:txBody>
      </p:sp>
      <p:sp>
        <p:nvSpPr>
          <p:cNvPr id="18" name="CuadroTexto 17">
            <a:extLst>
              <a:ext uri="{FF2B5EF4-FFF2-40B4-BE49-F238E27FC236}">
                <a16:creationId xmlns:a16="http://schemas.microsoft.com/office/drawing/2014/main" xmlns="" id="{AA6DC83F-189D-4B36-A73D-27CA44407E28}"/>
              </a:ext>
            </a:extLst>
          </p:cNvPr>
          <p:cNvSpPr txBox="1"/>
          <p:nvPr/>
        </p:nvSpPr>
        <p:spPr>
          <a:xfrm>
            <a:off x="1129141" y="1089395"/>
            <a:ext cx="7553411" cy="404085"/>
          </a:xfrm>
          <a:prstGeom prst="rect">
            <a:avLst/>
          </a:prstGeom>
          <a:noFill/>
        </p:spPr>
        <p:txBody>
          <a:bodyPr wrap="square" rtlCol="0">
            <a:spAutoFit/>
          </a:bodyPr>
          <a:lstStyle/>
          <a:p>
            <a:r>
              <a:rPr lang="es-ES" sz="1013" dirty="0">
                <a:solidFill>
                  <a:schemeClr val="accent6">
                    <a:lumMod val="50000"/>
                  </a:schemeClr>
                </a:solidFill>
                <a:latin typeface="Lato Light"/>
                <a:ea typeface="Titillium Web" charset="0"/>
                <a:cs typeface="Titillium Web" charset="0"/>
              </a:rPr>
              <a:t>El monto del pago se aplicará proporcionalmente a los conceptos integrados en el comprobante emitido por el valor total de la operación a que se refiere el primer párrafo de la presente regla</a:t>
            </a:r>
            <a:r>
              <a:rPr lang="es-ES_tradnl" sz="1013" dirty="0">
                <a:solidFill>
                  <a:schemeClr val="accent6">
                    <a:lumMod val="50000"/>
                  </a:schemeClr>
                </a:solidFill>
                <a:latin typeface="Lato Light"/>
                <a:ea typeface="Titillium Web" charset="0"/>
                <a:cs typeface="Titillium Web" charset="0"/>
              </a:rPr>
              <a:t> </a:t>
            </a:r>
            <a:endParaRPr lang="es-ES_tradnl" sz="1500" dirty="0">
              <a:solidFill>
                <a:schemeClr val="accent6">
                  <a:lumMod val="50000"/>
                </a:schemeClr>
              </a:solidFill>
              <a:latin typeface="Lato Light"/>
              <a:ea typeface="Titillium Web" charset="0"/>
              <a:cs typeface="Titillium Web" charset="0"/>
            </a:endParaRPr>
          </a:p>
        </p:txBody>
      </p:sp>
      <p:sp>
        <p:nvSpPr>
          <p:cNvPr id="19" name="Rectángulo 18">
            <a:extLst>
              <a:ext uri="{FF2B5EF4-FFF2-40B4-BE49-F238E27FC236}">
                <a16:creationId xmlns:a16="http://schemas.microsoft.com/office/drawing/2014/main" xmlns="" id="{7DCA3B7E-F1F0-47B7-8678-844DC1831F8F}"/>
              </a:ext>
            </a:extLst>
          </p:cNvPr>
          <p:cNvSpPr/>
          <p:nvPr/>
        </p:nvSpPr>
        <p:spPr>
          <a:xfrm>
            <a:off x="7029062" y="2433013"/>
            <a:ext cx="1836361" cy="1061829"/>
          </a:xfrm>
          <a:prstGeom prst="rect">
            <a:avLst/>
          </a:prstGeom>
        </p:spPr>
        <p:txBody>
          <a:bodyPr wrap="square">
            <a:spAutoFit/>
          </a:bodyPr>
          <a:lstStyle/>
          <a:p>
            <a:pPr algn="ctr"/>
            <a:r>
              <a:rPr lang="es-ES_tradnl" sz="1050" dirty="0">
                <a:latin typeface="Lato Light"/>
                <a:ea typeface="Titillium Web" charset="0"/>
                <a:cs typeface="Titillium Web" charset="0"/>
              </a:rPr>
              <a:t>El impuesto que se podrá acreditar será proporcional al importe pagado en el CFDI-Pago aunque en este no se refleje el importe del impuesto</a:t>
            </a:r>
          </a:p>
        </p:txBody>
      </p:sp>
      <p:grpSp>
        <p:nvGrpSpPr>
          <p:cNvPr id="20" name="Grupo 19">
            <a:extLst>
              <a:ext uri="{FF2B5EF4-FFF2-40B4-BE49-F238E27FC236}">
                <a16:creationId xmlns:a16="http://schemas.microsoft.com/office/drawing/2014/main" xmlns="" id="{319419BF-47DA-410B-AED8-7C0D2BEA8892}"/>
              </a:ext>
            </a:extLst>
          </p:cNvPr>
          <p:cNvGrpSpPr/>
          <p:nvPr/>
        </p:nvGrpSpPr>
        <p:grpSpPr>
          <a:xfrm>
            <a:off x="1404690" y="2020933"/>
            <a:ext cx="1695887" cy="2557945"/>
            <a:chOff x="3075820" y="2513130"/>
            <a:chExt cx="1703297" cy="2355176"/>
          </a:xfrm>
        </p:grpSpPr>
        <p:pic>
          <p:nvPicPr>
            <p:cNvPr id="21" name="Imagen 20">
              <a:extLst>
                <a:ext uri="{FF2B5EF4-FFF2-40B4-BE49-F238E27FC236}">
                  <a16:creationId xmlns:a16="http://schemas.microsoft.com/office/drawing/2014/main" xmlns="" id="{5577C572-87F0-4644-967A-BC4224FCAEFD}"/>
                </a:ext>
              </a:extLst>
            </p:cNvPr>
            <p:cNvPicPr>
              <a:picLocks noChangeAspect="1"/>
            </p:cNvPicPr>
            <p:nvPr/>
          </p:nvPicPr>
          <p:blipFill>
            <a:blip r:embed="rId2">
              <a:extLst/>
            </a:blip>
            <a:stretch>
              <a:fillRect/>
            </a:stretch>
          </p:blipFill>
          <p:spPr>
            <a:xfrm>
              <a:off x="3075820" y="2513130"/>
              <a:ext cx="1703297" cy="2355176"/>
            </a:xfrm>
            <a:prstGeom prst="rect">
              <a:avLst/>
            </a:prstGeom>
          </p:spPr>
        </p:pic>
        <p:sp>
          <p:nvSpPr>
            <p:cNvPr id="22" name="CuadroTexto 21">
              <a:extLst>
                <a:ext uri="{FF2B5EF4-FFF2-40B4-BE49-F238E27FC236}">
                  <a16:creationId xmlns:a16="http://schemas.microsoft.com/office/drawing/2014/main" xmlns="" id="{39C39C19-6126-48B4-864D-58B8355D0E7A}"/>
                </a:ext>
              </a:extLst>
            </p:cNvPr>
            <p:cNvSpPr txBox="1"/>
            <p:nvPr/>
          </p:nvSpPr>
          <p:spPr>
            <a:xfrm>
              <a:off x="3075820" y="2643565"/>
              <a:ext cx="966327" cy="382561"/>
            </a:xfrm>
            <a:prstGeom prst="rect">
              <a:avLst/>
            </a:prstGeom>
            <a:noFill/>
          </p:spPr>
          <p:txBody>
            <a:bodyPr wrap="none" rtlCol="0">
              <a:spAutoFit/>
            </a:bodyPr>
            <a:lstStyle/>
            <a:p>
              <a:r>
                <a:rPr lang="es-MX" sz="1050" dirty="0">
                  <a:solidFill>
                    <a:schemeClr val="accent1">
                      <a:lumMod val="50000"/>
                    </a:schemeClr>
                  </a:solidFill>
                  <a:latin typeface="Lato Black"/>
                </a:rPr>
                <a:t>CFDI-Ingreso</a:t>
              </a:r>
            </a:p>
            <a:p>
              <a:r>
                <a:rPr lang="es-MX" sz="1050" dirty="0">
                  <a:solidFill>
                    <a:schemeClr val="accent1">
                      <a:lumMod val="50000"/>
                    </a:schemeClr>
                  </a:solidFill>
                  <a:latin typeface="Lato Black"/>
                </a:rPr>
                <a:t>Factura</a:t>
              </a:r>
            </a:p>
          </p:txBody>
        </p:sp>
      </p:grpSp>
      <p:grpSp>
        <p:nvGrpSpPr>
          <p:cNvPr id="23" name="Grupo 22">
            <a:extLst>
              <a:ext uri="{FF2B5EF4-FFF2-40B4-BE49-F238E27FC236}">
                <a16:creationId xmlns:a16="http://schemas.microsoft.com/office/drawing/2014/main" xmlns="" id="{58ADDCFB-089C-4267-99DB-C90AE1E759E7}"/>
              </a:ext>
            </a:extLst>
          </p:cNvPr>
          <p:cNvGrpSpPr/>
          <p:nvPr/>
        </p:nvGrpSpPr>
        <p:grpSpPr>
          <a:xfrm>
            <a:off x="4772010" y="2069807"/>
            <a:ext cx="1695887" cy="2557945"/>
            <a:chOff x="7576281" y="2260919"/>
            <a:chExt cx="1703297" cy="2355176"/>
          </a:xfrm>
        </p:grpSpPr>
        <p:pic>
          <p:nvPicPr>
            <p:cNvPr id="24" name="Imagen 23">
              <a:extLst>
                <a:ext uri="{FF2B5EF4-FFF2-40B4-BE49-F238E27FC236}">
                  <a16:creationId xmlns:a16="http://schemas.microsoft.com/office/drawing/2014/main" xmlns="" id="{F470BFD5-5C6C-4CC3-8DDB-4533B4116793}"/>
                </a:ext>
              </a:extLst>
            </p:cNvPr>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5900"/>
                      </a14:imgEffect>
                    </a14:imgLayer>
                  </a14:imgProps>
                </a:ext>
              </a:extLst>
            </a:blip>
            <a:stretch>
              <a:fillRect/>
            </a:stretch>
          </p:blipFill>
          <p:spPr>
            <a:xfrm>
              <a:off x="7576281" y="2260919"/>
              <a:ext cx="1703297" cy="2355176"/>
            </a:xfrm>
            <a:prstGeom prst="rect">
              <a:avLst/>
            </a:prstGeom>
          </p:spPr>
        </p:pic>
        <p:sp>
          <p:nvSpPr>
            <p:cNvPr id="25" name="CuadroTexto 24">
              <a:extLst>
                <a:ext uri="{FF2B5EF4-FFF2-40B4-BE49-F238E27FC236}">
                  <a16:creationId xmlns:a16="http://schemas.microsoft.com/office/drawing/2014/main" xmlns="" id="{3C3C63FC-0D78-4C89-847D-51CA87DA6C5B}"/>
                </a:ext>
              </a:extLst>
            </p:cNvPr>
            <p:cNvSpPr txBox="1"/>
            <p:nvPr/>
          </p:nvSpPr>
          <p:spPr>
            <a:xfrm>
              <a:off x="7696655" y="2437434"/>
              <a:ext cx="409264" cy="233788"/>
            </a:xfrm>
            <a:prstGeom prst="rect">
              <a:avLst/>
            </a:prstGeom>
            <a:noFill/>
          </p:spPr>
          <p:txBody>
            <a:bodyPr wrap="none" rtlCol="0">
              <a:spAutoFit/>
            </a:bodyPr>
            <a:lstStyle/>
            <a:p>
              <a:r>
                <a:rPr lang="es-MX" sz="1050">
                  <a:solidFill>
                    <a:schemeClr val="accent1">
                      <a:lumMod val="50000"/>
                    </a:schemeClr>
                  </a:solidFill>
                  <a:latin typeface="Lato Black"/>
                </a:rPr>
                <a:t>REP</a:t>
              </a:r>
            </a:p>
          </p:txBody>
        </p:sp>
      </p:grpSp>
      <p:sp>
        <p:nvSpPr>
          <p:cNvPr id="26" name="CuadroTexto 25">
            <a:extLst>
              <a:ext uri="{FF2B5EF4-FFF2-40B4-BE49-F238E27FC236}">
                <a16:creationId xmlns:a16="http://schemas.microsoft.com/office/drawing/2014/main" xmlns="" id="{8DF05D0F-7366-4350-A4CE-E415CAEDD56F}"/>
              </a:ext>
            </a:extLst>
          </p:cNvPr>
          <p:cNvSpPr txBox="1"/>
          <p:nvPr/>
        </p:nvSpPr>
        <p:spPr>
          <a:xfrm>
            <a:off x="1761910" y="3855685"/>
            <a:ext cx="1127598" cy="646331"/>
          </a:xfrm>
          <a:prstGeom prst="rect">
            <a:avLst/>
          </a:prstGeom>
          <a:noFill/>
        </p:spPr>
        <p:txBody>
          <a:bodyPr wrap="square" rtlCol="0">
            <a:spAutoFit/>
          </a:bodyPr>
          <a:lstStyle/>
          <a:p>
            <a:pPr algn="r"/>
            <a:r>
              <a:rPr lang="es-ES_tradnl" sz="900">
                <a:latin typeface="Lato Black"/>
              </a:rPr>
              <a:t>Subtotal: 86,207.00</a:t>
            </a:r>
          </a:p>
          <a:p>
            <a:pPr algn="r"/>
            <a:r>
              <a:rPr lang="es-ES_tradnl" sz="900">
                <a:latin typeface="Lato Black"/>
              </a:rPr>
              <a:t>IVA: 13,793.12</a:t>
            </a:r>
          </a:p>
          <a:p>
            <a:pPr algn="r"/>
            <a:r>
              <a:rPr lang="es-ES_tradnl" sz="900">
                <a:latin typeface="Lato Black"/>
              </a:rPr>
              <a:t>Total: 100,000.12</a:t>
            </a:r>
          </a:p>
        </p:txBody>
      </p:sp>
      <p:sp>
        <p:nvSpPr>
          <p:cNvPr id="27" name="CuadroTexto 26">
            <a:extLst>
              <a:ext uri="{FF2B5EF4-FFF2-40B4-BE49-F238E27FC236}">
                <a16:creationId xmlns:a16="http://schemas.microsoft.com/office/drawing/2014/main" xmlns="" id="{8BEC3125-51C5-436D-BC65-B962EA0C97BA}"/>
              </a:ext>
            </a:extLst>
          </p:cNvPr>
          <p:cNvSpPr txBox="1"/>
          <p:nvPr/>
        </p:nvSpPr>
        <p:spPr>
          <a:xfrm>
            <a:off x="4979207" y="3696758"/>
            <a:ext cx="1416989" cy="369332"/>
          </a:xfrm>
          <a:prstGeom prst="rect">
            <a:avLst/>
          </a:prstGeom>
          <a:noFill/>
        </p:spPr>
        <p:txBody>
          <a:bodyPr wrap="square" rtlCol="0">
            <a:spAutoFit/>
          </a:bodyPr>
          <a:lstStyle/>
          <a:p>
            <a:r>
              <a:rPr lang="es-ES_tradnl" sz="900">
                <a:solidFill>
                  <a:srgbClr val="33850A"/>
                </a:solidFill>
                <a:latin typeface="Lato Black"/>
              </a:rPr>
              <a:t>Recibo Electrónico de Pago</a:t>
            </a:r>
          </a:p>
        </p:txBody>
      </p:sp>
      <p:sp>
        <p:nvSpPr>
          <p:cNvPr id="28" name="CuadroTexto 27">
            <a:extLst>
              <a:ext uri="{FF2B5EF4-FFF2-40B4-BE49-F238E27FC236}">
                <a16:creationId xmlns:a16="http://schemas.microsoft.com/office/drawing/2014/main" xmlns="" id="{E3FC08A3-55FD-4721-B3D0-FC57B628648E}"/>
              </a:ext>
            </a:extLst>
          </p:cNvPr>
          <p:cNvSpPr txBox="1"/>
          <p:nvPr/>
        </p:nvSpPr>
        <p:spPr>
          <a:xfrm>
            <a:off x="4929643" y="3958239"/>
            <a:ext cx="660254" cy="276999"/>
          </a:xfrm>
          <a:prstGeom prst="rect">
            <a:avLst/>
          </a:prstGeom>
          <a:noFill/>
        </p:spPr>
        <p:txBody>
          <a:bodyPr wrap="square" rtlCol="0">
            <a:spAutoFit/>
          </a:bodyPr>
          <a:lstStyle/>
          <a:p>
            <a:pPr algn="ctr"/>
            <a:r>
              <a:rPr lang="es-ES_tradnl" sz="600">
                <a:latin typeface="Lato Black"/>
              </a:rPr>
              <a:t>Importe saldo anterior</a:t>
            </a:r>
          </a:p>
        </p:txBody>
      </p:sp>
      <p:sp>
        <p:nvSpPr>
          <p:cNvPr id="29" name="CuadroTexto 28">
            <a:extLst>
              <a:ext uri="{FF2B5EF4-FFF2-40B4-BE49-F238E27FC236}">
                <a16:creationId xmlns:a16="http://schemas.microsoft.com/office/drawing/2014/main" xmlns="" id="{13043E25-4E06-4A55-946D-D22CF9A437F9}"/>
              </a:ext>
            </a:extLst>
          </p:cNvPr>
          <p:cNvSpPr txBox="1"/>
          <p:nvPr/>
        </p:nvSpPr>
        <p:spPr>
          <a:xfrm>
            <a:off x="5372555" y="3960689"/>
            <a:ext cx="630044" cy="276999"/>
          </a:xfrm>
          <a:prstGeom prst="rect">
            <a:avLst/>
          </a:prstGeom>
          <a:noFill/>
        </p:spPr>
        <p:txBody>
          <a:bodyPr wrap="square" rtlCol="0">
            <a:spAutoFit/>
          </a:bodyPr>
          <a:lstStyle/>
          <a:p>
            <a:pPr algn="ctr"/>
            <a:r>
              <a:rPr lang="es-ES_tradnl" sz="600">
                <a:latin typeface="Lato Black"/>
              </a:rPr>
              <a:t>Importe pagado</a:t>
            </a:r>
          </a:p>
        </p:txBody>
      </p:sp>
      <p:sp>
        <p:nvSpPr>
          <p:cNvPr id="30" name="CuadroTexto 29">
            <a:extLst>
              <a:ext uri="{FF2B5EF4-FFF2-40B4-BE49-F238E27FC236}">
                <a16:creationId xmlns:a16="http://schemas.microsoft.com/office/drawing/2014/main" xmlns="" id="{3C2FB044-0132-404B-9B4D-FA4D1AA83DD0}"/>
              </a:ext>
            </a:extLst>
          </p:cNvPr>
          <p:cNvSpPr txBox="1"/>
          <p:nvPr/>
        </p:nvSpPr>
        <p:spPr>
          <a:xfrm>
            <a:off x="5794951" y="3960689"/>
            <a:ext cx="650561" cy="276999"/>
          </a:xfrm>
          <a:prstGeom prst="rect">
            <a:avLst/>
          </a:prstGeom>
          <a:noFill/>
        </p:spPr>
        <p:txBody>
          <a:bodyPr wrap="square" rtlCol="0">
            <a:spAutoFit/>
          </a:bodyPr>
          <a:lstStyle/>
          <a:p>
            <a:pPr algn="ctr"/>
            <a:r>
              <a:rPr lang="es-ES_tradnl" sz="600">
                <a:latin typeface="Lato Black"/>
              </a:rPr>
              <a:t>Importe saldo insoluto</a:t>
            </a:r>
          </a:p>
        </p:txBody>
      </p:sp>
      <p:sp>
        <p:nvSpPr>
          <p:cNvPr id="31" name="CuadroTexto 30">
            <a:extLst>
              <a:ext uri="{FF2B5EF4-FFF2-40B4-BE49-F238E27FC236}">
                <a16:creationId xmlns:a16="http://schemas.microsoft.com/office/drawing/2014/main" xmlns="" id="{C951656F-A1A1-46C5-81D5-DDA75A32964D}"/>
              </a:ext>
            </a:extLst>
          </p:cNvPr>
          <p:cNvSpPr txBox="1"/>
          <p:nvPr/>
        </p:nvSpPr>
        <p:spPr>
          <a:xfrm>
            <a:off x="4929643" y="4277425"/>
            <a:ext cx="650561" cy="184666"/>
          </a:xfrm>
          <a:prstGeom prst="rect">
            <a:avLst/>
          </a:prstGeom>
          <a:noFill/>
        </p:spPr>
        <p:txBody>
          <a:bodyPr wrap="square" rtlCol="0">
            <a:spAutoFit/>
          </a:bodyPr>
          <a:lstStyle/>
          <a:p>
            <a:pPr algn="ctr"/>
            <a:r>
              <a:rPr lang="es-ES_tradnl" sz="600">
                <a:latin typeface="Lato Black"/>
              </a:rPr>
              <a:t>100,00.00</a:t>
            </a:r>
          </a:p>
        </p:txBody>
      </p:sp>
      <p:sp>
        <p:nvSpPr>
          <p:cNvPr id="32" name="CuadroTexto 31">
            <a:extLst>
              <a:ext uri="{FF2B5EF4-FFF2-40B4-BE49-F238E27FC236}">
                <a16:creationId xmlns:a16="http://schemas.microsoft.com/office/drawing/2014/main" xmlns="" id="{47AD804A-5890-47B4-9887-45ABE2E57CDE}"/>
              </a:ext>
            </a:extLst>
          </p:cNvPr>
          <p:cNvSpPr txBox="1"/>
          <p:nvPr/>
        </p:nvSpPr>
        <p:spPr>
          <a:xfrm>
            <a:off x="5356276" y="4277425"/>
            <a:ext cx="650561" cy="184666"/>
          </a:xfrm>
          <a:prstGeom prst="rect">
            <a:avLst/>
          </a:prstGeom>
          <a:noFill/>
        </p:spPr>
        <p:txBody>
          <a:bodyPr wrap="square" rtlCol="0">
            <a:spAutoFit/>
          </a:bodyPr>
          <a:lstStyle/>
          <a:p>
            <a:pPr algn="ctr"/>
            <a:r>
              <a:rPr lang="es-ES_tradnl" sz="600">
                <a:latin typeface="Lato Black"/>
              </a:rPr>
              <a:t>40,000.00</a:t>
            </a:r>
          </a:p>
        </p:txBody>
      </p:sp>
      <p:sp>
        <p:nvSpPr>
          <p:cNvPr id="33" name="CuadroTexto 32">
            <a:extLst>
              <a:ext uri="{FF2B5EF4-FFF2-40B4-BE49-F238E27FC236}">
                <a16:creationId xmlns:a16="http://schemas.microsoft.com/office/drawing/2014/main" xmlns="" id="{1E91786B-3FBD-4D17-AB31-F4FCDB50A331}"/>
              </a:ext>
            </a:extLst>
          </p:cNvPr>
          <p:cNvSpPr txBox="1"/>
          <p:nvPr/>
        </p:nvSpPr>
        <p:spPr>
          <a:xfrm>
            <a:off x="5809522" y="4277425"/>
            <a:ext cx="650561" cy="184666"/>
          </a:xfrm>
          <a:prstGeom prst="rect">
            <a:avLst/>
          </a:prstGeom>
          <a:noFill/>
        </p:spPr>
        <p:txBody>
          <a:bodyPr wrap="square" rtlCol="0">
            <a:spAutoFit/>
          </a:bodyPr>
          <a:lstStyle/>
          <a:p>
            <a:pPr algn="ctr"/>
            <a:r>
              <a:rPr lang="es-ES_tradnl" sz="600">
                <a:latin typeface="Lato Black"/>
              </a:rPr>
              <a:t>60,000.00</a:t>
            </a:r>
          </a:p>
        </p:txBody>
      </p:sp>
      <p:pic>
        <p:nvPicPr>
          <p:cNvPr id="34" name="Imagen 33">
            <a:extLst>
              <a:ext uri="{FF2B5EF4-FFF2-40B4-BE49-F238E27FC236}">
                <a16:creationId xmlns:a16="http://schemas.microsoft.com/office/drawing/2014/main" xmlns="" id="{C83B5DBF-1AE3-47AE-9E69-1230460B25FE}"/>
              </a:ext>
            </a:extLst>
          </p:cNvPr>
          <p:cNvPicPr>
            <a:picLocks noChangeAspect="1"/>
          </p:cNvPicPr>
          <p:nvPr/>
        </p:nvPicPr>
        <p:blipFill>
          <a:blip r:embed="rId5">
            <a:duotone>
              <a:prstClr val="black"/>
              <a:srgbClr val="FF0000">
                <a:tint val="45000"/>
                <a:satMod val="400000"/>
              </a:srgbClr>
            </a:duotone>
            <a:extLst>
              <a:ext uri="{BEBA8EAE-BF5A-486C-A8C5-ECC9F3942E4B}">
                <a14:imgProps xmlns:a14="http://schemas.microsoft.com/office/drawing/2010/main">
                  <a14:imgLayer r:embed="rId6">
                    <a14:imgEffect>
                      <a14:colorTemperature colorTemp="7200"/>
                    </a14:imgEffect>
                  </a14:imgLayer>
                </a14:imgProps>
              </a:ext>
            </a:extLst>
          </a:blip>
          <a:stretch>
            <a:fillRect/>
          </a:stretch>
        </p:blipFill>
        <p:spPr>
          <a:xfrm flipV="1">
            <a:off x="5407876" y="4238020"/>
            <a:ext cx="547358" cy="204824"/>
          </a:xfrm>
          <a:prstGeom prst="rect">
            <a:avLst/>
          </a:prstGeom>
        </p:spPr>
      </p:pic>
      <p:pic>
        <p:nvPicPr>
          <p:cNvPr id="2" name="Imagen 1">
            <a:extLst>
              <a:ext uri="{FF2B5EF4-FFF2-40B4-BE49-F238E27FC236}">
                <a16:creationId xmlns:a16="http://schemas.microsoft.com/office/drawing/2014/main" xmlns="" id="{16C2450A-8C20-4216-963E-7203C060201E}"/>
              </a:ext>
            </a:extLst>
          </p:cNvPr>
          <p:cNvPicPr>
            <a:picLocks noChangeAspect="1"/>
          </p:cNvPicPr>
          <p:nvPr/>
        </p:nvPicPr>
        <p:blipFill>
          <a:blip r:embed="rId7"/>
          <a:stretch>
            <a:fillRect/>
          </a:stretch>
        </p:blipFill>
        <p:spPr>
          <a:xfrm>
            <a:off x="3468820" y="2827019"/>
            <a:ext cx="1025717" cy="667823"/>
          </a:xfrm>
          <a:prstGeom prst="rect">
            <a:avLst/>
          </a:prstGeom>
        </p:spPr>
      </p:pic>
      <p:pic>
        <p:nvPicPr>
          <p:cNvPr id="2050" name="Picture 2" descr="Imagen relacionada">
            <a:extLst>
              <a:ext uri="{FF2B5EF4-FFF2-40B4-BE49-F238E27FC236}">
                <a16:creationId xmlns:a16="http://schemas.microsoft.com/office/drawing/2014/main" xmlns="" id="{4B4C33DF-C1FB-466C-88FC-5D93B8AA1D1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90926" y="1307611"/>
            <a:ext cx="3312632" cy="3312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88893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0-#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 presetClass="entr" presetSubtype="0"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par>
                          <p:cTn id="22" fill="hold">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par>
                          <p:cTn id="25" fill="hold">
                            <p:stCondLst>
                              <p:cond delay="1500"/>
                            </p:stCondLst>
                            <p:childTnLst>
                              <p:par>
                                <p:cTn id="26" presetID="1" presetClass="entr" presetSubtype="0"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par>
                          <p:cTn id="28" fill="hold">
                            <p:stCondLst>
                              <p:cond delay="1500"/>
                            </p:stCondLst>
                            <p:childTnLst>
                              <p:par>
                                <p:cTn id="29" presetID="1"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par>
                          <p:cTn id="31" fill="hold">
                            <p:stCondLst>
                              <p:cond delay="1500"/>
                            </p:stCondLst>
                            <p:childTnLst>
                              <p:par>
                                <p:cTn id="32" presetID="1"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childTnLst>
                                </p:cTn>
                              </p:par>
                            </p:childTnLst>
                          </p:cTn>
                        </p:par>
                        <p:par>
                          <p:cTn id="34" fill="hold">
                            <p:stCondLst>
                              <p:cond delay="1500"/>
                            </p:stCondLst>
                            <p:childTnLst>
                              <p:par>
                                <p:cTn id="35" presetID="1" presetClass="entr" presetSubtype="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par>
                          <p:cTn id="37" fill="hold">
                            <p:stCondLst>
                              <p:cond delay="1500"/>
                            </p:stCondLst>
                            <p:childTnLst>
                              <p:par>
                                <p:cTn id="38" presetID="1"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childTnLst>
                                </p:cTn>
                              </p:par>
                            </p:childTnLst>
                          </p:cTn>
                        </p:par>
                        <p:par>
                          <p:cTn id="40" fill="hold">
                            <p:stCondLst>
                              <p:cond delay="1500"/>
                            </p:stCondLst>
                            <p:childTnLst>
                              <p:par>
                                <p:cTn id="41" presetID="1"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par>
                          <p:cTn id="43" fill="hold">
                            <p:stCondLst>
                              <p:cond delay="1500"/>
                            </p:stCondLst>
                            <p:childTnLst>
                              <p:par>
                                <p:cTn id="44" presetID="1" presetClass="entr" presetSubtype="0" fill="hold" nodeType="afterEffect">
                                  <p:stCondLst>
                                    <p:cond delay="0"/>
                                  </p:stCondLst>
                                  <p:childTnLst>
                                    <p:set>
                                      <p:cBhvr>
                                        <p:cTn id="45" dur="1" fill="hold">
                                          <p:stCondLst>
                                            <p:cond delay="0"/>
                                          </p:stCondLst>
                                        </p:cTn>
                                        <p:tgtEl>
                                          <p:spTgt spid="34"/>
                                        </p:tgtEl>
                                        <p:attrNameLst>
                                          <p:attrName>style.visibility</p:attrName>
                                        </p:attrNameLst>
                                      </p:cBhvr>
                                      <p:to>
                                        <p:strVal val="visible"/>
                                      </p:to>
                                    </p:set>
                                  </p:childTnLst>
                                </p:cTn>
                              </p:par>
                            </p:childTnLst>
                          </p:cTn>
                        </p:par>
                        <p:par>
                          <p:cTn id="46" fill="hold">
                            <p:stCondLst>
                              <p:cond delay="1500"/>
                            </p:stCondLst>
                            <p:childTnLst>
                              <p:par>
                                <p:cTn id="47" presetID="2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500"/>
                                        <p:tgtEl>
                                          <p:spTgt spid="19"/>
                                        </p:tgtEl>
                                      </p:cBhvr>
                                    </p:animEffect>
                                  </p:childTnLst>
                                </p:cTn>
                              </p:par>
                            </p:childTnLst>
                          </p:cTn>
                        </p:par>
                        <p:par>
                          <p:cTn id="50" fill="hold">
                            <p:stCondLst>
                              <p:cond delay="2000"/>
                            </p:stCondLst>
                            <p:childTnLst>
                              <p:par>
                                <p:cTn id="51" presetID="32" presetClass="emph" presetSubtype="0" fill="hold" grpId="1" nodeType="afterEffect">
                                  <p:stCondLst>
                                    <p:cond delay="0"/>
                                  </p:stCondLst>
                                  <p:childTnLst>
                                    <p:animRot by="120000">
                                      <p:cBhvr>
                                        <p:cTn id="52" dur="150" fill="hold">
                                          <p:stCondLst>
                                            <p:cond delay="0"/>
                                          </p:stCondLst>
                                        </p:cTn>
                                        <p:tgtEl>
                                          <p:spTgt spid="19"/>
                                        </p:tgtEl>
                                        <p:attrNameLst>
                                          <p:attrName>r</p:attrName>
                                        </p:attrNameLst>
                                      </p:cBhvr>
                                    </p:animRot>
                                    <p:animRot by="-240000">
                                      <p:cBhvr>
                                        <p:cTn id="53" dur="300" fill="hold">
                                          <p:stCondLst>
                                            <p:cond delay="300"/>
                                          </p:stCondLst>
                                        </p:cTn>
                                        <p:tgtEl>
                                          <p:spTgt spid="19"/>
                                        </p:tgtEl>
                                        <p:attrNameLst>
                                          <p:attrName>r</p:attrName>
                                        </p:attrNameLst>
                                      </p:cBhvr>
                                    </p:animRot>
                                    <p:animRot by="240000">
                                      <p:cBhvr>
                                        <p:cTn id="54" dur="300" fill="hold">
                                          <p:stCondLst>
                                            <p:cond delay="600"/>
                                          </p:stCondLst>
                                        </p:cTn>
                                        <p:tgtEl>
                                          <p:spTgt spid="19"/>
                                        </p:tgtEl>
                                        <p:attrNameLst>
                                          <p:attrName>r</p:attrName>
                                        </p:attrNameLst>
                                      </p:cBhvr>
                                    </p:animRot>
                                    <p:animRot by="-240000">
                                      <p:cBhvr>
                                        <p:cTn id="55" dur="300" fill="hold">
                                          <p:stCondLst>
                                            <p:cond delay="900"/>
                                          </p:stCondLst>
                                        </p:cTn>
                                        <p:tgtEl>
                                          <p:spTgt spid="19"/>
                                        </p:tgtEl>
                                        <p:attrNameLst>
                                          <p:attrName>r</p:attrName>
                                        </p:attrNameLst>
                                      </p:cBhvr>
                                    </p:animRot>
                                    <p:animRot by="120000">
                                      <p:cBhvr>
                                        <p:cTn id="56" dur="300" fill="hold">
                                          <p:stCondLst>
                                            <p:cond delay="1200"/>
                                          </p:stCondLst>
                                        </p:cTn>
                                        <p:tgtEl>
                                          <p:spTgt spid="19"/>
                                        </p:tgtEl>
                                        <p:attrNameLst>
                                          <p:attrName>r</p:attrName>
                                        </p:attrNameLst>
                                      </p:cBhvr>
                                    </p:animRot>
                                  </p:childTnLst>
                                </p:cTn>
                              </p:par>
                            </p:childTnLst>
                          </p:cTn>
                        </p:par>
                        <p:par>
                          <p:cTn id="57" fill="hold">
                            <p:stCondLst>
                              <p:cond delay="3500"/>
                            </p:stCondLst>
                            <p:childTnLst>
                              <p:par>
                                <p:cTn id="58" presetID="22" presetClass="entr" presetSubtype="4" fill="hold" nodeType="afterEffect">
                                  <p:stCondLst>
                                    <p:cond delay="0"/>
                                  </p:stCondLst>
                                  <p:childTnLst>
                                    <p:set>
                                      <p:cBhvr>
                                        <p:cTn id="59" dur="1" fill="hold">
                                          <p:stCondLst>
                                            <p:cond delay="0"/>
                                          </p:stCondLst>
                                        </p:cTn>
                                        <p:tgtEl>
                                          <p:spTgt spid="2050"/>
                                        </p:tgtEl>
                                        <p:attrNameLst>
                                          <p:attrName>style.visibility</p:attrName>
                                        </p:attrNameLst>
                                      </p:cBhvr>
                                      <p:to>
                                        <p:strVal val="visible"/>
                                      </p:to>
                                    </p:set>
                                    <p:animEffect transition="in" filter="wipe(down)">
                                      <p:cBhvr>
                                        <p:cTn id="6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6" grpId="0"/>
      <p:bldP spid="27" grpId="0"/>
      <p:bldP spid="28" grpId="0"/>
      <p:bldP spid="29" grpId="0"/>
      <p:bldP spid="30"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xmlns="" id="{EF011A3A-2547-4B5A-82B3-DF689F82075F}"/>
              </a:ext>
            </a:extLst>
          </p:cNvPr>
          <p:cNvPicPr>
            <a:picLocks noChangeAspect="1"/>
          </p:cNvPicPr>
          <p:nvPr/>
        </p:nvPicPr>
        <p:blipFill>
          <a:blip r:embed="rId2"/>
          <a:stretch>
            <a:fillRect/>
          </a:stretch>
        </p:blipFill>
        <p:spPr>
          <a:xfrm>
            <a:off x="1643613" y="301214"/>
            <a:ext cx="5856774" cy="4572000"/>
          </a:xfrm>
          <a:prstGeom prst="rect">
            <a:avLst/>
          </a:prstGeom>
        </p:spPr>
      </p:pic>
    </p:spTree>
    <p:extLst>
      <p:ext uri="{BB962C8B-B14F-4D97-AF65-F5344CB8AC3E}">
        <p14:creationId xmlns:p14="http://schemas.microsoft.com/office/powerpoint/2010/main" val="3822060237"/>
      </p:ext>
    </p:extLst>
  </p:cSld>
  <p:clrMapOvr>
    <a:masterClrMapping/>
  </p:clrMapOvr>
  <p:transition spd="slow" advClick="0" advTm="1000">
    <p:pull/>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2171072" y="284135"/>
            <a:ext cx="7886700"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_tradnl" sz="3000" dirty="0">
                <a:solidFill>
                  <a:schemeClr val="tx2"/>
                </a:solidFill>
                <a:latin typeface="Lato Light" pitchFamily="34" charset="0"/>
                <a:cs typeface="+mn-cs"/>
              </a:rPr>
              <a:t>Regla 2.7.1.35 Tercer párrafo</a:t>
            </a:r>
          </a:p>
        </p:txBody>
      </p:sp>
      <p:sp>
        <p:nvSpPr>
          <p:cNvPr id="3" name="CuadroTexto 2">
            <a:extLst>
              <a:ext uri="{FF2B5EF4-FFF2-40B4-BE49-F238E27FC236}">
                <a16:creationId xmlns:a16="http://schemas.microsoft.com/office/drawing/2014/main" xmlns="" id="{09404AEF-8689-41B9-B684-CE609148D9B5}"/>
              </a:ext>
            </a:extLst>
          </p:cNvPr>
          <p:cNvSpPr txBox="1"/>
          <p:nvPr/>
        </p:nvSpPr>
        <p:spPr>
          <a:xfrm>
            <a:off x="3142335" y="1236974"/>
            <a:ext cx="5589377" cy="2060629"/>
          </a:xfrm>
          <a:prstGeom prst="rect">
            <a:avLst/>
          </a:prstGeom>
          <a:noFill/>
        </p:spPr>
        <p:txBody>
          <a:bodyPr wrap="square" rtlCol="0">
            <a:spAutoFit/>
          </a:bodyPr>
          <a:lstStyle/>
          <a:p>
            <a:r>
              <a:rPr lang="es-ES_tradnl" sz="1013" dirty="0">
                <a:solidFill>
                  <a:schemeClr val="accent6">
                    <a:lumMod val="50000"/>
                  </a:schemeClr>
                </a:solidFill>
                <a:latin typeface="Lato Light"/>
                <a:ea typeface="Titillium Web" charset="0"/>
                <a:cs typeface="Titillium Web" charset="0"/>
              </a:rPr>
              <a:t>Aplica REP en los siguientes casos:</a:t>
            </a:r>
          </a:p>
          <a:p>
            <a:endParaRPr lang="es-ES_tradnl" sz="1013" dirty="0">
              <a:solidFill>
                <a:schemeClr val="accent6">
                  <a:lumMod val="50000"/>
                </a:schemeClr>
              </a:solidFill>
              <a:latin typeface="Lato Light"/>
              <a:ea typeface="Titillium Web" charset="0"/>
              <a:cs typeface="Titillium Web" charset="0"/>
            </a:endParaRPr>
          </a:p>
          <a:p>
            <a:pPr marL="342900" indent="-342900">
              <a:buFont typeface="Arial" charset="0"/>
              <a:buChar char="•"/>
            </a:pPr>
            <a:r>
              <a:rPr lang="es-ES_tradnl" sz="1013" dirty="0">
                <a:solidFill>
                  <a:schemeClr val="accent6">
                    <a:lumMod val="50000"/>
                  </a:schemeClr>
                </a:solidFill>
                <a:latin typeface="Lato Light"/>
                <a:ea typeface="Titillium Web" charset="0"/>
                <a:cs typeface="Titillium Web" charset="0"/>
              </a:rPr>
              <a:t>Cuando No se cubre al momento </a:t>
            </a:r>
          </a:p>
          <a:p>
            <a:r>
              <a:rPr lang="es-ES_tradnl" sz="1500" dirty="0">
                <a:solidFill>
                  <a:schemeClr val="accent6">
                    <a:lumMod val="50000"/>
                  </a:schemeClr>
                </a:solidFill>
                <a:latin typeface="Lato Light"/>
                <a:ea typeface="Titillium Web" charset="0"/>
                <a:cs typeface="Titillium Web" charset="0"/>
              </a:rPr>
              <a:t>    (Forma de pago 99 por definir) </a:t>
            </a:r>
          </a:p>
          <a:p>
            <a:r>
              <a:rPr lang="es-ES_tradnl" sz="1500" dirty="0">
                <a:solidFill>
                  <a:schemeClr val="accent6">
                    <a:lumMod val="50000"/>
                  </a:schemeClr>
                </a:solidFill>
                <a:latin typeface="Lato Light"/>
                <a:ea typeface="Titillium Web" charset="0"/>
                <a:cs typeface="Titillium Web" charset="0"/>
              </a:rPr>
              <a:t>                </a:t>
            </a:r>
            <a:r>
              <a:rPr lang="es-ES_tradnl" sz="2700" dirty="0">
                <a:solidFill>
                  <a:schemeClr val="accent6">
                    <a:lumMod val="50000"/>
                  </a:schemeClr>
                </a:solidFill>
                <a:latin typeface="Lato Light"/>
                <a:ea typeface="Titillium Web" charset="0"/>
                <a:cs typeface="Titillium Web" charset="0"/>
              </a:rPr>
              <a:t>+</a:t>
            </a:r>
            <a:r>
              <a:rPr lang="es-ES_tradnl" sz="1500" dirty="0">
                <a:solidFill>
                  <a:schemeClr val="accent6">
                    <a:lumMod val="50000"/>
                  </a:schemeClr>
                </a:solidFill>
                <a:latin typeface="Lato Light"/>
                <a:ea typeface="Titillium Web" charset="0"/>
                <a:cs typeface="Titillium Web" charset="0"/>
              </a:rPr>
              <a:t> </a:t>
            </a:r>
          </a:p>
          <a:p>
            <a:r>
              <a:rPr lang="es-ES_tradnl" sz="1500" dirty="0">
                <a:solidFill>
                  <a:schemeClr val="accent6">
                    <a:lumMod val="50000"/>
                  </a:schemeClr>
                </a:solidFill>
                <a:latin typeface="Lato Light"/>
                <a:ea typeface="Titillium Web" charset="0"/>
                <a:cs typeface="Titillium Web" charset="0"/>
              </a:rPr>
              <a:t>    (Método de Pago PPD)</a:t>
            </a:r>
          </a:p>
          <a:p>
            <a:pPr marL="342900" indent="-342900">
              <a:buFont typeface="Arial" charset="0"/>
              <a:buChar char="•"/>
            </a:pPr>
            <a:endParaRPr lang="es-ES_tradnl" sz="1013" dirty="0">
              <a:solidFill>
                <a:schemeClr val="accent6">
                  <a:lumMod val="50000"/>
                </a:schemeClr>
              </a:solidFill>
              <a:latin typeface="Lato Light"/>
              <a:ea typeface="Titillium Web" charset="0"/>
              <a:cs typeface="Titillium Web" charset="0"/>
            </a:endParaRPr>
          </a:p>
          <a:p>
            <a:pPr marL="342900" indent="-342900">
              <a:buFont typeface="Arial" charset="0"/>
              <a:buChar char="•"/>
            </a:pPr>
            <a:r>
              <a:rPr lang="es-ES_tradnl" sz="1013" dirty="0">
                <a:solidFill>
                  <a:schemeClr val="accent6">
                    <a:lumMod val="50000"/>
                  </a:schemeClr>
                </a:solidFill>
                <a:latin typeface="Lato Light"/>
                <a:ea typeface="Titillium Web" charset="0"/>
                <a:cs typeface="Titillium Web" charset="0"/>
              </a:rPr>
              <a:t>Operaciones a crédito</a:t>
            </a:r>
          </a:p>
          <a:p>
            <a:pPr marL="342900" indent="-342900">
              <a:buFont typeface="Arial" charset="0"/>
              <a:buChar char="•"/>
            </a:pPr>
            <a:endParaRPr lang="es-ES_tradnl" sz="1013" dirty="0">
              <a:solidFill>
                <a:schemeClr val="accent6">
                  <a:lumMod val="50000"/>
                </a:schemeClr>
              </a:solidFill>
              <a:latin typeface="Lato Light"/>
              <a:ea typeface="Titillium Web" charset="0"/>
              <a:cs typeface="Titillium Web" charset="0"/>
            </a:endParaRPr>
          </a:p>
          <a:p>
            <a:pPr marL="342900" indent="-342900">
              <a:buFont typeface="Arial" charset="0"/>
              <a:buChar char="•"/>
            </a:pPr>
            <a:r>
              <a:rPr lang="es-ES_tradnl" sz="1013" dirty="0">
                <a:solidFill>
                  <a:schemeClr val="accent6">
                    <a:lumMod val="50000"/>
                  </a:schemeClr>
                </a:solidFill>
                <a:latin typeface="Lato Light"/>
                <a:ea typeface="Titillium Web" charset="0"/>
                <a:cs typeface="Titillium Web" charset="0"/>
              </a:rPr>
              <a:t>Pago total se realiza posterior a la emisión CFDI</a:t>
            </a:r>
          </a:p>
        </p:txBody>
      </p:sp>
      <p:grpSp>
        <p:nvGrpSpPr>
          <p:cNvPr id="4" name="Grupo 3">
            <a:extLst>
              <a:ext uri="{FF2B5EF4-FFF2-40B4-BE49-F238E27FC236}">
                <a16:creationId xmlns:a16="http://schemas.microsoft.com/office/drawing/2014/main" xmlns="" id="{65414944-12B2-4DB8-BD0E-6F5AC4FABE71}"/>
              </a:ext>
            </a:extLst>
          </p:cNvPr>
          <p:cNvGrpSpPr/>
          <p:nvPr/>
        </p:nvGrpSpPr>
        <p:grpSpPr>
          <a:xfrm>
            <a:off x="703937" y="1390101"/>
            <a:ext cx="1881793" cy="2557945"/>
            <a:chOff x="1794816" y="2735217"/>
            <a:chExt cx="2509057" cy="3410593"/>
          </a:xfrm>
        </p:grpSpPr>
        <p:grpSp>
          <p:nvGrpSpPr>
            <p:cNvPr id="5" name="Grupo 4">
              <a:extLst>
                <a:ext uri="{FF2B5EF4-FFF2-40B4-BE49-F238E27FC236}">
                  <a16:creationId xmlns:a16="http://schemas.microsoft.com/office/drawing/2014/main" xmlns="" id="{2F2751C1-D863-4C7E-B10F-0BF7010F012F}"/>
                </a:ext>
              </a:extLst>
            </p:cNvPr>
            <p:cNvGrpSpPr/>
            <p:nvPr/>
          </p:nvGrpSpPr>
          <p:grpSpPr>
            <a:xfrm>
              <a:off x="1821320" y="2735217"/>
              <a:ext cx="2261182" cy="3410593"/>
              <a:chOff x="1821320" y="2735217"/>
              <a:chExt cx="2261182" cy="3410593"/>
            </a:xfrm>
          </p:grpSpPr>
          <p:grpSp>
            <p:nvGrpSpPr>
              <p:cNvPr id="7" name="Grupo 6">
                <a:extLst>
                  <a:ext uri="{FF2B5EF4-FFF2-40B4-BE49-F238E27FC236}">
                    <a16:creationId xmlns:a16="http://schemas.microsoft.com/office/drawing/2014/main" xmlns="" id="{7816D5DB-10F4-469A-AAE6-84664F66863D}"/>
                  </a:ext>
                </a:extLst>
              </p:cNvPr>
              <p:cNvGrpSpPr/>
              <p:nvPr/>
            </p:nvGrpSpPr>
            <p:grpSpPr>
              <a:xfrm>
                <a:off x="1821320" y="2735217"/>
                <a:ext cx="2261182" cy="3410593"/>
                <a:chOff x="3075820" y="2513130"/>
                <a:chExt cx="1703297" cy="2355176"/>
              </a:xfrm>
            </p:grpSpPr>
            <p:pic>
              <p:nvPicPr>
                <p:cNvPr id="9" name="Imagen 8">
                  <a:extLst>
                    <a:ext uri="{FF2B5EF4-FFF2-40B4-BE49-F238E27FC236}">
                      <a16:creationId xmlns:a16="http://schemas.microsoft.com/office/drawing/2014/main" xmlns="" id="{20731651-C4BF-4F02-84D9-EE8CBB8F59B2}"/>
                    </a:ext>
                  </a:extLst>
                </p:cNvPr>
                <p:cNvPicPr>
                  <a:picLocks noChangeAspect="1"/>
                </p:cNvPicPr>
                <p:nvPr/>
              </p:nvPicPr>
              <p:blipFill>
                <a:blip r:embed="rId2">
                  <a:extLst/>
                </a:blip>
                <a:stretch>
                  <a:fillRect/>
                </a:stretch>
              </p:blipFill>
              <p:spPr>
                <a:xfrm>
                  <a:off x="3075820" y="2513130"/>
                  <a:ext cx="1703297" cy="2355176"/>
                </a:xfrm>
                <a:prstGeom prst="rect">
                  <a:avLst/>
                </a:prstGeom>
              </p:spPr>
            </p:pic>
            <p:sp>
              <p:nvSpPr>
                <p:cNvPr id="10" name="CuadroTexto 9">
                  <a:extLst>
                    <a:ext uri="{FF2B5EF4-FFF2-40B4-BE49-F238E27FC236}">
                      <a16:creationId xmlns:a16="http://schemas.microsoft.com/office/drawing/2014/main" xmlns="" id="{B5B7299F-1949-4572-9755-0A7E774B38BB}"/>
                    </a:ext>
                  </a:extLst>
                </p:cNvPr>
                <p:cNvSpPr txBox="1"/>
                <p:nvPr/>
              </p:nvSpPr>
              <p:spPr>
                <a:xfrm>
                  <a:off x="3338309" y="2713894"/>
                  <a:ext cx="966327" cy="382561"/>
                </a:xfrm>
                <a:prstGeom prst="rect">
                  <a:avLst/>
                </a:prstGeom>
                <a:noFill/>
              </p:spPr>
              <p:txBody>
                <a:bodyPr wrap="none" rtlCol="0">
                  <a:spAutoFit/>
                </a:bodyPr>
                <a:lstStyle/>
                <a:p>
                  <a:r>
                    <a:rPr lang="es-MX" sz="1050">
                      <a:solidFill>
                        <a:schemeClr val="accent1">
                          <a:lumMod val="50000"/>
                        </a:schemeClr>
                      </a:solidFill>
                      <a:latin typeface="Lato Black"/>
                    </a:rPr>
                    <a:t>CFDI-Ingreso</a:t>
                  </a:r>
                </a:p>
                <a:p>
                  <a:r>
                    <a:rPr lang="es-MX" sz="1050">
                      <a:solidFill>
                        <a:schemeClr val="accent1">
                          <a:lumMod val="50000"/>
                        </a:schemeClr>
                      </a:solidFill>
                      <a:latin typeface="Lato Black"/>
                    </a:rPr>
                    <a:t>Factura</a:t>
                  </a:r>
                </a:p>
              </p:txBody>
            </p:sp>
          </p:grpSp>
          <p:sp>
            <p:nvSpPr>
              <p:cNvPr id="8" name="CuadroTexto 7">
                <a:extLst>
                  <a:ext uri="{FF2B5EF4-FFF2-40B4-BE49-F238E27FC236}">
                    <a16:creationId xmlns:a16="http://schemas.microsoft.com/office/drawing/2014/main" xmlns="" id="{CC1A0CC4-2963-4AC2-8BB4-83373F92AA79}"/>
                  </a:ext>
                </a:extLst>
              </p:cNvPr>
              <p:cNvSpPr txBox="1"/>
              <p:nvPr/>
            </p:nvSpPr>
            <p:spPr>
              <a:xfrm>
                <a:off x="2297613" y="5073831"/>
                <a:ext cx="1503464" cy="861775"/>
              </a:xfrm>
              <a:prstGeom prst="rect">
                <a:avLst/>
              </a:prstGeom>
              <a:noFill/>
            </p:spPr>
            <p:txBody>
              <a:bodyPr wrap="square" rtlCol="0">
                <a:spAutoFit/>
              </a:bodyPr>
              <a:lstStyle/>
              <a:p>
                <a:pPr algn="r"/>
                <a:r>
                  <a:rPr lang="es-ES_tradnl" sz="900" dirty="0">
                    <a:latin typeface="Lato Black"/>
                  </a:rPr>
                  <a:t>Subtotal: 86,207.00</a:t>
                </a:r>
              </a:p>
              <a:p>
                <a:pPr algn="r"/>
                <a:r>
                  <a:rPr lang="es-ES_tradnl" sz="900" dirty="0">
                    <a:latin typeface="Lato Black"/>
                  </a:rPr>
                  <a:t>IVA: 13,793.12</a:t>
                </a:r>
              </a:p>
              <a:p>
                <a:pPr algn="r"/>
                <a:r>
                  <a:rPr lang="es-ES_tradnl" sz="900" dirty="0">
                    <a:latin typeface="Lato Black"/>
                  </a:rPr>
                  <a:t>Total: 100,000.12</a:t>
                </a:r>
              </a:p>
            </p:txBody>
          </p:sp>
        </p:grpSp>
        <p:sp>
          <p:nvSpPr>
            <p:cNvPr id="6" name="CuadroTexto 5">
              <a:extLst>
                <a:ext uri="{FF2B5EF4-FFF2-40B4-BE49-F238E27FC236}">
                  <a16:creationId xmlns:a16="http://schemas.microsoft.com/office/drawing/2014/main" xmlns="" id="{0DED6A4E-AB43-4E4C-B4D6-230CBDB0CEF9}"/>
                </a:ext>
              </a:extLst>
            </p:cNvPr>
            <p:cNvSpPr txBox="1"/>
            <p:nvPr/>
          </p:nvSpPr>
          <p:spPr>
            <a:xfrm>
              <a:off x="1794816" y="4274101"/>
              <a:ext cx="2509057" cy="430887"/>
            </a:xfrm>
            <a:prstGeom prst="rect">
              <a:avLst/>
            </a:prstGeom>
            <a:noFill/>
          </p:spPr>
          <p:txBody>
            <a:bodyPr wrap="square" rtlCol="0">
              <a:spAutoFit/>
            </a:bodyPr>
            <a:lstStyle/>
            <a:p>
              <a:r>
                <a:rPr lang="es-ES_tradnl" sz="750">
                  <a:latin typeface="Lato Black"/>
                </a:rPr>
                <a:t>Método de pago: PPD</a:t>
              </a:r>
            </a:p>
            <a:p>
              <a:r>
                <a:rPr lang="es-ES_tradnl" sz="750">
                  <a:latin typeface="Lato Black"/>
                </a:rPr>
                <a:t>Forma de pago: 99-Por definir</a:t>
              </a:r>
            </a:p>
          </p:txBody>
        </p:sp>
      </p:grpSp>
      <p:pic>
        <p:nvPicPr>
          <p:cNvPr id="11" name="Imagen 10">
            <a:extLst>
              <a:ext uri="{FF2B5EF4-FFF2-40B4-BE49-F238E27FC236}">
                <a16:creationId xmlns:a16="http://schemas.microsoft.com/office/drawing/2014/main" xmlns="" id="{8D8729D6-9019-442D-9F63-9715602C63CC}"/>
              </a:ext>
            </a:extLst>
          </p:cNvPr>
          <p:cNvPicPr>
            <a:picLocks noChangeAspect="1"/>
          </p:cNvPicPr>
          <p:nvPr/>
        </p:nvPicPr>
        <p:blipFill>
          <a:blip r:embed="rId3">
            <a:duotone>
              <a:prstClr val="black"/>
              <a:srgbClr val="FF0000">
                <a:tint val="45000"/>
                <a:satMod val="400000"/>
              </a:srgbClr>
            </a:duotone>
            <a:extLst>
              <a:ext uri="{BEBA8EAE-BF5A-486C-A8C5-ECC9F3942E4B}">
                <a14:imgProps xmlns:a14="http://schemas.microsoft.com/office/drawing/2010/main">
                  <a14:imgLayer r:embed="rId4">
                    <a14:imgEffect>
                      <a14:colorTemperature colorTemp="7200"/>
                    </a14:imgEffect>
                  </a14:imgLayer>
                </a14:imgProps>
              </a:ext>
            </a:extLst>
          </a:blip>
          <a:stretch>
            <a:fillRect/>
          </a:stretch>
        </p:blipFill>
        <p:spPr>
          <a:xfrm rot="10605061">
            <a:off x="1361114" y="2491139"/>
            <a:ext cx="741806" cy="460334"/>
          </a:xfrm>
          <a:prstGeom prst="rect">
            <a:avLst/>
          </a:prstGeom>
        </p:spPr>
      </p:pic>
      <p:sp>
        <p:nvSpPr>
          <p:cNvPr id="12" name="CuadroTexto 11">
            <a:extLst>
              <a:ext uri="{FF2B5EF4-FFF2-40B4-BE49-F238E27FC236}">
                <a16:creationId xmlns:a16="http://schemas.microsoft.com/office/drawing/2014/main" xmlns="" id="{EE2D28FD-330B-4B92-8821-CBF92FEEC12E}"/>
              </a:ext>
            </a:extLst>
          </p:cNvPr>
          <p:cNvSpPr txBox="1"/>
          <p:nvPr/>
        </p:nvSpPr>
        <p:spPr>
          <a:xfrm>
            <a:off x="5444805" y="3532809"/>
            <a:ext cx="3615376" cy="923330"/>
          </a:xfrm>
          <a:prstGeom prst="rect">
            <a:avLst/>
          </a:prstGeom>
          <a:noFill/>
        </p:spPr>
        <p:txBody>
          <a:bodyPr wrap="square" rtlCol="0">
            <a:spAutoFit/>
          </a:bodyPr>
          <a:lstStyle/>
          <a:p>
            <a:r>
              <a:rPr lang="es-ES_tradnl" sz="1800" b="1" dirty="0">
                <a:solidFill>
                  <a:schemeClr val="accent1">
                    <a:lumMod val="75000"/>
                  </a:schemeClr>
                </a:solidFill>
                <a:latin typeface="Lato Light"/>
                <a:ea typeface="Titillium Web" charset="0"/>
                <a:cs typeface="Titillium Web" charset="0"/>
              </a:rPr>
              <a:t>Nota: De acuerdo a la Guía de llenado, 99 + PUE </a:t>
            </a:r>
          </a:p>
          <a:p>
            <a:r>
              <a:rPr lang="es-ES_tradnl" sz="1800" b="1" dirty="0">
                <a:solidFill>
                  <a:schemeClr val="accent1">
                    <a:lumMod val="75000"/>
                  </a:schemeClr>
                </a:solidFill>
                <a:latin typeface="Lato Light"/>
                <a:ea typeface="Titillium Web" charset="0"/>
                <a:cs typeface="Titillium Web" charset="0"/>
              </a:rPr>
              <a:t>¡Se considera como pagada!</a:t>
            </a:r>
          </a:p>
        </p:txBody>
      </p:sp>
    </p:spTree>
    <p:extLst>
      <p:ext uri="{BB962C8B-B14F-4D97-AF65-F5344CB8AC3E}">
        <p14:creationId xmlns:p14="http://schemas.microsoft.com/office/powerpoint/2010/main" val="27699691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2171072" y="284135"/>
            <a:ext cx="7886700"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_tradnl" sz="3000" dirty="0">
                <a:solidFill>
                  <a:schemeClr val="tx2"/>
                </a:solidFill>
                <a:latin typeface="Lato Light" pitchFamily="34" charset="0"/>
                <a:cs typeface="+mn-cs"/>
              </a:rPr>
              <a:t>Regla 2.7.1.35 Cuarto párrafo</a:t>
            </a:r>
          </a:p>
        </p:txBody>
      </p:sp>
      <p:grpSp>
        <p:nvGrpSpPr>
          <p:cNvPr id="3" name="Grupo 2">
            <a:extLst>
              <a:ext uri="{FF2B5EF4-FFF2-40B4-BE49-F238E27FC236}">
                <a16:creationId xmlns:a16="http://schemas.microsoft.com/office/drawing/2014/main" xmlns="" id="{277BC666-83FD-416F-A255-B4C57DE530C0}"/>
              </a:ext>
            </a:extLst>
          </p:cNvPr>
          <p:cNvGrpSpPr/>
          <p:nvPr/>
        </p:nvGrpSpPr>
        <p:grpSpPr>
          <a:xfrm>
            <a:off x="272450" y="1402593"/>
            <a:ext cx="1881793" cy="2557945"/>
            <a:chOff x="1794816" y="2735217"/>
            <a:chExt cx="2509057" cy="3410593"/>
          </a:xfrm>
        </p:grpSpPr>
        <p:grpSp>
          <p:nvGrpSpPr>
            <p:cNvPr id="4" name="Grupo 3">
              <a:extLst>
                <a:ext uri="{FF2B5EF4-FFF2-40B4-BE49-F238E27FC236}">
                  <a16:creationId xmlns:a16="http://schemas.microsoft.com/office/drawing/2014/main" xmlns="" id="{28E002D0-5EDD-4092-8DF1-8CB74E11BDA3}"/>
                </a:ext>
              </a:extLst>
            </p:cNvPr>
            <p:cNvGrpSpPr/>
            <p:nvPr/>
          </p:nvGrpSpPr>
          <p:grpSpPr>
            <a:xfrm>
              <a:off x="1821320" y="2735217"/>
              <a:ext cx="2261182" cy="3410593"/>
              <a:chOff x="1821320" y="2735217"/>
              <a:chExt cx="2261182" cy="3410593"/>
            </a:xfrm>
          </p:grpSpPr>
          <p:grpSp>
            <p:nvGrpSpPr>
              <p:cNvPr id="6" name="Grupo 5">
                <a:extLst>
                  <a:ext uri="{FF2B5EF4-FFF2-40B4-BE49-F238E27FC236}">
                    <a16:creationId xmlns:a16="http://schemas.microsoft.com/office/drawing/2014/main" xmlns="" id="{8BB99AC6-D585-4743-8CC1-B65D0734E36B}"/>
                  </a:ext>
                </a:extLst>
              </p:cNvPr>
              <p:cNvGrpSpPr/>
              <p:nvPr/>
            </p:nvGrpSpPr>
            <p:grpSpPr>
              <a:xfrm>
                <a:off x="1821320" y="2735217"/>
                <a:ext cx="2261182" cy="3410593"/>
                <a:chOff x="3075820" y="2513130"/>
                <a:chExt cx="1703297" cy="2355176"/>
              </a:xfrm>
            </p:grpSpPr>
            <p:pic>
              <p:nvPicPr>
                <p:cNvPr id="8" name="Imagen 7">
                  <a:extLst>
                    <a:ext uri="{FF2B5EF4-FFF2-40B4-BE49-F238E27FC236}">
                      <a16:creationId xmlns:a16="http://schemas.microsoft.com/office/drawing/2014/main" xmlns="" id="{CA7995B3-9372-423D-AF07-6CB938776E54}"/>
                    </a:ext>
                  </a:extLst>
                </p:cNvPr>
                <p:cNvPicPr>
                  <a:picLocks noChangeAspect="1"/>
                </p:cNvPicPr>
                <p:nvPr/>
              </p:nvPicPr>
              <p:blipFill>
                <a:blip r:embed="rId2">
                  <a:extLst/>
                </a:blip>
                <a:stretch>
                  <a:fillRect/>
                </a:stretch>
              </p:blipFill>
              <p:spPr>
                <a:xfrm>
                  <a:off x="3075820" y="2513130"/>
                  <a:ext cx="1703297" cy="2355176"/>
                </a:xfrm>
                <a:prstGeom prst="rect">
                  <a:avLst/>
                </a:prstGeom>
              </p:spPr>
            </p:pic>
            <p:sp>
              <p:nvSpPr>
                <p:cNvPr id="9" name="CuadroTexto 8">
                  <a:extLst>
                    <a:ext uri="{FF2B5EF4-FFF2-40B4-BE49-F238E27FC236}">
                      <a16:creationId xmlns:a16="http://schemas.microsoft.com/office/drawing/2014/main" xmlns="" id="{33A22E40-A398-46B5-965B-0ED160A69BE3}"/>
                    </a:ext>
                  </a:extLst>
                </p:cNvPr>
                <p:cNvSpPr txBox="1"/>
                <p:nvPr/>
              </p:nvSpPr>
              <p:spPr>
                <a:xfrm>
                  <a:off x="3075820" y="2643565"/>
                  <a:ext cx="966327" cy="382561"/>
                </a:xfrm>
                <a:prstGeom prst="rect">
                  <a:avLst/>
                </a:prstGeom>
                <a:noFill/>
              </p:spPr>
              <p:txBody>
                <a:bodyPr wrap="none" rtlCol="0">
                  <a:spAutoFit/>
                </a:bodyPr>
                <a:lstStyle/>
                <a:p>
                  <a:r>
                    <a:rPr lang="es-MX" sz="1050">
                      <a:solidFill>
                        <a:schemeClr val="accent1">
                          <a:lumMod val="50000"/>
                        </a:schemeClr>
                      </a:solidFill>
                      <a:latin typeface="Lato Black"/>
                    </a:rPr>
                    <a:t>CFDI-Ingreso</a:t>
                  </a:r>
                </a:p>
                <a:p>
                  <a:r>
                    <a:rPr lang="es-MX" sz="1050">
                      <a:solidFill>
                        <a:schemeClr val="accent1">
                          <a:lumMod val="50000"/>
                        </a:schemeClr>
                      </a:solidFill>
                      <a:latin typeface="Lato Black"/>
                    </a:rPr>
                    <a:t>Factura</a:t>
                  </a:r>
                </a:p>
              </p:txBody>
            </p:sp>
          </p:grpSp>
          <p:sp>
            <p:nvSpPr>
              <p:cNvPr id="7" name="CuadroTexto 6">
                <a:extLst>
                  <a:ext uri="{FF2B5EF4-FFF2-40B4-BE49-F238E27FC236}">
                    <a16:creationId xmlns:a16="http://schemas.microsoft.com/office/drawing/2014/main" xmlns="" id="{66DC69B5-70FE-415C-9939-58C5C2FCB6FC}"/>
                  </a:ext>
                </a:extLst>
              </p:cNvPr>
              <p:cNvSpPr txBox="1"/>
              <p:nvPr/>
            </p:nvSpPr>
            <p:spPr>
              <a:xfrm>
                <a:off x="2297613" y="5181551"/>
                <a:ext cx="1503464" cy="861775"/>
              </a:xfrm>
              <a:prstGeom prst="rect">
                <a:avLst/>
              </a:prstGeom>
              <a:noFill/>
            </p:spPr>
            <p:txBody>
              <a:bodyPr wrap="square" rtlCol="0">
                <a:spAutoFit/>
              </a:bodyPr>
              <a:lstStyle/>
              <a:p>
                <a:pPr algn="r"/>
                <a:r>
                  <a:rPr lang="es-ES_tradnl" sz="900">
                    <a:latin typeface="Lato Black"/>
                  </a:rPr>
                  <a:t>Subtotal: 86,207.00</a:t>
                </a:r>
              </a:p>
              <a:p>
                <a:pPr algn="r"/>
                <a:r>
                  <a:rPr lang="es-ES_tradnl" sz="900">
                    <a:latin typeface="Lato Black"/>
                  </a:rPr>
                  <a:t>IVA: 13,793.12</a:t>
                </a:r>
              </a:p>
              <a:p>
                <a:pPr algn="r"/>
                <a:r>
                  <a:rPr lang="es-ES_tradnl" sz="900">
                    <a:latin typeface="Lato Black"/>
                  </a:rPr>
                  <a:t>Total: 100,000.12</a:t>
                </a:r>
              </a:p>
            </p:txBody>
          </p:sp>
        </p:grpSp>
        <p:sp>
          <p:nvSpPr>
            <p:cNvPr id="5" name="CuadroTexto 4">
              <a:extLst>
                <a:ext uri="{FF2B5EF4-FFF2-40B4-BE49-F238E27FC236}">
                  <a16:creationId xmlns:a16="http://schemas.microsoft.com/office/drawing/2014/main" xmlns="" id="{2BB46548-A509-47E7-B47C-F7E5D5DEC9EC}"/>
                </a:ext>
              </a:extLst>
            </p:cNvPr>
            <p:cNvSpPr txBox="1"/>
            <p:nvPr/>
          </p:nvSpPr>
          <p:spPr>
            <a:xfrm>
              <a:off x="1794816" y="4212545"/>
              <a:ext cx="2509057" cy="430887"/>
            </a:xfrm>
            <a:prstGeom prst="rect">
              <a:avLst/>
            </a:prstGeom>
            <a:noFill/>
          </p:spPr>
          <p:txBody>
            <a:bodyPr wrap="square" rtlCol="0">
              <a:spAutoFit/>
            </a:bodyPr>
            <a:lstStyle/>
            <a:p>
              <a:r>
                <a:rPr lang="es-ES_tradnl" sz="750">
                  <a:latin typeface="Lato Black"/>
                </a:rPr>
                <a:t>Método de pago: PPD</a:t>
              </a:r>
            </a:p>
            <a:p>
              <a:r>
                <a:rPr lang="es-ES_tradnl" sz="750">
                  <a:latin typeface="Lato Black"/>
                </a:rPr>
                <a:t>Forma de pago: 99-Por definir</a:t>
              </a:r>
            </a:p>
          </p:txBody>
        </p:sp>
      </p:grpSp>
      <p:sp>
        <p:nvSpPr>
          <p:cNvPr id="11" name="CuadroTexto 10">
            <a:extLst>
              <a:ext uri="{FF2B5EF4-FFF2-40B4-BE49-F238E27FC236}">
                <a16:creationId xmlns:a16="http://schemas.microsoft.com/office/drawing/2014/main" xmlns="" id="{23B7D297-5A6A-4958-89F6-3A74554ED8AB}"/>
              </a:ext>
            </a:extLst>
          </p:cNvPr>
          <p:cNvSpPr txBox="1"/>
          <p:nvPr/>
        </p:nvSpPr>
        <p:spPr>
          <a:xfrm>
            <a:off x="189306" y="4165356"/>
            <a:ext cx="2834430" cy="248209"/>
          </a:xfrm>
          <a:prstGeom prst="rect">
            <a:avLst/>
          </a:prstGeom>
          <a:noFill/>
        </p:spPr>
        <p:txBody>
          <a:bodyPr wrap="none" rtlCol="0">
            <a:spAutoFit/>
          </a:bodyPr>
          <a:lstStyle/>
          <a:p>
            <a:r>
              <a:rPr lang="es-ES_tradnl" sz="1013">
                <a:solidFill>
                  <a:schemeClr val="accent2">
                    <a:lumMod val="75000"/>
                  </a:schemeClr>
                </a:solidFill>
                <a:latin typeface="Lato Light"/>
              </a:rPr>
              <a:t>Generar un CFDI-Pago por cada pago recibido</a:t>
            </a:r>
          </a:p>
        </p:txBody>
      </p:sp>
      <p:sp>
        <p:nvSpPr>
          <p:cNvPr id="12" name="CuadroTexto 11">
            <a:extLst>
              <a:ext uri="{FF2B5EF4-FFF2-40B4-BE49-F238E27FC236}">
                <a16:creationId xmlns:a16="http://schemas.microsoft.com/office/drawing/2014/main" xmlns="" id="{67399EAC-8388-4908-B354-4BF1214D26DB}"/>
              </a:ext>
            </a:extLst>
          </p:cNvPr>
          <p:cNvSpPr txBox="1"/>
          <p:nvPr/>
        </p:nvSpPr>
        <p:spPr>
          <a:xfrm>
            <a:off x="5474073" y="4085683"/>
            <a:ext cx="2525523" cy="404085"/>
          </a:xfrm>
          <a:prstGeom prst="rect">
            <a:avLst/>
          </a:prstGeom>
          <a:noFill/>
        </p:spPr>
        <p:txBody>
          <a:bodyPr wrap="square" rtlCol="0">
            <a:spAutoFit/>
          </a:bodyPr>
          <a:lstStyle/>
          <a:p>
            <a:r>
              <a:rPr lang="es-ES_tradnl" sz="1013" dirty="0">
                <a:solidFill>
                  <a:schemeClr val="accent2">
                    <a:lumMod val="75000"/>
                  </a:schemeClr>
                </a:solidFill>
                <a:latin typeface="Lato Light"/>
              </a:rPr>
              <a:t>Generar un CFDI-Pago por todos los pagos recibidos de un mes</a:t>
            </a:r>
          </a:p>
        </p:txBody>
      </p:sp>
      <p:grpSp>
        <p:nvGrpSpPr>
          <p:cNvPr id="13" name="Grupo 12">
            <a:extLst>
              <a:ext uri="{FF2B5EF4-FFF2-40B4-BE49-F238E27FC236}">
                <a16:creationId xmlns:a16="http://schemas.microsoft.com/office/drawing/2014/main" xmlns="" id="{A987063F-173E-4B28-A6F8-69DC8EAEEBEA}"/>
              </a:ext>
            </a:extLst>
          </p:cNvPr>
          <p:cNvGrpSpPr/>
          <p:nvPr/>
        </p:nvGrpSpPr>
        <p:grpSpPr>
          <a:xfrm>
            <a:off x="2856595" y="1431170"/>
            <a:ext cx="1277473" cy="1766382"/>
            <a:chOff x="7576281" y="2260919"/>
            <a:chExt cx="1703297" cy="2355176"/>
          </a:xfrm>
        </p:grpSpPr>
        <p:pic>
          <p:nvPicPr>
            <p:cNvPr id="14" name="Imagen 13">
              <a:extLst>
                <a:ext uri="{FF2B5EF4-FFF2-40B4-BE49-F238E27FC236}">
                  <a16:creationId xmlns:a16="http://schemas.microsoft.com/office/drawing/2014/main" xmlns="" id="{87F91B74-118D-45A5-8CF2-AC57AFEA62AE}"/>
                </a:ext>
              </a:extLst>
            </p:cNvPr>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5900"/>
                      </a14:imgEffect>
                    </a14:imgLayer>
                  </a14:imgProps>
                </a:ext>
              </a:extLst>
            </a:blip>
            <a:stretch>
              <a:fillRect/>
            </a:stretch>
          </p:blipFill>
          <p:spPr>
            <a:xfrm>
              <a:off x="7576281" y="2260919"/>
              <a:ext cx="1703297" cy="2355176"/>
            </a:xfrm>
            <a:prstGeom prst="rect">
              <a:avLst/>
            </a:prstGeom>
          </p:spPr>
        </p:pic>
        <p:sp>
          <p:nvSpPr>
            <p:cNvPr id="15" name="CuadroTexto 14">
              <a:extLst>
                <a:ext uri="{FF2B5EF4-FFF2-40B4-BE49-F238E27FC236}">
                  <a16:creationId xmlns:a16="http://schemas.microsoft.com/office/drawing/2014/main" xmlns="" id="{67B534A9-EFA7-49C3-A8F8-158D075DF5C0}"/>
                </a:ext>
              </a:extLst>
            </p:cNvPr>
            <p:cNvSpPr txBox="1"/>
            <p:nvPr/>
          </p:nvSpPr>
          <p:spPr>
            <a:xfrm>
              <a:off x="7696656" y="2437434"/>
              <a:ext cx="543312" cy="338555"/>
            </a:xfrm>
            <a:prstGeom prst="rect">
              <a:avLst/>
            </a:prstGeom>
            <a:noFill/>
          </p:spPr>
          <p:txBody>
            <a:bodyPr wrap="none" rtlCol="0">
              <a:spAutoFit/>
            </a:bodyPr>
            <a:lstStyle/>
            <a:p>
              <a:r>
                <a:rPr lang="es-MX" sz="1050">
                  <a:solidFill>
                    <a:schemeClr val="accent1">
                      <a:lumMod val="50000"/>
                    </a:schemeClr>
                  </a:solidFill>
                  <a:latin typeface="Lato Black"/>
                </a:rPr>
                <a:t>REP</a:t>
              </a:r>
            </a:p>
          </p:txBody>
        </p:sp>
      </p:grpSp>
      <p:grpSp>
        <p:nvGrpSpPr>
          <p:cNvPr id="16" name="Grupo 15">
            <a:extLst>
              <a:ext uri="{FF2B5EF4-FFF2-40B4-BE49-F238E27FC236}">
                <a16:creationId xmlns:a16="http://schemas.microsoft.com/office/drawing/2014/main" xmlns="" id="{1C539270-CF8D-4368-B862-07B084654FA4}"/>
              </a:ext>
            </a:extLst>
          </p:cNvPr>
          <p:cNvGrpSpPr/>
          <p:nvPr/>
        </p:nvGrpSpPr>
        <p:grpSpPr>
          <a:xfrm>
            <a:off x="3050403" y="1763585"/>
            <a:ext cx="1277473" cy="1766382"/>
            <a:chOff x="7576281" y="2260919"/>
            <a:chExt cx="1703297" cy="2355176"/>
          </a:xfrm>
        </p:grpSpPr>
        <p:pic>
          <p:nvPicPr>
            <p:cNvPr id="17" name="Imagen 16">
              <a:extLst>
                <a:ext uri="{FF2B5EF4-FFF2-40B4-BE49-F238E27FC236}">
                  <a16:creationId xmlns:a16="http://schemas.microsoft.com/office/drawing/2014/main" xmlns="" id="{4A54FCFC-B3DD-460A-860D-0DE41D4C864A}"/>
                </a:ext>
              </a:extLst>
            </p:cNvPr>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5900"/>
                      </a14:imgEffect>
                    </a14:imgLayer>
                  </a14:imgProps>
                </a:ext>
              </a:extLst>
            </a:blip>
            <a:stretch>
              <a:fillRect/>
            </a:stretch>
          </p:blipFill>
          <p:spPr>
            <a:xfrm>
              <a:off x="7576281" y="2260919"/>
              <a:ext cx="1703297" cy="2355176"/>
            </a:xfrm>
            <a:prstGeom prst="rect">
              <a:avLst/>
            </a:prstGeom>
          </p:spPr>
        </p:pic>
        <p:sp>
          <p:nvSpPr>
            <p:cNvPr id="18" name="CuadroTexto 17">
              <a:extLst>
                <a:ext uri="{FF2B5EF4-FFF2-40B4-BE49-F238E27FC236}">
                  <a16:creationId xmlns:a16="http://schemas.microsoft.com/office/drawing/2014/main" xmlns="" id="{D02FC954-BCAC-42B2-A041-338DFCAD345C}"/>
                </a:ext>
              </a:extLst>
            </p:cNvPr>
            <p:cNvSpPr txBox="1"/>
            <p:nvPr/>
          </p:nvSpPr>
          <p:spPr>
            <a:xfrm>
              <a:off x="7696656" y="2437434"/>
              <a:ext cx="543312" cy="338555"/>
            </a:xfrm>
            <a:prstGeom prst="rect">
              <a:avLst/>
            </a:prstGeom>
            <a:noFill/>
          </p:spPr>
          <p:txBody>
            <a:bodyPr wrap="none" rtlCol="0">
              <a:spAutoFit/>
            </a:bodyPr>
            <a:lstStyle/>
            <a:p>
              <a:r>
                <a:rPr lang="es-MX" sz="1050">
                  <a:solidFill>
                    <a:schemeClr val="accent1">
                      <a:lumMod val="50000"/>
                    </a:schemeClr>
                  </a:solidFill>
                  <a:latin typeface="Lato Black"/>
                </a:rPr>
                <a:t>REP</a:t>
              </a:r>
            </a:p>
          </p:txBody>
        </p:sp>
      </p:grpSp>
      <p:grpSp>
        <p:nvGrpSpPr>
          <p:cNvPr id="19" name="Grupo 18">
            <a:extLst>
              <a:ext uri="{FF2B5EF4-FFF2-40B4-BE49-F238E27FC236}">
                <a16:creationId xmlns:a16="http://schemas.microsoft.com/office/drawing/2014/main" xmlns="" id="{725A0E23-3A9D-45B7-89A4-110F708C6602}"/>
              </a:ext>
            </a:extLst>
          </p:cNvPr>
          <p:cNvGrpSpPr/>
          <p:nvPr/>
        </p:nvGrpSpPr>
        <p:grpSpPr>
          <a:xfrm>
            <a:off x="3186392" y="2097034"/>
            <a:ext cx="1530440" cy="1766382"/>
            <a:chOff x="4248522" y="2796045"/>
            <a:chExt cx="2040587" cy="2355176"/>
          </a:xfrm>
        </p:grpSpPr>
        <p:grpSp>
          <p:nvGrpSpPr>
            <p:cNvPr id="20" name="Grupo 19">
              <a:extLst>
                <a:ext uri="{FF2B5EF4-FFF2-40B4-BE49-F238E27FC236}">
                  <a16:creationId xmlns:a16="http://schemas.microsoft.com/office/drawing/2014/main" xmlns="" id="{60D755B6-321C-4A06-A435-B12083BC2C81}"/>
                </a:ext>
              </a:extLst>
            </p:cNvPr>
            <p:cNvGrpSpPr/>
            <p:nvPr/>
          </p:nvGrpSpPr>
          <p:grpSpPr>
            <a:xfrm>
              <a:off x="4390311" y="2796045"/>
              <a:ext cx="1703297" cy="2355176"/>
              <a:chOff x="7576281" y="2260919"/>
              <a:chExt cx="1703297" cy="2355176"/>
            </a:xfrm>
          </p:grpSpPr>
          <p:pic>
            <p:nvPicPr>
              <p:cNvPr id="28" name="Imagen 27">
                <a:extLst>
                  <a:ext uri="{FF2B5EF4-FFF2-40B4-BE49-F238E27FC236}">
                    <a16:creationId xmlns:a16="http://schemas.microsoft.com/office/drawing/2014/main" xmlns="" id="{3BC8604F-A743-4203-B547-EFAD9E9B2B24}"/>
                  </a:ext>
                </a:extLst>
              </p:cNvPr>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5900"/>
                        </a14:imgEffect>
                      </a14:imgLayer>
                    </a14:imgProps>
                  </a:ext>
                </a:extLst>
              </a:blip>
              <a:stretch>
                <a:fillRect/>
              </a:stretch>
            </p:blipFill>
            <p:spPr>
              <a:xfrm>
                <a:off x="7576281" y="2260919"/>
                <a:ext cx="1703297" cy="2355176"/>
              </a:xfrm>
              <a:prstGeom prst="rect">
                <a:avLst/>
              </a:prstGeom>
            </p:spPr>
          </p:pic>
          <p:sp>
            <p:nvSpPr>
              <p:cNvPr id="29" name="CuadroTexto 28">
                <a:extLst>
                  <a:ext uri="{FF2B5EF4-FFF2-40B4-BE49-F238E27FC236}">
                    <a16:creationId xmlns:a16="http://schemas.microsoft.com/office/drawing/2014/main" xmlns="" id="{73B486A4-048C-4E4B-AF6A-61C35DF0A3B1}"/>
                  </a:ext>
                </a:extLst>
              </p:cNvPr>
              <p:cNvSpPr txBox="1"/>
              <p:nvPr/>
            </p:nvSpPr>
            <p:spPr>
              <a:xfrm>
                <a:off x="7696656" y="2437434"/>
                <a:ext cx="543312" cy="338555"/>
              </a:xfrm>
              <a:prstGeom prst="rect">
                <a:avLst/>
              </a:prstGeom>
              <a:noFill/>
            </p:spPr>
            <p:txBody>
              <a:bodyPr wrap="none" rtlCol="0">
                <a:spAutoFit/>
              </a:bodyPr>
              <a:lstStyle/>
              <a:p>
                <a:r>
                  <a:rPr lang="es-MX" sz="1050">
                    <a:solidFill>
                      <a:schemeClr val="accent1">
                        <a:lumMod val="50000"/>
                      </a:schemeClr>
                    </a:solidFill>
                    <a:latin typeface="Lato Black"/>
                  </a:rPr>
                  <a:t>REP</a:t>
                </a:r>
              </a:p>
            </p:txBody>
          </p:sp>
        </p:grpSp>
        <p:sp>
          <p:nvSpPr>
            <p:cNvPr id="21" name="CuadroTexto 20">
              <a:extLst>
                <a:ext uri="{FF2B5EF4-FFF2-40B4-BE49-F238E27FC236}">
                  <a16:creationId xmlns:a16="http://schemas.microsoft.com/office/drawing/2014/main" xmlns="" id="{754B5506-C3A7-4B57-9F2B-7B5FC6741236}"/>
                </a:ext>
              </a:extLst>
            </p:cNvPr>
            <p:cNvSpPr txBox="1"/>
            <p:nvPr/>
          </p:nvSpPr>
          <p:spPr>
            <a:xfrm>
              <a:off x="4314607" y="4115368"/>
              <a:ext cx="1889318" cy="492443"/>
            </a:xfrm>
            <a:prstGeom prst="rect">
              <a:avLst/>
            </a:prstGeom>
            <a:noFill/>
          </p:spPr>
          <p:txBody>
            <a:bodyPr wrap="square" rtlCol="0">
              <a:spAutoFit/>
            </a:bodyPr>
            <a:lstStyle/>
            <a:p>
              <a:r>
                <a:rPr lang="es-ES_tradnl" sz="900">
                  <a:solidFill>
                    <a:srgbClr val="33850A"/>
                  </a:solidFill>
                  <a:latin typeface="Lato Black"/>
                </a:rPr>
                <a:t>Recibo Electrónico de Pago</a:t>
              </a:r>
            </a:p>
          </p:txBody>
        </p:sp>
        <p:sp>
          <p:nvSpPr>
            <p:cNvPr id="22" name="CuadroTexto 21">
              <a:extLst>
                <a:ext uri="{FF2B5EF4-FFF2-40B4-BE49-F238E27FC236}">
                  <a16:creationId xmlns:a16="http://schemas.microsoft.com/office/drawing/2014/main" xmlns="" id="{BFCD35D6-821B-452A-8A16-EEC527037877}"/>
                </a:ext>
              </a:extLst>
            </p:cNvPr>
            <p:cNvSpPr txBox="1"/>
            <p:nvPr/>
          </p:nvSpPr>
          <p:spPr>
            <a:xfrm>
              <a:off x="4248522" y="4464008"/>
              <a:ext cx="880337" cy="369332"/>
            </a:xfrm>
            <a:prstGeom prst="rect">
              <a:avLst/>
            </a:prstGeom>
            <a:noFill/>
          </p:spPr>
          <p:txBody>
            <a:bodyPr wrap="square" rtlCol="0">
              <a:spAutoFit/>
            </a:bodyPr>
            <a:lstStyle/>
            <a:p>
              <a:pPr algn="ctr"/>
              <a:r>
                <a:rPr lang="es-ES_tradnl" sz="600">
                  <a:latin typeface="Lato Black"/>
                </a:rPr>
                <a:t>Importe saldo anterior</a:t>
              </a:r>
            </a:p>
          </p:txBody>
        </p:sp>
        <p:sp>
          <p:nvSpPr>
            <p:cNvPr id="23" name="CuadroTexto 22">
              <a:extLst>
                <a:ext uri="{FF2B5EF4-FFF2-40B4-BE49-F238E27FC236}">
                  <a16:creationId xmlns:a16="http://schemas.microsoft.com/office/drawing/2014/main" xmlns="" id="{51F9D9B4-3FDE-43EF-974C-8EB832E9BAA5}"/>
                </a:ext>
              </a:extLst>
            </p:cNvPr>
            <p:cNvSpPr txBox="1"/>
            <p:nvPr/>
          </p:nvSpPr>
          <p:spPr>
            <a:xfrm>
              <a:off x="4839071" y="4467274"/>
              <a:ext cx="840057" cy="369332"/>
            </a:xfrm>
            <a:prstGeom prst="rect">
              <a:avLst/>
            </a:prstGeom>
            <a:noFill/>
          </p:spPr>
          <p:txBody>
            <a:bodyPr wrap="square" rtlCol="0">
              <a:spAutoFit/>
            </a:bodyPr>
            <a:lstStyle/>
            <a:p>
              <a:pPr algn="ctr"/>
              <a:r>
                <a:rPr lang="es-ES_tradnl" sz="600">
                  <a:latin typeface="Lato Black"/>
                </a:rPr>
                <a:t>Importe pagado</a:t>
              </a:r>
            </a:p>
          </p:txBody>
        </p:sp>
        <p:sp>
          <p:nvSpPr>
            <p:cNvPr id="24" name="CuadroTexto 23">
              <a:extLst>
                <a:ext uri="{FF2B5EF4-FFF2-40B4-BE49-F238E27FC236}">
                  <a16:creationId xmlns:a16="http://schemas.microsoft.com/office/drawing/2014/main" xmlns="" id="{862EB647-E7BE-4C7E-AA95-70113D0F429A}"/>
                </a:ext>
              </a:extLst>
            </p:cNvPr>
            <p:cNvSpPr txBox="1"/>
            <p:nvPr/>
          </p:nvSpPr>
          <p:spPr>
            <a:xfrm>
              <a:off x="5402265" y="4467274"/>
              <a:ext cx="867415" cy="369332"/>
            </a:xfrm>
            <a:prstGeom prst="rect">
              <a:avLst/>
            </a:prstGeom>
            <a:noFill/>
          </p:spPr>
          <p:txBody>
            <a:bodyPr wrap="square" rtlCol="0">
              <a:spAutoFit/>
            </a:bodyPr>
            <a:lstStyle/>
            <a:p>
              <a:pPr algn="ctr"/>
              <a:r>
                <a:rPr lang="es-ES_tradnl" sz="600">
                  <a:latin typeface="Lato Black"/>
                </a:rPr>
                <a:t>Importe saldo insoluto</a:t>
              </a:r>
            </a:p>
          </p:txBody>
        </p:sp>
        <p:sp>
          <p:nvSpPr>
            <p:cNvPr id="25" name="CuadroTexto 24">
              <a:extLst>
                <a:ext uri="{FF2B5EF4-FFF2-40B4-BE49-F238E27FC236}">
                  <a16:creationId xmlns:a16="http://schemas.microsoft.com/office/drawing/2014/main" xmlns="" id="{1FB38AFE-7673-43A9-99F1-19C3235C7872}"/>
                </a:ext>
              </a:extLst>
            </p:cNvPr>
            <p:cNvSpPr txBox="1"/>
            <p:nvPr/>
          </p:nvSpPr>
          <p:spPr>
            <a:xfrm>
              <a:off x="4248522" y="4889590"/>
              <a:ext cx="867415" cy="246221"/>
            </a:xfrm>
            <a:prstGeom prst="rect">
              <a:avLst/>
            </a:prstGeom>
            <a:noFill/>
          </p:spPr>
          <p:txBody>
            <a:bodyPr wrap="square" rtlCol="0">
              <a:spAutoFit/>
            </a:bodyPr>
            <a:lstStyle/>
            <a:p>
              <a:pPr algn="ctr"/>
              <a:r>
                <a:rPr lang="es-ES_tradnl" sz="600">
                  <a:latin typeface="Lato Black"/>
                </a:rPr>
                <a:t>100,00.00</a:t>
              </a:r>
            </a:p>
          </p:txBody>
        </p:sp>
        <p:sp>
          <p:nvSpPr>
            <p:cNvPr id="26" name="CuadroTexto 25">
              <a:extLst>
                <a:ext uri="{FF2B5EF4-FFF2-40B4-BE49-F238E27FC236}">
                  <a16:creationId xmlns:a16="http://schemas.microsoft.com/office/drawing/2014/main" xmlns="" id="{9FCD43AF-F3D7-4DD3-B514-A0D1A8CADA56}"/>
                </a:ext>
              </a:extLst>
            </p:cNvPr>
            <p:cNvSpPr txBox="1"/>
            <p:nvPr/>
          </p:nvSpPr>
          <p:spPr>
            <a:xfrm>
              <a:off x="4817365" y="4889590"/>
              <a:ext cx="867415" cy="246221"/>
            </a:xfrm>
            <a:prstGeom prst="rect">
              <a:avLst/>
            </a:prstGeom>
            <a:noFill/>
          </p:spPr>
          <p:txBody>
            <a:bodyPr wrap="square" rtlCol="0">
              <a:spAutoFit/>
            </a:bodyPr>
            <a:lstStyle/>
            <a:p>
              <a:pPr algn="ctr"/>
              <a:r>
                <a:rPr lang="es-ES_tradnl" sz="600">
                  <a:latin typeface="Lato Black"/>
                </a:rPr>
                <a:t>40,000.00</a:t>
              </a:r>
            </a:p>
          </p:txBody>
        </p:sp>
        <p:sp>
          <p:nvSpPr>
            <p:cNvPr id="27" name="CuadroTexto 26">
              <a:extLst>
                <a:ext uri="{FF2B5EF4-FFF2-40B4-BE49-F238E27FC236}">
                  <a16:creationId xmlns:a16="http://schemas.microsoft.com/office/drawing/2014/main" xmlns="" id="{950F74CA-CF1D-462B-9285-3041518440FE}"/>
                </a:ext>
              </a:extLst>
            </p:cNvPr>
            <p:cNvSpPr txBox="1"/>
            <p:nvPr/>
          </p:nvSpPr>
          <p:spPr>
            <a:xfrm>
              <a:off x="5421694" y="4889590"/>
              <a:ext cx="867415" cy="246221"/>
            </a:xfrm>
            <a:prstGeom prst="rect">
              <a:avLst/>
            </a:prstGeom>
            <a:noFill/>
          </p:spPr>
          <p:txBody>
            <a:bodyPr wrap="square" rtlCol="0">
              <a:spAutoFit/>
            </a:bodyPr>
            <a:lstStyle/>
            <a:p>
              <a:pPr algn="ctr"/>
              <a:r>
                <a:rPr lang="es-ES_tradnl" sz="600">
                  <a:latin typeface="Lato Black"/>
                </a:rPr>
                <a:t>60,000.00</a:t>
              </a:r>
            </a:p>
          </p:txBody>
        </p:sp>
      </p:grpSp>
      <p:grpSp>
        <p:nvGrpSpPr>
          <p:cNvPr id="30" name="Grupo 29">
            <a:extLst>
              <a:ext uri="{FF2B5EF4-FFF2-40B4-BE49-F238E27FC236}">
                <a16:creationId xmlns:a16="http://schemas.microsoft.com/office/drawing/2014/main" xmlns="" id="{F85C7BD8-F2AE-440F-B40F-F2DEC70AEA78}"/>
              </a:ext>
            </a:extLst>
          </p:cNvPr>
          <p:cNvGrpSpPr/>
          <p:nvPr/>
        </p:nvGrpSpPr>
        <p:grpSpPr>
          <a:xfrm>
            <a:off x="5151165" y="1317896"/>
            <a:ext cx="1881793" cy="2557945"/>
            <a:chOff x="1794816" y="2735217"/>
            <a:chExt cx="2509057" cy="3410593"/>
          </a:xfrm>
        </p:grpSpPr>
        <p:grpSp>
          <p:nvGrpSpPr>
            <p:cNvPr id="31" name="Grupo 30">
              <a:extLst>
                <a:ext uri="{FF2B5EF4-FFF2-40B4-BE49-F238E27FC236}">
                  <a16:creationId xmlns:a16="http://schemas.microsoft.com/office/drawing/2014/main" xmlns="" id="{5F34C999-2984-4FDC-B34A-7CCB1D501033}"/>
                </a:ext>
              </a:extLst>
            </p:cNvPr>
            <p:cNvGrpSpPr/>
            <p:nvPr/>
          </p:nvGrpSpPr>
          <p:grpSpPr>
            <a:xfrm>
              <a:off x="1821320" y="2735217"/>
              <a:ext cx="2261182" cy="3410593"/>
              <a:chOff x="1821320" y="2735217"/>
              <a:chExt cx="2261182" cy="3410593"/>
            </a:xfrm>
          </p:grpSpPr>
          <p:grpSp>
            <p:nvGrpSpPr>
              <p:cNvPr id="33" name="Grupo 32">
                <a:extLst>
                  <a:ext uri="{FF2B5EF4-FFF2-40B4-BE49-F238E27FC236}">
                    <a16:creationId xmlns:a16="http://schemas.microsoft.com/office/drawing/2014/main" xmlns="" id="{CE9B5F6D-898F-43E8-A3B0-F49AEC453BA0}"/>
                  </a:ext>
                </a:extLst>
              </p:cNvPr>
              <p:cNvGrpSpPr/>
              <p:nvPr/>
            </p:nvGrpSpPr>
            <p:grpSpPr>
              <a:xfrm>
                <a:off x="1821320" y="2735217"/>
                <a:ext cx="2261182" cy="3410593"/>
                <a:chOff x="3075820" y="2513130"/>
                <a:chExt cx="1703297" cy="2355176"/>
              </a:xfrm>
            </p:grpSpPr>
            <p:pic>
              <p:nvPicPr>
                <p:cNvPr id="35" name="Imagen 34">
                  <a:extLst>
                    <a:ext uri="{FF2B5EF4-FFF2-40B4-BE49-F238E27FC236}">
                      <a16:creationId xmlns:a16="http://schemas.microsoft.com/office/drawing/2014/main" xmlns="" id="{9DCE3412-EDBB-4377-99DB-310043584530}"/>
                    </a:ext>
                  </a:extLst>
                </p:cNvPr>
                <p:cNvPicPr>
                  <a:picLocks noChangeAspect="1"/>
                </p:cNvPicPr>
                <p:nvPr/>
              </p:nvPicPr>
              <p:blipFill>
                <a:blip r:embed="rId2">
                  <a:extLst/>
                </a:blip>
                <a:stretch>
                  <a:fillRect/>
                </a:stretch>
              </p:blipFill>
              <p:spPr>
                <a:xfrm>
                  <a:off x="3075820" y="2513130"/>
                  <a:ext cx="1703297" cy="2355176"/>
                </a:xfrm>
                <a:prstGeom prst="rect">
                  <a:avLst/>
                </a:prstGeom>
              </p:spPr>
            </p:pic>
            <p:sp>
              <p:nvSpPr>
                <p:cNvPr id="36" name="CuadroTexto 35">
                  <a:extLst>
                    <a:ext uri="{FF2B5EF4-FFF2-40B4-BE49-F238E27FC236}">
                      <a16:creationId xmlns:a16="http://schemas.microsoft.com/office/drawing/2014/main" xmlns="" id="{9D04D15A-B1F3-453B-A64E-CCA85751CDBC}"/>
                    </a:ext>
                  </a:extLst>
                </p:cNvPr>
                <p:cNvSpPr txBox="1"/>
                <p:nvPr/>
              </p:nvSpPr>
              <p:spPr>
                <a:xfrm>
                  <a:off x="3075820" y="2643565"/>
                  <a:ext cx="966327" cy="382561"/>
                </a:xfrm>
                <a:prstGeom prst="rect">
                  <a:avLst/>
                </a:prstGeom>
                <a:noFill/>
              </p:spPr>
              <p:txBody>
                <a:bodyPr wrap="none" rtlCol="0">
                  <a:spAutoFit/>
                </a:bodyPr>
                <a:lstStyle/>
                <a:p>
                  <a:r>
                    <a:rPr lang="es-MX" sz="1050">
                      <a:solidFill>
                        <a:schemeClr val="accent1">
                          <a:lumMod val="50000"/>
                        </a:schemeClr>
                      </a:solidFill>
                      <a:latin typeface="Lato Black"/>
                    </a:rPr>
                    <a:t>CFDI-Ingreso</a:t>
                  </a:r>
                </a:p>
                <a:p>
                  <a:r>
                    <a:rPr lang="es-MX" sz="1050">
                      <a:solidFill>
                        <a:schemeClr val="accent1">
                          <a:lumMod val="50000"/>
                        </a:schemeClr>
                      </a:solidFill>
                      <a:latin typeface="Lato Black"/>
                    </a:rPr>
                    <a:t>Factura</a:t>
                  </a:r>
                </a:p>
              </p:txBody>
            </p:sp>
          </p:grpSp>
          <p:sp>
            <p:nvSpPr>
              <p:cNvPr id="34" name="CuadroTexto 33">
                <a:extLst>
                  <a:ext uri="{FF2B5EF4-FFF2-40B4-BE49-F238E27FC236}">
                    <a16:creationId xmlns:a16="http://schemas.microsoft.com/office/drawing/2014/main" xmlns="" id="{BF0FFF5B-610B-4F05-87C0-481E2E979E60}"/>
                  </a:ext>
                </a:extLst>
              </p:cNvPr>
              <p:cNvSpPr txBox="1"/>
              <p:nvPr/>
            </p:nvSpPr>
            <p:spPr>
              <a:xfrm>
                <a:off x="2297613" y="5181551"/>
                <a:ext cx="1503464" cy="861775"/>
              </a:xfrm>
              <a:prstGeom prst="rect">
                <a:avLst/>
              </a:prstGeom>
              <a:noFill/>
            </p:spPr>
            <p:txBody>
              <a:bodyPr wrap="square" rtlCol="0">
                <a:spAutoFit/>
              </a:bodyPr>
              <a:lstStyle/>
              <a:p>
                <a:pPr algn="r"/>
                <a:r>
                  <a:rPr lang="es-ES_tradnl" sz="900" dirty="0">
                    <a:latin typeface="Lato Black"/>
                  </a:rPr>
                  <a:t>Subtotal: 86,207.00</a:t>
                </a:r>
              </a:p>
              <a:p>
                <a:pPr algn="r"/>
                <a:r>
                  <a:rPr lang="es-ES_tradnl" sz="900" dirty="0">
                    <a:latin typeface="Lato Black"/>
                  </a:rPr>
                  <a:t>IVA: 13,793.12</a:t>
                </a:r>
              </a:p>
              <a:p>
                <a:pPr algn="r"/>
                <a:r>
                  <a:rPr lang="es-ES_tradnl" sz="900" dirty="0">
                    <a:latin typeface="Lato Black"/>
                  </a:rPr>
                  <a:t>Total: 100,000.12</a:t>
                </a:r>
              </a:p>
            </p:txBody>
          </p:sp>
        </p:grpSp>
        <p:sp>
          <p:nvSpPr>
            <p:cNvPr id="32" name="CuadroTexto 31">
              <a:extLst>
                <a:ext uri="{FF2B5EF4-FFF2-40B4-BE49-F238E27FC236}">
                  <a16:creationId xmlns:a16="http://schemas.microsoft.com/office/drawing/2014/main" xmlns="" id="{1436B6A1-0545-4505-A1F1-47572E9498D6}"/>
                </a:ext>
              </a:extLst>
            </p:cNvPr>
            <p:cNvSpPr txBox="1"/>
            <p:nvPr/>
          </p:nvSpPr>
          <p:spPr>
            <a:xfrm>
              <a:off x="1794816" y="4212545"/>
              <a:ext cx="2509057" cy="430887"/>
            </a:xfrm>
            <a:prstGeom prst="rect">
              <a:avLst/>
            </a:prstGeom>
            <a:noFill/>
          </p:spPr>
          <p:txBody>
            <a:bodyPr wrap="square" rtlCol="0">
              <a:spAutoFit/>
            </a:bodyPr>
            <a:lstStyle/>
            <a:p>
              <a:r>
                <a:rPr lang="es-ES_tradnl" sz="750">
                  <a:latin typeface="Lato Black"/>
                </a:rPr>
                <a:t>Método de pago: PPD</a:t>
              </a:r>
            </a:p>
            <a:p>
              <a:r>
                <a:rPr lang="es-ES_tradnl" sz="750">
                  <a:latin typeface="Lato Black"/>
                </a:rPr>
                <a:t>Forma de pago: 99-Por definir</a:t>
              </a:r>
            </a:p>
          </p:txBody>
        </p:sp>
      </p:grpSp>
      <p:grpSp>
        <p:nvGrpSpPr>
          <p:cNvPr id="37" name="Grupo 36">
            <a:extLst>
              <a:ext uri="{FF2B5EF4-FFF2-40B4-BE49-F238E27FC236}">
                <a16:creationId xmlns:a16="http://schemas.microsoft.com/office/drawing/2014/main" xmlns="" id="{DA94C746-7AD9-4CB8-A1AA-0FD030004427}"/>
              </a:ext>
            </a:extLst>
          </p:cNvPr>
          <p:cNvGrpSpPr/>
          <p:nvPr/>
        </p:nvGrpSpPr>
        <p:grpSpPr>
          <a:xfrm>
            <a:off x="7426853" y="1261128"/>
            <a:ext cx="1620626" cy="2602288"/>
            <a:chOff x="9902471" y="1681503"/>
            <a:chExt cx="2160834" cy="3469717"/>
          </a:xfrm>
        </p:grpSpPr>
        <p:grpSp>
          <p:nvGrpSpPr>
            <p:cNvPr id="38" name="Grupo 37">
              <a:extLst>
                <a:ext uri="{FF2B5EF4-FFF2-40B4-BE49-F238E27FC236}">
                  <a16:creationId xmlns:a16="http://schemas.microsoft.com/office/drawing/2014/main" xmlns="" id="{BA39C7E8-C91C-4A27-B85C-766B94F73CEE}"/>
                </a:ext>
              </a:extLst>
            </p:cNvPr>
            <p:cNvGrpSpPr/>
            <p:nvPr/>
          </p:nvGrpSpPr>
          <p:grpSpPr>
            <a:xfrm>
              <a:off x="9996521" y="1681503"/>
              <a:ext cx="2066784" cy="3469717"/>
              <a:chOff x="7576281" y="2260919"/>
              <a:chExt cx="1703297" cy="2355176"/>
            </a:xfrm>
          </p:grpSpPr>
          <p:pic>
            <p:nvPicPr>
              <p:cNvPr id="47" name="Imagen 46">
                <a:extLst>
                  <a:ext uri="{FF2B5EF4-FFF2-40B4-BE49-F238E27FC236}">
                    <a16:creationId xmlns:a16="http://schemas.microsoft.com/office/drawing/2014/main" xmlns="" id="{BFD12AB1-F962-468C-929C-1E23389AC7F3}"/>
                  </a:ext>
                </a:extLst>
              </p:cNvPr>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5900"/>
                        </a14:imgEffect>
                      </a14:imgLayer>
                    </a14:imgProps>
                  </a:ext>
                </a:extLst>
              </a:blip>
              <a:stretch>
                <a:fillRect/>
              </a:stretch>
            </p:blipFill>
            <p:spPr>
              <a:xfrm>
                <a:off x="7576281" y="2260919"/>
                <a:ext cx="1703297" cy="2355176"/>
              </a:xfrm>
              <a:prstGeom prst="rect">
                <a:avLst/>
              </a:prstGeom>
            </p:spPr>
          </p:pic>
          <p:sp>
            <p:nvSpPr>
              <p:cNvPr id="48" name="CuadroTexto 47">
                <a:extLst>
                  <a:ext uri="{FF2B5EF4-FFF2-40B4-BE49-F238E27FC236}">
                    <a16:creationId xmlns:a16="http://schemas.microsoft.com/office/drawing/2014/main" xmlns="" id="{EADBC2E5-30E6-43EA-A114-A7ADA76FBA9E}"/>
                  </a:ext>
                </a:extLst>
              </p:cNvPr>
              <p:cNvSpPr txBox="1"/>
              <p:nvPr/>
            </p:nvSpPr>
            <p:spPr>
              <a:xfrm>
                <a:off x="7696656" y="2437434"/>
                <a:ext cx="447759" cy="229804"/>
              </a:xfrm>
              <a:prstGeom prst="rect">
                <a:avLst/>
              </a:prstGeom>
              <a:noFill/>
            </p:spPr>
            <p:txBody>
              <a:bodyPr wrap="none" rtlCol="0">
                <a:spAutoFit/>
              </a:bodyPr>
              <a:lstStyle/>
              <a:p>
                <a:r>
                  <a:rPr lang="es-MX" sz="1050">
                    <a:solidFill>
                      <a:schemeClr val="accent1">
                        <a:lumMod val="50000"/>
                      </a:schemeClr>
                    </a:solidFill>
                    <a:latin typeface="Lato Black"/>
                  </a:rPr>
                  <a:t>REP</a:t>
                </a:r>
              </a:p>
            </p:txBody>
          </p:sp>
        </p:grpSp>
        <p:sp>
          <p:nvSpPr>
            <p:cNvPr id="39" name="CuadroTexto 38">
              <a:extLst>
                <a:ext uri="{FF2B5EF4-FFF2-40B4-BE49-F238E27FC236}">
                  <a16:creationId xmlns:a16="http://schemas.microsoft.com/office/drawing/2014/main" xmlns="" id="{9987C2AF-022D-49BC-A484-22BEE196A257}"/>
                </a:ext>
              </a:extLst>
            </p:cNvPr>
            <p:cNvSpPr txBox="1"/>
            <p:nvPr/>
          </p:nvSpPr>
          <p:spPr>
            <a:xfrm>
              <a:off x="9902471" y="4047748"/>
              <a:ext cx="2075651" cy="307776"/>
            </a:xfrm>
            <a:prstGeom prst="rect">
              <a:avLst/>
            </a:prstGeom>
            <a:noFill/>
          </p:spPr>
          <p:txBody>
            <a:bodyPr wrap="square" rtlCol="0">
              <a:spAutoFit/>
            </a:bodyPr>
            <a:lstStyle/>
            <a:p>
              <a:r>
                <a:rPr lang="es-ES_tradnl" sz="900">
                  <a:solidFill>
                    <a:srgbClr val="33850A"/>
                  </a:solidFill>
                  <a:latin typeface="Lato Black"/>
                </a:rPr>
                <a:t>Recibo Electrónico de Pago</a:t>
              </a:r>
            </a:p>
          </p:txBody>
        </p:sp>
        <p:sp>
          <p:nvSpPr>
            <p:cNvPr id="40" name="CuadroTexto 39">
              <a:extLst>
                <a:ext uri="{FF2B5EF4-FFF2-40B4-BE49-F238E27FC236}">
                  <a16:creationId xmlns:a16="http://schemas.microsoft.com/office/drawing/2014/main" xmlns="" id="{EA15007F-8A20-48B2-8C07-26FBDD779501}"/>
                </a:ext>
              </a:extLst>
            </p:cNvPr>
            <p:cNvSpPr txBox="1"/>
            <p:nvPr/>
          </p:nvSpPr>
          <p:spPr>
            <a:xfrm>
              <a:off x="9935895" y="4396388"/>
              <a:ext cx="967161" cy="369332"/>
            </a:xfrm>
            <a:prstGeom prst="rect">
              <a:avLst/>
            </a:prstGeom>
            <a:noFill/>
          </p:spPr>
          <p:txBody>
            <a:bodyPr wrap="square" rtlCol="0">
              <a:spAutoFit/>
            </a:bodyPr>
            <a:lstStyle/>
            <a:p>
              <a:pPr algn="ctr"/>
              <a:r>
                <a:rPr lang="es-ES_tradnl" sz="600">
                  <a:latin typeface="Lato Black"/>
                </a:rPr>
                <a:t>Importe saldo anterior</a:t>
              </a:r>
            </a:p>
          </p:txBody>
        </p:sp>
        <p:sp>
          <p:nvSpPr>
            <p:cNvPr id="41" name="CuadroTexto 40">
              <a:extLst>
                <a:ext uri="{FF2B5EF4-FFF2-40B4-BE49-F238E27FC236}">
                  <a16:creationId xmlns:a16="http://schemas.microsoft.com/office/drawing/2014/main" xmlns="" id="{DED73798-2505-426C-8C40-28FFC780263C}"/>
                </a:ext>
              </a:extLst>
            </p:cNvPr>
            <p:cNvSpPr txBox="1"/>
            <p:nvPr/>
          </p:nvSpPr>
          <p:spPr>
            <a:xfrm>
              <a:off x="10530417" y="4399655"/>
              <a:ext cx="922908" cy="369332"/>
            </a:xfrm>
            <a:prstGeom prst="rect">
              <a:avLst/>
            </a:prstGeom>
            <a:noFill/>
          </p:spPr>
          <p:txBody>
            <a:bodyPr wrap="square" rtlCol="0">
              <a:spAutoFit/>
            </a:bodyPr>
            <a:lstStyle/>
            <a:p>
              <a:pPr algn="ctr"/>
              <a:r>
                <a:rPr lang="es-ES_tradnl" sz="600">
                  <a:latin typeface="Lato Black"/>
                </a:rPr>
                <a:t>Importe pagado</a:t>
              </a:r>
            </a:p>
          </p:txBody>
        </p:sp>
        <p:sp>
          <p:nvSpPr>
            <p:cNvPr id="42" name="CuadroTexto 41">
              <a:extLst>
                <a:ext uri="{FF2B5EF4-FFF2-40B4-BE49-F238E27FC236}">
                  <a16:creationId xmlns:a16="http://schemas.microsoft.com/office/drawing/2014/main" xmlns="" id="{9319A23B-C588-4CED-A3E7-6B2857E875C8}"/>
                </a:ext>
              </a:extLst>
            </p:cNvPr>
            <p:cNvSpPr txBox="1"/>
            <p:nvPr/>
          </p:nvSpPr>
          <p:spPr>
            <a:xfrm>
              <a:off x="11090913" y="4399655"/>
              <a:ext cx="952962" cy="369332"/>
            </a:xfrm>
            <a:prstGeom prst="rect">
              <a:avLst/>
            </a:prstGeom>
            <a:noFill/>
          </p:spPr>
          <p:txBody>
            <a:bodyPr wrap="square" rtlCol="0">
              <a:spAutoFit/>
            </a:bodyPr>
            <a:lstStyle/>
            <a:p>
              <a:pPr algn="ctr"/>
              <a:r>
                <a:rPr lang="es-ES_tradnl" sz="600">
                  <a:latin typeface="Lato Black"/>
                </a:rPr>
                <a:t>Importe saldo insoluto</a:t>
              </a:r>
            </a:p>
          </p:txBody>
        </p:sp>
        <p:sp>
          <p:nvSpPr>
            <p:cNvPr id="44" name="CuadroTexto 43">
              <a:extLst>
                <a:ext uri="{FF2B5EF4-FFF2-40B4-BE49-F238E27FC236}">
                  <a16:creationId xmlns:a16="http://schemas.microsoft.com/office/drawing/2014/main" xmlns="" id="{69D9F9CA-C67B-40B8-B6E5-7B0268BBD214}"/>
                </a:ext>
              </a:extLst>
            </p:cNvPr>
            <p:cNvSpPr txBox="1"/>
            <p:nvPr/>
          </p:nvSpPr>
          <p:spPr>
            <a:xfrm>
              <a:off x="9937170" y="4821969"/>
              <a:ext cx="952962" cy="246221"/>
            </a:xfrm>
            <a:prstGeom prst="rect">
              <a:avLst/>
            </a:prstGeom>
            <a:noFill/>
          </p:spPr>
          <p:txBody>
            <a:bodyPr wrap="square" rtlCol="0">
              <a:spAutoFit/>
            </a:bodyPr>
            <a:lstStyle/>
            <a:p>
              <a:pPr algn="ctr"/>
              <a:r>
                <a:rPr lang="es-ES_tradnl" sz="600">
                  <a:latin typeface="Lato Black"/>
                </a:rPr>
                <a:t>0</a:t>
              </a:r>
            </a:p>
          </p:txBody>
        </p:sp>
        <p:sp>
          <p:nvSpPr>
            <p:cNvPr id="45" name="CuadroTexto 44">
              <a:extLst>
                <a:ext uri="{FF2B5EF4-FFF2-40B4-BE49-F238E27FC236}">
                  <a16:creationId xmlns:a16="http://schemas.microsoft.com/office/drawing/2014/main" xmlns="" id="{54B0B7F2-68DD-4635-A8BA-615A853714D3}"/>
                </a:ext>
              </a:extLst>
            </p:cNvPr>
            <p:cNvSpPr txBox="1"/>
            <p:nvPr/>
          </p:nvSpPr>
          <p:spPr>
            <a:xfrm>
              <a:off x="10506013" y="4821969"/>
              <a:ext cx="952962" cy="246221"/>
            </a:xfrm>
            <a:prstGeom prst="rect">
              <a:avLst/>
            </a:prstGeom>
            <a:noFill/>
          </p:spPr>
          <p:txBody>
            <a:bodyPr wrap="square" rtlCol="0">
              <a:spAutoFit/>
            </a:bodyPr>
            <a:lstStyle/>
            <a:p>
              <a:pPr algn="ctr"/>
              <a:r>
                <a:rPr lang="es-ES_tradnl" sz="600">
                  <a:latin typeface="Lato Black"/>
                </a:rPr>
                <a:t>100,000.00</a:t>
              </a:r>
            </a:p>
          </p:txBody>
        </p:sp>
        <p:sp>
          <p:nvSpPr>
            <p:cNvPr id="46" name="CuadroTexto 45">
              <a:extLst>
                <a:ext uri="{FF2B5EF4-FFF2-40B4-BE49-F238E27FC236}">
                  <a16:creationId xmlns:a16="http://schemas.microsoft.com/office/drawing/2014/main" xmlns="" id="{2F29622C-7F4F-48E7-8519-EA90BA37CA48}"/>
                </a:ext>
              </a:extLst>
            </p:cNvPr>
            <p:cNvSpPr txBox="1"/>
            <p:nvPr/>
          </p:nvSpPr>
          <p:spPr>
            <a:xfrm>
              <a:off x="11110343" y="4821969"/>
              <a:ext cx="952962" cy="246221"/>
            </a:xfrm>
            <a:prstGeom prst="rect">
              <a:avLst/>
            </a:prstGeom>
            <a:noFill/>
          </p:spPr>
          <p:txBody>
            <a:bodyPr wrap="square" rtlCol="0">
              <a:spAutoFit/>
            </a:bodyPr>
            <a:lstStyle/>
            <a:p>
              <a:pPr algn="ctr"/>
              <a:r>
                <a:rPr lang="es-ES_tradnl" sz="600">
                  <a:latin typeface="Lato Black"/>
                </a:rPr>
                <a:t>0</a:t>
              </a:r>
            </a:p>
          </p:txBody>
        </p:sp>
      </p:grpSp>
      <p:sp>
        <p:nvSpPr>
          <p:cNvPr id="51" name="CuadroTexto 50">
            <a:extLst>
              <a:ext uri="{FF2B5EF4-FFF2-40B4-BE49-F238E27FC236}">
                <a16:creationId xmlns:a16="http://schemas.microsoft.com/office/drawing/2014/main" xmlns="" id="{D640A170-CD9B-43C9-A29B-731330398BD5}"/>
              </a:ext>
            </a:extLst>
          </p:cNvPr>
          <p:cNvSpPr txBox="1"/>
          <p:nvPr/>
        </p:nvSpPr>
        <p:spPr>
          <a:xfrm>
            <a:off x="4716832" y="4400068"/>
            <a:ext cx="341760" cy="415498"/>
          </a:xfrm>
          <a:prstGeom prst="rect">
            <a:avLst/>
          </a:prstGeom>
          <a:noFill/>
        </p:spPr>
        <p:txBody>
          <a:bodyPr wrap="none" rtlCol="0">
            <a:spAutoFit/>
          </a:bodyPr>
          <a:lstStyle/>
          <a:p>
            <a:r>
              <a:rPr lang="es-ES_tradnl" sz="2100">
                <a:solidFill>
                  <a:schemeClr val="accent2">
                    <a:lumMod val="75000"/>
                  </a:schemeClr>
                </a:solidFill>
                <a:latin typeface="Lato Light"/>
              </a:rPr>
              <a:t>o</a:t>
            </a:r>
          </a:p>
        </p:txBody>
      </p:sp>
      <p:pic>
        <p:nvPicPr>
          <p:cNvPr id="52" name="Imagen 51">
            <a:extLst>
              <a:ext uri="{FF2B5EF4-FFF2-40B4-BE49-F238E27FC236}">
                <a16:creationId xmlns:a16="http://schemas.microsoft.com/office/drawing/2014/main" xmlns="" id="{87E9F9CE-D255-48DA-AC53-6D21E2BC84CA}"/>
              </a:ext>
            </a:extLst>
          </p:cNvPr>
          <p:cNvPicPr>
            <a:picLocks noChangeAspect="1"/>
          </p:cNvPicPr>
          <p:nvPr/>
        </p:nvPicPr>
        <p:blipFill>
          <a:blip r:embed="rId5"/>
          <a:stretch>
            <a:fillRect/>
          </a:stretch>
        </p:blipFill>
        <p:spPr>
          <a:xfrm>
            <a:off x="1940938" y="2425892"/>
            <a:ext cx="1025717" cy="667823"/>
          </a:xfrm>
          <a:prstGeom prst="rect">
            <a:avLst/>
          </a:prstGeom>
        </p:spPr>
      </p:pic>
      <p:pic>
        <p:nvPicPr>
          <p:cNvPr id="2" name="Imagen 1">
            <a:extLst>
              <a:ext uri="{FF2B5EF4-FFF2-40B4-BE49-F238E27FC236}">
                <a16:creationId xmlns:a16="http://schemas.microsoft.com/office/drawing/2014/main" xmlns="" id="{1700EFDA-D053-4543-8815-70DEF4A92E27}"/>
              </a:ext>
            </a:extLst>
          </p:cNvPr>
          <p:cNvPicPr>
            <a:picLocks noChangeAspect="1"/>
          </p:cNvPicPr>
          <p:nvPr/>
        </p:nvPicPr>
        <p:blipFill>
          <a:blip r:embed="rId6"/>
          <a:stretch>
            <a:fillRect/>
          </a:stretch>
        </p:blipFill>
        <p:spPr>
          <a:xfrm>
            <a:off x="6882183" y="2369820"/>
            <a:ext cx="644251" cy="565301"/>
          </a:xfrm>
          <a:prstGeom prst="rect">
            <a:avLst/>
          </a:prstGeom>
        </p:spPr>
      </p:pic>
      <p:pic>
        <p:nvPicPr>
          <p:cNvPr id="53" name="Imagen 52">
            <a:extLst>
              <a:ext uri="{FF2B5EF4-FFF2-40B4-BE49-F238E27FC236}">
                <a16:creationId xmlns:a16="http://schemas.microsoft.com/office/drawing/2014/main" xmlns="" id="{0E0E5711-3990-4488-9706-94745EEF9544}"/>
              </a:ext>
            </a:extLst>
          </p:cNvPr>
          <p:cNvPicPr>
            <a:picLocks noChangeAspect="1"/>
          </p:cNvPicPr>
          <p:nvPr/>
        </p:nvPicPr>
        <p:blipFill>
          <a:blip r:embed="rId7"/>
          <a:stretch>
            <a:fillRect/>
          </a:stretch>
        </p:blipFill>
        <p:spPr>
          <a:xfrm rot="5400000">
            <a:off x="3359184" y="2480873"/>
            <a:ext cx="3007037" cy="382595"/>
          </a:xfrm>
          <a:prstGeom prst="rect">
            <a:avLst/>
          </a:prstGeom>
        </p:spPr>
      </p:pic>
    </p:spTree>
    <p:extLst>
      <p:ext uri="{BB962C8B-B14F-4D97-AF65-F5344CB8AC3E}">
        <p14:creationId xmlns:p14="http://schemas.microsoft.com/office/powerpoint/2010/main" val="403986455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4" fill="hold"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down)">
                                      <p:cBhvr>
                                        <p:cTn id="33" dur="500"/>
                                        <p:tgtEl>
                                          <p:spTgt spid="5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barn(inVertical)">
                                      <p:cBhvr>
                                        <p:cTn id="40" dur="500"/>
                                        <p:tgtEl>
                                          <p:spTgt spid="30"/>
                                        </p:tgtEl>
                                      </p:cBhvr>
                                    </p:animEffect>
                                  </p:childTnLst>
                                </p:cTn>
                              </p:par>
                            </p:childTnLst>
                          </p:cTn>
                        </p:par>
                        <p:par>
                          <p:cTn id="41" fill="hold">
                            <p:stCondLst>
                              <p:cond delay="4500"/>
                            </p:stCondLst>
                            <p:childTnLst>
                              <p:par>
                                <p:cTn id="42" presetID="42" presetClass="entr" presetSubtype="0" fill="hold"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1000" fill="hold"/>
                                        <p:tgtEl>
                                          <p:spTgt spid="37"/>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16" presetClass="entr" presetSubtype="21"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barn(inVertical)">
                                      <p:cBhvr>
                                        <p:cTn id="50" dur="500"/>
                                        <p:tgtEl>
                                          <p:spTgt spid="12"/>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ipe(left)">
                                      <p:cBhvr>
                                        <p:cTn id="54" dur="500"/>
                                        <p:tgtEl>
                                          <p:spTgt spid="52"/>
                                        </p:tgtEl>
                                      </p:cBhvr>
                                    </p:animEffect>
                                  </p:childTnLst>
                                </p:cTn>
                              </p:par>
                            </p:childTnLst>
                          </p:cTn>
                        </p:par>
                        <p:par>
                          <p:cTn id="55" fill="hold">
                            <p:stCondLst>
                              <p:cond delay="6500"/>
                            </p:stCondLst>
                            <p:childTnLst>
                              <p:par>
                                <p:cTn id="56" presetID="22" presetClass="entr" presetSubtype="8"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left)">
                                      <p:cBhvr>
                                        <p:cTn id="5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5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2171072" y="284135"/>
            <a:ext cx="7886700"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_tradnl" sz="3000" dirty="0">
                <a:solidFill>
                  <a:schemeClr val="tx2"/>
                </a:solidFill>
                <a:latin typeface="Lato Light" pitchFamily="34" charset="0"/>
                <a:cs typeface="+mn-cs"/>
              </a:rPr>
              <a:t>Regla 2.7.1.35 Quinto párrafo</a:t>
            </a:r>
          </a:p>
        </p:txBody>
      </p:sp>
      <p:sp>
        <p:nvSpPr>
          <p:cNvPr id="3" name="CuadroTexto 2">
            <a:extLst>
              <a:ext uri="{FF2B5EF4-FFF2-40B4-BE49-F238E27FC236}">
                <a16:creationId xmlns:a16="http://schemas.microsoft.com/office/drawing/2014/main" xmlns="" id="{42265FC0-D088-45DE-811D-004A3F9F98FE}"/>
              </a:ext>
            </a:extLst>
          </p:cNvPr>
          <p:cNvSpPr txBox="1"/>
          <p:nvPr/>
        </p:nvSpPr>
        <p:spPr>
          <a:xfrm>
            <a:off x="1786889" y="3579498"/>
            <a:ext cx="2746308" cy="559961"/>
          </a:xfrm>
          <a:prstGeom prst="rect">
            <a:avLst/>
          </a:prstGeom>
          <a:noFill/>
        </p:spPr>
        <p:txBody>
          <a:bodyPr wrap="square" rtlCol="0">
            <a:spAutoFit/>
          </a:bodyPr>
          <a:lstStyle/>
          <a:p>
            <a:pPr algn="just"/>
            <a:r>
              <a:rPr lang="es-ES_tradnl" sz="1013" dirty="0">
                <a:solidFill>
                  <a:schemeClr val="accent2">
                    <a:lumMod val="75000"/>
                  </a:schemeClr>
                </a:solidFill>
                <a:latin typeface="Lato Light"/>
              </a:rPr>
              <a:t>Emitir a más tardar al décimo día natural del mes inmediato siguiente al que corresponda el o los pagos recibidos</a:t>
            </a:r>
          </a:p>
        </p:txBody>
      </p:sp>
      <p:graphicFrame>
        <p:nvGraphicFramePr>
          <p:cNvPr id="4" name="Table 10">
            <a:extLst>
              <a:ext uri="{FF2B5EF4-FFF2-40B4-BE49-F238E27FC236}">
                <a16:creationId xmlns:a16="http://schemas.microsoft.com/office/drawing/2014/main" xmlns="" id="{7BA4BDEF-6FF0-4ADD-8331-0859975B3322}"/>
              </a:ext>
            </a:extLst>
          </p:cNvPr>
          <p:cNvGraphicFramePr>
            <a:graphicFrameLocks noGrp="1"/>
          </p:cNvGraphicFramePr>
          <p:nvPr>
            <p:extLst/>
          </p:nvPr>
        </p:nvGraphicFramePr>
        <p:xfrm>
          <a:off x="992739" y="1690668"/>
          <a:ext cx="6951499" cy="1439292"/>
        </p:xfrm>
        <a:graphic>
          <a:graphicData uri="http://schemas.openxmlformats.org/drawingml/2006/table">
            <a:tbl>
              <a:tblPr firstRow="1" bandRow="1"/>
              <a:tblGrid>
                <a:gridCol w="576847">
                  <a:extLst>
                    <a:ext uri="{9D8B030D-6E8A-4147-A177-3AD203B41FA5}">
                      <a16:colId xmlns:a16="http://schemas.microsoft.com/office/drawing/2014/main" xmlns="" val="20001"/>
                    </a:ext>
                  </a:extLst>
                </a:gridCol>
                <a:gridCol w="576847">
                  <a:extLst>
                    <a:ext uri="{9D8B030D-6E8A-4147-A177-3AD203B41FA5}">
                      <a16:colId xmlns:a16="http://schemas.microsoft.com/office/drawing/2014/main" xmlns="" val="20002"/>
                    </a:ext>
                  </a:extLst>
                </a:gridCol>
                <a:gridCol w="576847">
                  <a:extLst>
                    <a:ext uri="{9D8B030D-6E8A-4147-A177-3AD203B41FA5}">
                      <a16:colId xmlns:a16="http://schemas.microsoft.com/office/drawing/2014/main" xmlns="" val="20003"/>
                    </a:ext>
                  </a:extLst>
                </a:gridCol>
                <a:gridCol w="576847">
                  <a:extLst>
                    <a:ext uri="{9D8B030D-6E8A-4147-A177-3AD203B41FA5}">
                      <a16:colId xmlns:a16="http://schemas.microsoft.com/office/drawing/2014/main" xmlns="" val="20004"/>
                    </a:ext>
                  </a:extLst>
                </a:gridCol>
                <a:gridCol w="586625">
                  <a:extLst>
                    <a:ext uri="{9D8B030D-6E8A-4147-A177-3AD203B41FA5}">
                      <a16:colId xmlns:a16="http://schemas.microsoft.com/office/drawing/2014/main" xmlns="" val="20005"/>
                    </a:ext>
                  </a:extLst>
                </a:gridCol>
                <a:gridCol w="576847">
                  <a:extLst>
                    <a:ext uri="{9D8B030D-6E8A-4147-A177-3AD203B41FA5}">
                      <a16:colId xmlns:a16="http://schemas.microsoft.com/office/drawing/2014/main" xmlns="" val="20006"/>
                    </a:ext>
                  </a:extLst>
                </a:gridCol>
                <a:gridCol w="586625">
                  <a:extLst>
                    <a:ext uri="{9D8B030D-6E8A-4147-A177-3AD203B41FA5}">
                      <a16:colId xmlns:a16="http://schemas.microsoft.com/office/drawing/2014/main" xmlns="" val="20007"/>
                    </a:ext>
                  </a:extLst>
                </a:gridCol>
                <a:gridCol w="567071">
                  <a:extLst>
                    <a:ext uri="{9D8B030D-6E8A-4147-A177-3AD203B41FA5}">
                      <a16:colId xmlns:a16="http://schemas.microsoft.com/office/drawing/2014/main" xmlns="" val="20008"/>
                    </a:ext>
                  </a:extLst>
                </a:gridCol>
                <a:gridCol w="586625">
                  <a:extLst>
                    <a:ext uri="{9D8B030D-6E8A-4147-A177-3AD203B41FA5}">
                      <a16:colId xmlns:a16="http://schemas.microsoft.com/office/drawing/2014/main" xmlns="" val="20009"/>
                    </a:ext>
                  </a:extLst>
                </a:gridCol>
                <a:gridCol w="586625">
                  <a:extLst>
                    <a:ext uri="{9D8B030D-6E8A-4147-A177-3AD203B41FA5}">
                      <a16:colId xmlns:a16="http://schemas.microsoft.com/office/drawing/2014/main" xmlns="" val="20010"/>
                    </a:ext>
                  </a:extLst>
                </a:gridCol>
                <a:gridCol w="576847">
                  <a:extLst>
                    <a:ext uri="{9D8B030D-6E8A-4147-A177-3AD203B41FA5}">
                      <a16:colId xmlns:a16="http://schemas.microsoft.com/office/drawing/2014/main" xmlns="" val="20011"/>
                    </a:ext>
                  </a:extLst>
                </a:gridCol>
                <a:gridCol w="576846">
                  <a:extLst>
                    <a:ext uri="{9D8B030D-6E8A-4147-A177-3AD203B41FA5}">
                      <a16:colId xmlns:a16="http://schemas.microsoft.com/office/drawing/2014/main" xmlns="" val="20012"/>
                    </a:ext>
                  </a:extLst>
                </a:gridCol>
              </a:tblGrid>
              <a:tr h="2398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500">
                        <a:ln w="38100" cmpd="sng">
                          <a:solidFill>
                            <a:schemeClr val="bg1"/>
                          </a:solidFill>
                        </a:ln>
                        <a:latin typeface="Ubuntu" panose="020B0504030602030204" pitchFamily="34" charset="0"/>
                      </a:endParaRPr>
                    </a:p>
                  </a:txBody>
                  <a:tcPr marL="87482" marR="87482" marT="43741" marB="43741">
                    <a:lnL w="12700" cap="flat" cmpd="sng" algn="ctr">
                      <a:solidFill>
                        <a:sysClr val="window" lastClr="FFFFFF"/>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extLst>
                  <a:ext uri="{0D108BD9-81ED-4DB2-BD59-A6C34878D82A}">
                    <a16:rowId xmlns:a16="http://schemas.microsoft.com/office/drawing/2014/main" xmlns="" val="10000"/>
                  </a:ext>
                </a:extLst>
              </a:tr>
              <a:tr h="2398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alpha val="15000"/>
                      </a:sys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500">
                        <a:ln w="38100" cmpd="sng">
                          <a:solidFill>
                            <a:schemeClr val="bg1"/>
                          </a:solidFill>
                        </a:ln>
                        <a:latin typeface="Ubuntu" panose="020B0504030602030204" pitchFamily="34" charset="0"/>
                      </a:endParaRPr>
                    </a:p>
                  </a:txBody>
                  <a:tcPr marL="87482" marR="87482" marT="43741" marB="43741">
                    <a:lnL w="12700" cap="flat" cmpd="sng" algn="ctr">
                      <a:solidFill>
                        <a:sysClr val="window" lastClr="FFFFFF"/>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extLst>
                  <a:ext uri="{0D108BD9-81ED-4DB2-BD59-A6C34878D82A}">
                    <a16:rowId xmlns:a16="http://schemas.microsoft.com/office/drawing/2014/main" xmlns="" val="10001"/>
                  </a:ext>
                </a:extLst>
              </a:tr>
              <a:tr h="2398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500">
                        <a:ln w="38100" cmpd="sng">
                          <a:solidFill>
                            <a:schemeClr val="bg1"/>
                          </a:solidFill>
                        </a:ln>
                        <a:latin typeface="Ubuntu" panose="020B0504030602030204" pitchFamily="34" charset="0"/>
                      </a:endParaRPr>
                    </a:p>
                  </a:txBody>
                  <a:tcPr marL="87482" marR="87482" marT="43741" marB="43741">
                    <a:lnL w="12700" cap="flat" cmpd="sng" algn="ctr">
                      <a:solidFill>
                        <a:sysClr val="window" lastClr="FFFFFF"/>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extLst>
                  <a:ext uri="{0D108BD9-81ED-4DB2-BD59-A6C34878D82A}">
                    <a16:rowId xmlns:a16="http://schemas.microsoft.com/office/drawing/2014/main" xmlns="" val="10002"/>
                  </a:ext>
                </a:extLst>
              </a:tr>
              <a:tr h="2398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500">
                        <a:ln w="38100" cmpd="sng">
                          <a:solidFill>
                            <a:schemeClr val="bg1"/>
                          </a:solidFill>
                        </a:ln>
                        <a:latin typeface="Ubuntu" panose="020B0504030602030204" pitchFamily="34" charset="0"/>
                      </a:endParaRPr>
                    </a:p>
                  </a:txBody>
                  <a:tcPr marL="87482" marR="87482" marT="43741" marB="43741">
                    <a:lnL w="12700" cap="flat" cmpd="sng" algn="ctr">
                      <a:solidFill>
                        <a:sysClr val="window" lastClr="FFFFFF"/>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extLst>
                  <a:ext uri="{0D108BD9-81ED-4DB2-BD59-A6C34878D82A}">
                    <a16:rowId xmlns:a16="http://schemas.microsoft.com/office/drawing/2014/main" xmlns="" val="10003"/>
                  </a:ext>
                </a:extLst>
              </a:tr>
              <a:tr h="2398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dirty="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dirty="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dirty="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500">
                        <a:ln w="38100" cmpd="sng">
                          <a:solidFill>
                            <a:schemeClr val="bg1"/>
                          </a:solidFill>
                        </a:ln>
                        <a:latin typeface="Ubuntu" panose="020B0504030602030204" pitchFamily="34" charset="0"/>
                      </a:endParaRPr>
                    </a:p>
                  </a:txBody>
                  <a:tcPr marL="87482" marR="87482" marT="43741" marB="43741">
                    <a:lnL w="12700" cap="flat" cmpd="sng" algn="ctr">
                      <a:solidFill>
                        <a:sysClr val="window" lastClr="FFFFFF"/>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extLst>
                  <a:ext uri="{0D108BD9-81ED-4DB2-BD59-A6C34878D82A}">
                    <a16:rowId xmlns:a16="http://schemas.microsoft.com/office/drawing/2014/main" xmlns="" val="10004"/>
                  </a:ext>
                </a:extLst>
              </a:tr>
              <a:tr h="23988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ap="flat"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700" b="0" i="0">
                        <a:ln w="38100" cmpd="sng">
                          <a:solidFill>
                            <a:schemeClr val="bg1"/>
                          </a:solidFill>
                        </a:ln>
                        <a:latin typeface="Architects Daughter" charset="0"/>
                      </a:endParaRPr>
                    </a:p>
                  </a:txBody>
                  <a:tcPr marL="87482" marR="87482" marT="43741" marB="4374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pl-PL" sz="500" dirty="0">
                        <a:ln w="38100" cmpd="sng">
                          <a:solidFill>
                            <a:schemeClr val="bg1"/>
                          </a:solidFill>
                        </a:ln>
                        <a:latin typeface="Ubuntu" panose="020B0504030602030204" pitchFamily="34" charset="0"/>
                      </a:endParaRPr>
                    </a:p>
                  </a:txBody>
                  <a:tcPr marL="87482" marR="87482" marT="43741" marB="43741">
                    <a:lnL w="12700" cap="flat" cmpd="sng" algn="ctr">
                      <a:solidFill>
                        <a:sysClr val="window" lastClr="FFFFFF"/>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extLst>
                  <a:ext uri="{0D108BD9-81ED-4DB2-BD59-A6C34878D82A}">
                    <a16:rowId xmlns:a16="http://schemas.microsoft.com/office/drawing/2014/main" xmlns="" val="10005"/>
                  </a:ext>
                </a:extLst>
              </a:tr>
            </a:tbl>
          </a:graphicData>
        </a:graphic>
      </p:graphicFrame>
      <p:graphicFrame>
        <p:nvGraphicFramePr>
          <p:cNvPr id="5" name="Table 11">
            <a:extLst>
              <a:ext uri="{FF2B5EF4-FFF2-40B4-BE49-F238E27FC236}">
                <a16:creationId xmlns:a16="http://schemas.microsoft.com/office/drawing/2014/main" xmlns="" id="{E1C4C2F6-88B2-4253-B14C-D5A4F457A166}"/>
              </a:ext>
            </a:extLst>
          </p:cNvPr>
          <p:cNvGraphicFramePr>
            <a:graphicFrameLocks noGrp="1"/>
          </p:cNvGraphicFramePr>
          <p:nvPr>
            <p:extLst>
              <p:ext uri="{D42A27DB-BD31-4B8C-83A1-F6EECF244321}">
                <p14:modId xmlns:p14="http://schemas.microsoft.com/office/powerpoint/2010/main" val="111990670"/>
              </p:ext>
            </p:extLst>
          </p:nvPr>
        </p:nvGraphicFramePr>
        <p:xfrm>
          <a:off x="992738" y="1015946"/>
          <a:ext cx="6934428" cy="584812"/>
        </p:xfrm>
        <a:graphic>
          <a:graphicData uri="http://schemas.openxmlformats.org/drawingml/2006/table">
            <a:tbl>
              <a:tblPr firstRow="1" bandRow="1">
                <a:effectLst/>
              </a:tblPr>
              <a:tblGrid>
                <a:gridCol w="577869">
                  <a:extLst>
                    <a:ext uri="{9D8B030D-6E8A-4147-A177-3AD203B41FA5}">
                      <a16:colId xmlns:a16="http://schemas.microsoft.com/office/drawing/2014/main" xmlns="" val="20000"/>
                    </a:ext>
                  </a:extLst>
                </a:gridCol>
                <a:gridCol w="1155738">
                  <a:extLst>
                    <a:ext uri="{9D8B030D-6E8A-4147-A177-3AD203B41FA5}">
                      <a16:colId xmlns:a16="http://schemas.microsoft.com/office/drawing/2014/main" xmlns="" val="20001"/>
                    </a:ext>
                  </a:extLst>
                </a:gridCol>
                <a:gridCol w="577869">
                  <a:extLst>
                    <a:ext uri="{9D8B030D-6E8A-4147-A177-3AD203B41FA5}">
                      <a16:colId xmlns:a16="http://schemas.microsoft.com/office/drawing/2014/main" xmlns="" val="20003"/>
                    </a:ext>
                  </a:extLst>
                </a:gridCol>
                <a:gridCol w="577869">
                  <a:extLst>
                    <a:ext uri="{9D8B030D-6E8A-4147-A177-3AD203B41FA5}">
                      <a16:colId xmlns:a16="http://schemas.microsoft.com/office/drawing/2014/main" xmlns="" val="20004"/>
                    </a:ext>
                  </a:extLst>
                </a:gridCol>
                <a:gridCol w="1155738">
                  <a:extLst>
                    <a:ext uri="{9D8B030D-6E8A-4147-A177-3AD203B41FA5}">
                      <a16:colId xmlns:a16="http://schemas.microsoft.com/office/drawing/2014/main" xmlns="" val="20005"/>
                    </a:ext>
                  </a:extLst>
                </a:gridCol>
                <a:gridCol w="577869">
                  <a:extLst>
                    <a:ext uri="{9D8B030D-6E8A-4147-A177-3AD203B41FA5}">
                      <a16:colId xmlns:a16="http://schemas.microsoft.com/office/drawing/2014/main" xmlns="" val="20007"/>
                    </a:ext>
                  </a:extLst>
                </a:gridCol>
                <a:gridCol w="577869">
                  <a:extLst>
                    <a:ext uri="{9D8B030D-6E8A-4147-A177-3AD203B41FA5}">
                      <a16:colId xmlns:a16="http://schemas.microsoft.com/office/drawing/2014/main" xmlns="" val="20008"/>
                    </a:ext>
                  </a:extLst>
                </a:gridCol>
                <a:gridCol w="1155738">
                  <a:extLst>
                    <a:ext uri="{9D8B030D-6E8A-4147-A177-3AD203B41FA5}">
                      <a16:colId xmlns:a16="http://schemas.microsoft.com/office/drawing/2014/main" xmlns="" val="20009"/>
                    </a:ext>
                  </a:extLst>
                </a:gridCol>
                <a:gridCol w="577869">
                  <a:extLst>
                    <a:ext uri="{9D8B030D-6E8A-4147-A177-3AD203B41FA5}">
                      <a16:colId xmlns:a16="http://schemas.microsoft.com/office/drawing/2014/main" xmlns="" val="20011"/>
                    </a:ext>
                  </a:extLst>
                </a:gridCol>
              </a:tblGrid>
              <a:tr h="320766">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s-MX" sz="1500" b="0" i="0" cap="none" spc="0" dirty="0">
                          <a:ln w="0"/>
                          <a:solidFill>
                            <a:schemeClr val="bg1"/>
                          </a:solidFill>
                          <a:effectLst/>
                          <a:latin typeface="Lato Black"/>
                        </a:rPr>
                        <a:t>Julio</a:t>
                      </a:r>
                      <a:endParaRPr lang="pl-PL" sz="1500" b="0" i="0" cap="none" spc="0" dirty="0">
                        <a:ln w="0"/>
                        <a:solidFill>
                          <a:schemeClr val="bg1"/>
                        </a:solidFill>
                        <a:effectLst/>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16A085"/>
                    </a:solidFill>
                  </a:tcPr>
                </a:tc>
                <a:tc hMerge="1">
                  <a:txBody>
                    <a:bodyPr/>
                    <a:lstStyle/>
                    <a:p>
                      <a:endParaRPr lang="pl-PL" sz="800">
                        <a:ln w="38100" cap="flat" cmpd="sng">
                          <a:solidFill>
                            <a:schemeClr val="bg1"/>
                          </a:solidFill>
                        </a:ln>
                        <a:latin typeface="Ubuntu" panose="020B050403060203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lang="pl-PL" sz="1200" b="0" cap="none" spc="0">
                        <a:ln w="0"/>
                        <a:solidFill>
                          <a:schemeClr val="bg1"/>
                        </a:solidFill>
                        <a:effectLst/>
                        <a:latin typeface="Bebas Neue" panose="020B0606020202050201"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s-MX" sz="1500" b="0" i="0" cap="none" spc="0" dirty="0">
                          <a:ln w="0"/>
                          <a:solidFill>
                            <a:schemeClr val="bg1"/>
                          </a:solidFill>
                          <a:effectLst/>
                          <a:latin typeface="Lato Black"/>
                        </a:rPr>
                        <a:t>Agosto</a:t>
                      </a:r>
                      <a:endParaRPr lang="pl-PL" sz="1500" b="0" i="0" cap="none" spc="0" dirty="0">
                        <a:ln w="0"/>
                        <a:solidFill>
                          <a:schemeClr val="bg1"/>
                        </a:solidFill>
                        <a:effectLst/>
                        <a:latin typeface="Lato Black"/>
                      </a:endParaRPr>
                    </a:p>
                  </a:txBody>
                  <a:tcPr marL="87482" marR="87482" marT="43741" marB="4374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9BBB59"/>
                    </a:solidFill>
                  </a:tcPr>
                </a:tc>
                <a:tc hMerge="1">
                  <a:txBody>
                    <a:bodyPr/>
                    <a:lstStyle/>
                    <a:p>
                      <a:endParaRPr lang="pl-PL" sz="800">
                        <a:ln w="38100" cap="flat" cmpd="sng">
                          <a:solidFill>
                            <a:schemeClr val="bg1"/>
                          </a:solidFill>
                        </a:ln>
                        <a:latin typeface="Ubuntu" panose="020B050403060203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pl-PL" sz="1200" b="0" cap="none" spc="0">
                        <a:ln w="0"/>
                        <a:solidFill>
                          <a:srgbClr val="404040"/>
                        </a:solidFill>
                        <a:effectLst/>
                        <a:latin typeface="Bebas Neue" panose="020B0606020202050201"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grid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s-MX" sz="1500" b="0" i="0" cap="none" spc="0" dirty="0">
                          <a:ln w="0"/>
                          <a:solidFill>
                            <a:schemeClr val="bg1"/>
                          </a:solidFill>
                          <a:effectLst/>
                          <a:latin typeface="Lato Black"/>
                        </a:rPr>
                        <a:t>Septiembre</a:t>
                      </a:r>
                      <a:endParaRPr lang="pl-PL" sz="1500" b="0" i="0" cap="none" spc="0" dirty="0">
                        <a:ln w="0"/>
                        <a:solidFill>
                          <a:schemeClr val="bg1"/>
                        </a:solidFill>
                        <a:effectLst/>
                        <a:latin typeface="Lato Black"/>
                      </a:endParaRPr>
                    </a:p>
                  </a:txBody>
                  <a:tcPr marL="87482" marR="87482" marT="43741" marB="43741" anchor="ctr">
                    <a:lnL w="12700" cap="flat" cmpd="sng" algn="ctr">
                      <a:solidFill>
                        <a:sysClr val="window" lastClr="FFFFFF"/>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39C12"/>
                    </a:solidFill>
                  </a:tcPr>
                </a:tc>
                <a:tc hMerge="1">
                  <a:txBody>
                    <a:bodyPr/>
                    <a:lstStyle/>
                    <a:p>
                      <a:endParaRPr lang="pl-PL" sz="800">
                        <a:ln w="38100" cmpd="sng">
                          <a:solidFill>
                            <a:schemeClr val="bg1"/>
                          </a:solidFill>
                        </a:ln>
                        <a:latin typeface="Ubuntu" panose="020B050403060203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pl-PL" sz="1200" b="0" cap="none" spc="0">
                        <a:ln w="0"/>
                        <a:solidFill>
                          <a:srgbClr val="404040"/>
                        </a:solidFill>
                        <a:effectLst/>
                        <a:latin typeface="Bebas Neue" panose="020B0606020202050201"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BFBF"/>
                    </a:solidFill>
                  </a:tcPr>
                </a:tc>
                <a:extLst>
                  <a:ext uri="{0D108BD9-81ED-4DB2-BD59-A6C34878D82A}">
                    <a16:rowId xmlns:a16="http://schemas.microsoft.com/office/drawing/2014/main" xmlns="" val="10000"/>
                  </a:ext>
                </a:extLst>
              </a:tr>
              <a:tr h="26404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id-ID" sz="1100" b="0" i="0" cap="none" spc="0" dirty="0">
                          <a:ln w="0"/>
                          <a:solidFill>
                            <a:schemeClr val="tx2"/>
                          </a:solidFill>
                          <a:effectLst/>
                          <a:latin typeface="Lato Black"/>
                        </a:rPr>
                        <a:t>1</a:t>
                      </a:r>
                      <a:r>
                        <a:rPr lang="es-MX" sz="1100" b="0" i="0" cap="none" spc="0" dirty="0">
                          <a:ln w="0"/>
                          <a:solidFill>
                            <a:schemeClr val="tx2"/>
                          </a:solidFill>
                          <a:effectLst/>
                          <a:latin typeface="Lato Black"/>
                        </a:rPr>
                        <a:t>0</a:t>
                      </a:r>
                      <a:endParaRPr lang="pl-PL" sz="1100" b="0" i="0" cap="none" spc="0" dirty="0">
                        <a:ln w="0"/>
                        <a:solidFill>
                          <a:schemeClr val="tx2"/>
                        </a:solidFill>
                        <a:effectLst/>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endParaRPr lang="pl-PL" sz="1100" b="0" i="0" cap="none" spc="0" dirty="0">
                        <a:ln w="0"/>
                        <a:solidFill>
                          <a:schemeClr val="tx2"/>
                        </a:solidFill>
                        <a:effectLst/>
                        <a:latin typeface="Lato Black"/>
                      </a:endParaRPr>
                    </a:p>
                  </a:txBody>
                  <a:tcPr marL="87482" marR="87482" marT="43741" marB="4374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s-MX" sz="1100" b="0" i="0" cap="none" spc="0">
                          <a:ln w="0"/>
                          <a:solidFill>
                            <a:schemeClr val="tx2"/>
                          </a:solidFill>
                          <a:effectLst/>
                          <a:latin typeface="Lato Black"/>
                        </a:rPr>
                        <a:t>31</a:t>
                      </a:r>
                      <a:endParaRPr lang="pl-PL" sz="1100" b="0" i="0" cap="none" spc="0">
                        <a:ln w="0"/>
                        <a:solidFill>
                          <a:schemeClr val="tx2"/>
                        </a:solidFill>
                        <a:effectLst/>
                        <a:latin typeface="Lato Black"/>
                      </a:endParaRPr>
                    </a:p>
                  </a:txBody>
                  <a:tcPr marL="87482" marR="87482" marT="43741" marB="4374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id-ID" sz="1100" b="0" i="0" cap="none" spc="0" dirty="0">
                          <a:ln w="0"/>
                          <a:solidFill>
                            <a:schemeClr val="tx2"/>
                          </a:solidFill>
                          <a:effectLst/>
                          <a:latin typeface="Lato Black"/>
                        </a:rPr>
                        <a:t>1</a:t>
                      </a:r>
                      <a:r>
                        <a:rPr lang="es-MX" sz="1100" b="0" i="0" cap="none" spc="0" dirty="0">
                          <a:ln w="0"/>
                          <a:solidFill>
                            <a:schemeClr val="tx2"/>
                          </a:solidFill>
                          <a:effectLst/>
                          <a:latin typeface="Lato Black"/>
                        </a:rPr>
                        <a:t>0</a:t>
                      </a:r>
                      <a:endParaRPr lang="pl-PL" sz="1100" b="0" i="0" cap="none" spc="0" dirty="0">
                        <a:ln w="0"/>
                        <a:solidFill>
                          <a:schemeClr val="tx2"/>
                        </a:solidFill>
                        <a:effectLst/>
                        <a:latin typeface="Lato Black"/>
                      </a:endParaRPr>
                    </a:p>
                  </a:txBody>
                  <a:tcPr marL="87482" marR="87482" marT="43741" marB="4374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p>
                      <a:pPr algn="r"/>
                      <a:endParaRPr lang="es-MX" sz="1000" b="0" i="0" dirty="0">
                        <a:latin typeface="Lato Black"/>
                      </a:endParaRPr>
                    </a:p>
                  </a:txBody>
                  <a:tcPr marL="87482" marR="87482" marT="43741" marB="4374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s-MX" sz="1100" b="0" i="0" cap="none" spc="0" dirty="0">
                          <a:ln w="0"/>
                          <a:solidFill>
                            <a:schemeClr val="tx2"/>
                          </a:solidFill>
                          <a:effectLst/>
                          <a:latin typeface="Lato Black"/>
                        </a:rPr>
                        <a:t>31</a:t>
                      </a:r>
                      <a:endParaRPr lang="pl-PL" sz="1100" b="0" i="0" cap="none" spc="0" dirty="0">
                        <a:ln w="0"/>
                        <a:solidFill>
                          <a:schemeClr val="tx2"/>
                        </a:solidFill>
                        <a:effectLst/>
                        <a:latin typeface="Lato Black"/>
                      </a:endParaRPr>
                    </a:p>
                  </a:txBody>
                  <a:tcPr marL="87482" marR="87482" marT="43741" marB="4374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id-ID" sz="1100" b="0" i="0" cap="none" spc="0" dirty="0">
                          <a:ln w="0"/>
                          <a:solidFill>
                            <a:schemeClr val="tx2"/>
                          </a:solidFill>
                          <a:effectLst/>
                          <a:latin typeface="Lato Black"/>
                        </a:rPr>
                        <a:t>1</a:t>
                      </a:r>
                      <a:r>
                        <a:rPr lang="es-MX" sz="1100" b="0" i="0" cap="none" spc="0" dirty="0">
                          <a:ln w="0"/>
                          <a:solidFill>
                            <a:schemeClr val="tx2"/>
                          </a:solidFill>
                          <a:effectLst/>
                          <a:latin typeface="Lato Black"/>
                        </a:rPr>
                        <a:t>0</a:t>
                      </a:r>
                      <a:endParaRPr lang="pl-PL" sz="1100" b="0" i="0" cap="none" spc="0" dirty="0">
                        <a:ln w="0"/>
                        <a:solidFill>
                          <a:schemeClr val="tx2"/>
                        </a:solidFill>
                        <a:effectLst/>
                        <a:latin typeface="Lato Black"/>
                      </a:endParaRPr>
                    </a:p>
                  </a:txBody>
                  <a:tcPr marL="87482" marR="87482" marT="43741" marB="4374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endParaRPr lang="pl-PL" sz="1100" b="0" i="0" cap="none" spc="0" dirty="0">
                        <a:ln w="0"/>
                        <a:solidFill>
                          <a:schemeClr val="tx2"/>
                        </a:solidFill>
                        <a:effectLst/>
                        <a:latin typeface="Lato Black"/>
                      </a:endParaRPr>
                    </a:p>
                  </a:txBody>
                  <a:tcPr marL="87482" marR="87482" marT="43741" marB="4374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s-MX" sz="1100" b="0" i="0" cap="none" spc="0" dirty="0">
                          <a:ln w="0"/>
                          <a:solidFill>
                            <a:schemeClr val="tx2"/>
                          </a:solidFill>
                          <a:effectLst/>
                          <a:latin typeface="Lato Black"/>
                        </a:rPr>
                        <a:t>30</a:t>
                      </a:r>
                      <a:endParaRPr lang="pl-PL" sz="1100" b="0" i="0" cap="none" spc="0" dirty="0">
                        <a:ln w="0"/>
                        <a:solidFill>
                          <a:schemeClr val="tx2"/>
                        </a:solidFill>
                        <a:effectLst/>
                        <a:latin typeface="Lato Black"/>
                      </a:endParaRPr>
                    </a:p>
                  </a:txBody>
                  <a:tcPr marL="87482" marR="87482" marT="43741" marB="43741" anchor="ctr">
                    <a:lnL w="12700" cap="flat" cmpd="sng" algn="ctr">
                      <a:solidFill>
                        <a:sysClr val="window" lastClr="FFFFFF"/>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3A3838">
                        <a:alpha val="15000"/>
                      </a:srgbClr>
                    </a:solidFill>
                  </a:tcPr>
                </a:tc>
                <a:extLst>
                  <a:ext uri="{0D108BD9-81ED-4DB2-BD59-A6C34878D82A}">
                    <a16:rowId xmlns:a16="http://schemas.microsoft.com/office/drawing/2014/main" xmlns="" val="10001"/>
                  </a:ext>
                </a:extLst>
              </a:tr>
            </a:tbl>
          </a:graphicData>
        </a:graphic>
      </p:graphicFrame>
      <p:cxnSp>
        <p:nvCxnSpPr>
          <p:cNvPr id="6" name="Straight Arrow Connector 12">
            <a:extLst>
              <a:ext uri="{FF2B5EF4-FFF2-40B4-BE49-F238E27FC236}">
                <a16:creationId xmlns:a16="http://schemas.microsoft.com/office/drawing/2014/main" xmlns="" id="{8F5D80D7-D617-4C64-A393-F60410F0FC74}"/>
              </a:ext>
            </a:extLst>
          </p:cNvPr>
          <p:cNvCxnSpPr/>
          <p:nvPr/>
        </p:nvCxnSpPr>
        <p:spPr>
          <a:xfrm flipV="1">
            <a:off x="1048951" y="1831165"/>
            <a:ext cx="2778956" cy="14507"/>
          </a:xfrm>
          <a:prstGeom prst="straightConnector1">
            <a:avLst/>
          </a:prstGeom>
          <a:noFill/>
          <a:ln w="25400" cap="flat" cmpd="sng" algn="ctr">
            <a:solidFill>
              <a:srgbClr val="2980B9"/>
            </a:solidFill>
            <a:prstDash val="solid"/>
            <a:miter lim="800000"/>
            <a:headEnd type="oval" w="lg" len="lg"/>
            <a:tailEnd type="oval" w="lg" len="lg"/>
          </a:ln>
          <a:effectLst/>
        </p:spPr>
      </p:cxnSp>
      <p:cxnSp>
        <p:nvCxnSpPr>
          <p:cNvPr id="7" name="Straight Arrow Connector 13">
            <a:extLst>
              <a:ext uri="{FF2B5EF4-FFF2-40B4-BE49-F238E27FC236}">
                <a16:creationId xmlns:a16="http://schemas.microsoft.com/office/drawing/2014/main" xmlns="" id="{88A1A42F-C7DF-4ACB-96CD-D4B4EE2DC3E8}"/>
              </a:ext>
            </a:extLst>
          </p:cNvPr>
          <p:cNvCxnSpPr/>
          <p:nvPr/>
        </p:nvCxnSpPr>
        <p:spPr>
          <a:xfrm>
            <a:off x="2265624" y="2045864"/>
            <a:ext cx="1562283" cy="18132"/>
          </a:xfrm>
          <a:prstGeom prst="straightConnector1">
            <a:avLst/>
          </a:prstGeom>
          <a:noFill/>
          <a:ln w="25400" cap="flat" cmpd="sng" algn="ctr">
            <a:solidFill>
              <a:srgbClr val="16A085"/>
            </a:solidFill>
            <a:prstDash val="solid"/>
            <a:miter lim="800000"/>
            <a:headEnd type="oval" w="lg" len="lg"/>
            <a:tailEnd type="oval" w="lg" len="lg"/>
          </a:ln>
          <a:effectLst/>
        </p:spPr>
      </p:cxnSp>
      <p:cxnSp>
        <p:nvCxnSpPr>
          <p:cNvPr id="8" name="Straight Arrow Connector 14">
            <a:extLst>
              <a:ext uri="{FF2B5EF4-FFF2-40B4-BE49-F238E27FC236}">
                <a16:creationId xmlns:a16="http://schemas.microsoft.com/office/drawing/2014/main" xmlns="" id="{F777B456-62EF-4FB5-B646-57E0CD71ECD3}"/>
              </a:ext>
            </a:extLst>
          </p:cNvPr>
          <p:cNvCxnSpPr/>
          <p:nvPr/>
        </p:nvCxnSpPr>
        <p:spPr>
          <a:xfrm>
            <a:off x="3282559" y="2309737"/>
            <a:ext cx="545348" cy="7020"/>
          </a:xfrm>
          <a:prstGeom prst="straightConnector1">
            <a:avLst/>
          </a:prstGeom>
          <a:noFill/>
          <a:ln w="25400" cap="flat" cmpd="sng" algn="ctr">
            <a:solidFill>
              <a:srgbClr val="F7941D"/>
            </a:solidFill>
            <a:prstDash val="solid"/>
            <a:miter lim="800000"/>
            <a:headEnd type="oval" w="lg" len="lg"/>
            <a:tailEnd type="oval" w="lg" len="lg"/>
          </a:ln>
          <a:effectLst/>
        </p:spPr>
      </p:cxnSp>
      <p:cxnSp>
        <p:nvCxnSpPr>
          <p:cNvPr id="9" name="Straight Arrow Connector 15">
            <a:extLst>
              <a:ext uri="{FF2B5EF4-FFF2-40B4-BE49-F238E27FC236}">
                <a16:creationId xmlns:a16="http://schemas.microsoft.com/office/drawing/2014/main" xmlns="" id="{DFAE8841-CD83-48C6-862D-48A259391195}"/>
              </a:ext>
            </a:extLst>
          </p:cNvPr>
          <p:cNvCxnSpPr/>
          <p:nvPr/>
        </p:nvCxnSpPr>
        <p:spPr>
          <a:xfrm>
            <a:off x="3543991" y="2541499"/>
            <a:ext cx="2611140" cy="5930"/>
          </a:xfrm>
          <a:prstGeom prst="straightConnector1">
            <a:avLst/>
          </a:prstGeom>
          <a:noFill/>
          <a:ln w="25400" cap="flat" cmpd="sng" algn="ctr">
            <a:solidFill>
              <a:srgbClr val="7030A0"/>
            </a:solidFill>
            <a:prstDash val="solid"/>
            <a:miter lim="800000"/>
            <a:headEnd type="oval" w="lg" len="lg"/>
            <a:tailEnd type="oval" w="lg" len="lg"/>
          </a:ln>
          <a:effectLst/>
        </p:spPr>
      </p:cxnSp>
      <p:cxnSp>
        <p:nvCxnSpPr>
          <p:cNvPr id="10" name="Straight Arrow Connector 16">
            <a:extLst>
              <a:ext uri="{FF2B5EF4-FFF2-40B4-BE49-F238E27FC236}">
                <a16:creationId xmlns:a16="http://schemas.microsoft.com/office/drawing/2014/main" xmlns="" id="{19C1F432-76CC-448F-B0C4-79938B6E660B}"/>
              </a:ext>
            </a:extLst>
          </p:cNvPr>
          <p:cNvCxnSpPr/>
          <p:nvPr/>
        </p:nvCxnSpPr>
        <p:spPr>
          <a:xfrm>
            <a:off x="3846520" y="2774195"/>
            <a:ext cx="2308611" cy="0"/>
          </a:xfrm>
          <a:prstGeom prst="straightConnector1">
            <a:avLst/>
          </a:prstGeom>
          <a:noFill/>
          <a:ln w="25400" cap="flat" cmpd="sng" algn="ctr">
            <a:solidFill>
              <a:srgbClr val="F123CA"/>
            </a:solidFill>
            <a:prstDash val="solid"/>
            <a:miter lim="800000"/>
            <a:headEnd type="oval" w="lg" len="lg"/>
            <a:tailEnd type="oval" w="lg" len="lg"/>
          </a:ln>
          <a:effectLst/>
        </p:spPr>
      </p:cxnSp>
      <p:cxnSp>
        <p:nvCxnSpPr>
          <p:cNvPr id="11" name="Straight Arrow Connector 17">
            <a:extLst>
              <a:ext uri="{FF2B5EF4-FFF2-40B4-BE49-F238E27FC236}">
                <a16:creationId xmlns:a16="http://schemas.microsoft.com/office/drawing/2014/main" xmlns="" id="{BE23D545-98A9-44A9-8FCE-023FF06EE7A8}"/>
              </a:ext>
            </a:extLst>
          </p:cNvPr>
          <p:cNvCxnSpPr/>
          <p:nvPr/>
        </p:nvCxnSpPr>
        <p:spPr>
          <a:xfrm>
            <a:off x="4730603" y="3011379"/>
            <a:ext cx="1424528" cy="0"/>
          </a:xfrm>
          <a:prstGeom prst="straightConnector1">
            <a:avLst/>
          </a:prstGeom>
          <a:noFill/>
          <a:ln w="25400" cap="flat" cmpd="sng" algn="ctr">
            <a:solidFill>
              <a:srgbClr val="FFFF00"/>
            </a:solidFill>
            <a:prstDash val="solid"/>
            <a:miter lim="800000"/>
            <a:headEnd type="oval" w="lg" len="lg"/>
            <a:tailEnd type="oval" w="lg" len="lg"/>
          </a:ln>
          <a:effectLst/>
        </p:spPr>
      </p:cxnSp>
      <p:graphicFrame>
        <p:nvGraphicFramePr>
          <p:cNvPr id="12" name="Tabla 11">
            <a:extLst>
              <a:ext uri="{FF2B5EF4-FFF2-40B4-BE49-F238E27FC236}">
                <a16:creationId xmlns:a16="http://schemas.microsoft.com/office/drawing/2014/main" xmlns="" id="{DA149CAC-739E-4CFB-AA9D-7A8DBF84181A}"/>
              </a:ext>
            </a:extLst>
          </p:cNvPr>
          <p:cNvGraphicFramePr>
            <a:graphicFrameLocks noGrp="1"/>
          </p:cNvGraphicFramePr>
          <p:nvPr>
            <p:extLst>
              <p:ext uri="{D42A27DB-BD31-4B8C-83A1-F6EECF244321}">
                <p14:modId xmlns:p14="http://schemas.microsoft.com/office/powerpoint/2010/main" val="2298531229"/>
              </p:ext>
            </p:extLst>
          </p:nvPr>
        </p:nvGraphicFramePr>
        <p:xfrm>
          <a:off x="151907" y="1690669"/>
          <a:ext cx="840831" cy="1667892"/>
        </p:xfrm>
        <a:graphic>
          <a:graphicData uri="http://schemas.openxmlformats.org/drawingml/2006/table">
            <a:tbl>
              <a:tblPr firstRow="1" bandRow="1">
                <a:tableStyleId>{2D5ABB26-0587-4C30-8999-92F81FD0307C}</a:tableStyleId>
              </a:tblPr>
              <a:tblGrid>
                <a:gridCol w="840831">
                  <a:extLst>
                    <a:ext uri="{9D8B030D-6E8A-4147-A177-3AD203B41FA5}">
                      <a16:colId xmlns:a16="http://schemas.microsoft.com/office/drawing/2014/main" xmlns="" val="1964332578"/>
                    </a:ext>
                  </a:extLst>
                </a:gridCol>
              </a:tblGrid>
              <a:tr h="239882">
                <a:tc>
                  <a:txBody>
                    <a:bodyPr/>
                    <a:lstStyle/>
                    <a:p>
                      <a:pPr algn="l"/>
                      <a:r>
                        <a:rPr lang="es-MX" sz="800" b="0" i="0" cap="none" spc="0">
                          <a:ln w="0"/>
                          <a:solidFill>
                            <a:schemeClr val="bg1"/>
                          </a:solidFill>
                          <a:effectLst/>
                          <a:latin typeface="Lato Black"/>
                        </a:rPr>
                        <a:t>1 de julio</a:t>
                      </a:r>
                      <a:endParaRPr lang="pl-PL" sz="800" b="0" i="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3912129373"/>
                  </a:ext>
                </a:extLst>
              </a:tr>
              <a:tr h="239882">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s-MX" sz="800" b="0" i="0" cap="none" spc="0">
                          <a:ln w="0"/>
                          <a:solidFill>
                            <a:schemeClr val="bg1"/>
                          </a:solidFill>
                          <a:effectLst/>
                          <a:latin typeface="Lato Black"/>
                        </a:rPr>
                        <a:t>20 de julio</a:t>
                      </a:r>
                      <a:endParaRPr lang="pl-PL" sz="800" b="0" i="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203474898"/>
                  </a:ext>
                </a:extLst>
              </a:tr>
              <a:tr h="239882">
                <a:tc>
                  <a:txBody>
                    <a:bodyPr/>
                    <a:lstStyle/>
                    <a:p>
                      <a:pPr algn="l"/>
                      <a:r>
                        <a:rPr lang="es-MX" sz="800" b="0" i="0" cap="none" spc="0" dirty="0">
                          <a:ln w="0"/>
                          <a:solidFill>
                            <a:schemeClr val="bg1"/>
                          </a:solidFill>
                          <a:effectLst/>
                          <a:latin typeface="Lato Black"/>
                        </a:rPr>
                        <a:t>31 de julio</a:t>
                      </a:r>
                      <a:endParaRPr lang="pl-PL" sz="800" b="0" i="0" dirty="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1715484458"/>
                  </a:ext>
                </a:extLst>
              </a:tr>
              <a:tr h="316082">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s-MX" sz="800" b="0" i="0" cap="none" spc="0">
                          <a:ln w="0"/>
                          <a:solidFill>
                            <a:schemeClr val="bg1"/>
                          </a:solidFill>
                          <a:effectLst/>
                          <a:latin typeface="Lato Black"/>
                        </a:rPr>
                        <a:t>5 de agosto</a:t>
                      </a:r>
                      <a:endParaRPr lang="pl-PL" sz="800" b="0" i="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2617983765"/>
                  </a:ext>
                </a:extLst>
              </a:tr>
              <a:tr h="316082">
                <a:tc>
                  <a:txBody>
                    <a:bodyPr/>
                    <a:lstStyle/>
                    <a:p>
                      <a:pPr algn="l"/>
                      <a:r>
                        <a:rPr lang="es-MX" sz="800" b="0" i="0" cap="none" spc="0">
                          <a:ln w="0"/>
                          <a:solidFill>
                            <a:schemeClr val="bg1"/>
                          </a:solidFill>
                          <a:effectLst/>
                          <a:latin typeface="Lato Black"/>
                        </a:rPr>
                        <a:t>10 de agosto</a:t>
                      </a:r>
                      <a:endParaRPr lang="pl-PL" sz="800" b="0" i="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2551835360"/>
                  </a:ext>
                </a:extLst>
              </a:tr>
              <a:tr h="316082">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s-MX" sz="800" b="0" i="0" cap="none" spc="0" dirty="0">
                          <a:ln w="0"/>
                          <a:solidFill>
                            <a:schemeClr val="bg1"/>
                          </a:solidFill>
                          <a:effectLst/>
                          <a:latin typeface="Lato Black"/>
                        </a:rPr>
                        <a:t>25 de agosto</a:t>
                      </a:r>
                      <a:endParaRPr lang="pl-PL" sz="800" b="0" i="0" dirty="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2588795714"/>
                  </a:ext>
                </a:extLst>
              </a:tr>
            </a:tbl>
          </a:graphicData>
        </a:graphic>
      </p:graphicFrame>
      <p:graphicFrame>
        <p:nvGraphicFramePr>
          <p:cNvPr id="13" name="Tabla 12">
            <a:extLst>
              <a:ext uri="{FF2B5EF4-FFF2-40B4-BE49-F238E27FC236}">
                <a16:creationId xmlns:a16="http://schemas.microsoft.com/office/drawing/2014/main" xmlns="" id="{21F166FA-3F3E-4054-9DBB-8FA9B1F12352}"/>
              </a:ext>
            </a:extLst>
          </p:cNvPr>
          <p:cNvGraphicFramePr>
            <a:graphicFrameLocks noGrp="1"/>
          </p:cNvGraphicFramePr>
          <p:nvPr>
            <p:extLst>
              <p:ext uri="{D42A27DB-BD31-4B8C-83A1-F6EECF244321}">
                <p14:modId xmlns:p14="http://schemas.microsoft.com/office/powerpoint/2010/main" val="274663833"/>
              </p:ext>
            </p:extLst>
          </p:nvPr>
        </p:nvGraphicFramePr>
        <p:xfrm>
          <a:off x="7952989" y="1691459"/>
          <a:ext cx="840831" cy="1439292"/>
        </p:xfrm>
        <a:graphic>
          <a:graphicData uri="http://schemas.openxmlformats.org/drawingml/2006/table">
            <a:tbl>
              <a:tblPr firstRow="1" bandRow="1">
                <a:tableStyleId>{2D5ABB26-0587-4C30-8999-92F81FD0307C}</a:tableStyleId>
              </a:tblPr>
              <a:tblGrid>
                <a:gridCol w="840831">
                  <a:extLst>
                    <a:ext uri="{9D8B030D-6E8A-4147-A177-3AD203B41FA5}">
                      <a16:colId xmlns:a16="http://schemas.microsoft.com/office/drawing/2014/main" xmlns="" val="1964332578"/>
                    </a:ext>
                  </a:extLst>
                </a:gridCol>
              </a:tblGrid>
              <a:tr h="239882">
                <a:tc>
                  <a:txBody>
                    <a:bodyPr/>
                    <a:lstStyle/>
                    <a:p>
                      <a:pPr algn="l"/>
                      <a:r>
                        <a:rPr lang="es-MX" sz="1000" b="0" i="0" cap="none" spc="0" dirty="0">
                          <a:ln w="0"/>
                          <a:solidFill>
                            <a:schemeClr val="bg1"/>
                          </a:solidFill>
                          <a:effectLst/>
                          <a:latin typeface="Lato Black"/>
                        </a:rPr>
                        <a:t>41 días</a:t>
                      </a:r>
                      <a:endParaRPr lang="pl-PL" sz="1000" b="0" i="0" dirty="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3912129373"/>
                  </a:ext>
                </a:extLst>
              </a:tr>
              <a:tr h="239882">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s-MX" sz="1000" b="0" i="0" cap="none" spc="0">
                          <a:ln w="0"/>
                          <a:solidFill>
                            <a:schemeClr val="bg1"/>
                          </a:solidFill>
                          <a:effectLst/>
                          <a:latin typeface="Lato Black"/>
                        </a:rPr>
                        <a:t>21 días</a:t>
                      </a:r>
                      <a:endParaRPr lang="pl-PL" sz="1000" b="0" i="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203474898"/>
                  </a:ext>
                </a:extLst>
              </a:tr>
              <a:tr h="239882">
                <a:tc>
                  <a:txBody>
                    <a:bodyPr/>
                    <a:lstStyle/>
                    <a:p>
                      <a:pPr algn="l"/>
                      <a:r>
                        <a:rPr lang="es-MX" sz="1000" b="0" i="0" cap="none" spc="0" dirty="0">
                          <a:ln w="0"/>
                          <a:solidFill>
                            <a:schemeClr val="bg1"/>
                          </a:solidFill>
                          <a:effectLst/>
                          <a:latin typeface="Lato Black"/>
                        </a:rPr>
                        <a:t>10 días</a:t>
                      </a:r>
                      <a:endParaRPr lang="pl-PL" sz="1000" b="0" i="0" dirty="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1715484458"/>
                  </a:ext>
                </a:extLst>
              </a:tr>
              <a:tr h="239882">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s-MX" sz="1000" b="0" i="0" cap="none" spc="0" dirty="0">
                          <a:ln w="0"/>
                          <a:solidFill>
                            <a:schemeClr val="bg1"/>
                          </a:solidFill>
                          <a:effectLst/>
                          <a:latin typeface="Lato Black"/>
                        </a:rPr>
                        <a:t>36</a:t>
                      </a:r>
                      <a:r>
                        <a:rPr lang="es-MX" sz="1000" b="0" i="0" cap="none" spc="0" baseline="0" dirty="0">
                          <a:ln w="0"/>
                          <a:solidFill>
                            <a:schemeClr val="bg1"/>
                          </a:solidFill>
                          <a:effectLst/>
                          <a:latin typeface="Lato Black"/>
                        </a:rPr>
                        <a:t> días</a:t>
                      </a:r>
                      <a:endParaRPr lang="pl-PL" sz="1000" b="0" i="0" dirty="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2617983765"/>
                  </a:ext>
                </a:extLst>
              </a:tr>
              <a:tr h="239882">
                <a:tc>
                  <a:txBody>
                    <a:bodyPr/>
                    <a:lstStyle/>
                    <a:p>
                      <a:pPr algn="l"/>
                      <a:r>
                        <a:rPr lang="es-MX" sz="1000" b="0" i="0" cap="none" spc="0" dirty="0">
                          <a:ln w="0"/>
                          <a:solidFill>
                            <a:schemeClr val="bg1"/>
                          </a:solidFill>
                          <a:effectLst/>
                          <a:latin typeface="Lato Black"/>
                        </a:rPr>
                        <a:t>31 días</a:t>
                      </a:r>
                      <a:endParaRPr lang="pl-PL" sz="1000" b="0" i="0" dirty="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2551835360"/>
                  </a:ext>
                </a:extLst>
              </a:tr>
              <a:tr h="239882">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s-MX" sz="1000" b="0" i="0" cap="none" spc="0" dirty="0">
                          <a:ln w="0"/>
                          <a:solidFill>
                            <a:schemeClr val="bg1"/>
                          </a:solidFill>
                          <a:effectLst/>
                          <a:latin typeface="Lato Black"/>
                        </a:rPr>
                        <a:t>16</a:t>
                      </a:r>
                      <a:r>
                        <a:rPr lang="es-MX" sz="1000" b="0" i="0" cap="none" spc="0" baseline="0" dirty="0">
                          <a:ln w="0"/>
                          <a:solidFill>
                            <a:schemeClr val="bg1"/>
                          </a:solidFill>
                          <a:effectLst/>
                          <a:latin typeface="Lato Black"/>
                        </a:rPr>
                        <a:t> días</a:t>
                      </a:r>
                      <a:endParaRPr lang="pl-PL" sz="1000" b="0" i="0" dirty="0">
                        <a:ln w="38100" cap="flat" cmpd="sng">
                          <a:solidFill>
                            <a:schemeClr val="bg1"/>
                          </a:solidFill>
                        </a:ln>
                        <a:solidFill>
                          <a:schemeClr val="bg1"/>
                        </a:solidFill>
                        <a:latin typeface="Lato Black"/>
                      </a:endParaRPr>
                    </a:p>
                  </a:txBody>
                  <a:tcPr marL="87482" marR="87482" marT="43741" marB="43741"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xmlns="" val="2588795714"/>
                  </a:ext>
                </a:extLst>
              </a:tr>
            </a:tbl>
          </a:graphicData>
        </a:graphic>
      </p:graphicFrame>
      <p:grpSp>
        <p:nvGrpSpPr>
          <p:cNvPr id="14" name="Grupo 13">
            <a:extLst>
              <a:ext uri="{FF2B5EF4-FFF2-40B4-BE49-F238E27FC236}">
                <a16:creationId xmlns:a16="http://schemas.microsoft.com/office/drawing/2014/main" xmlns="" id="{3E1EF115-8D8B-4CB5-B3FB-1FA2D4EA401B}"/>
              </a:ext>
            </a:extLst>
          </p:cNvPr>
          <p:cNvGrpSpPr/>
          <p:nvPr/>
        </p:nvGrpSpPr>
        <p:grpSpPr>
          <a:xfrm>
            <a:off x="5026744" y="3295069"/>
            <a:ext cx="1349310" cy="1602374"/>
            <a:chOff x="7576281" y="2260919"/>
            <a:chExt cx="1703297" cy="2355176"/>
          </a:xfrm>
        </p:grpSpPr>
        <p:pic>
          <p:nvPicPr>
            <p:cNvPr id="15" name="Imagen 14">
              <a:extLst>
                <a:ext uri="{FF2B5EF4-FFF2-40B4-BE49-F238E27FC236}">
                  <a16:creationId xmlns:a16="http://schemas.microsoft.com/office/drawing/2014/main" xmlns="" id="{EF853779-D781-427D-8732-EE82DB40D91B}"/>
                </a:ext>
              </a:extLst>
            </p:cNvPr>
            <p:cNvPicPr>
              <a:picLocks noChangeAspect="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colorTemperature colorTemp="5900"/>
                      </a14:imgEffect>
                    </a14:imgLayer>
                  </a14:imgProps>
                </a:ext>
              </a:extLst>
            </a:blip>
            <a:stretch>
              <a:fillRect/>
            </a:stretch>
          </p:blipFill>
          <p:spPr>
            <a:xfrm>
              <a:off x="7576281" y="2260919"/>
              <a:ext cx="1703297" cy="2355176"/>
            </a:xfrm>
            <a:prstGeom prst="rect">
              <a:avLst/>
            </a:prstGeom>
          </p:spPr>
        </p:pic>
        <p:sp>
          <p:nvSpPr>
            <p:cNvPr id="16" name="CuadroTexto 15">
              <a:extLst>
                <a:ext uri="{FF2B5EF4-FFF2-40B4-BE49-F238E27FC236}">
                  <a16:creationId xmlns:a16="http://schemas.microsoft.com/office/drawing/2014/main" xmlns="" id="{0EE40DAC-FBD2-46F3-AB76-4539FFE63C3F}"/>
                </a:ext>
              </a:extLst>
            </p:cNvPr>
            <p:cNvSpPr txBox="1"/>
            <p:nvPr/>
          </p:nvSpPr>
          <p:spPr>
            <a:xfrm>
              <a:off x="7696655" y="2437434"/>
              <a:ext cx="514386" cy="373207"/>
            </a:xfrm>
            <a:prstGeom prst="rect">
              <a:avLst/>
            </a:prstGeom>
            <a:noFill/>
          </p:spPr>
          <p:txBody>
            <a:bodyPr wrap="none" rtlCol="0">
              <a:spAutoFit/>
            </a:bodyPr>
            <a:lstStyle/>
            <a:p>
              <a:r>
                <a:rPr lang="es-MX" sz="1050">
                  <a:solidFill>
                    <a:schemeClr val="accent1">
                      <a:lumMod val="50000"/>
                    </a:schemeClr>
                  </a:solidFill>
                  <a:latin typeface="Lato Black"/>
                </a:rPr>
                <a:t>REP</a:t>
              </a:r>
            </a:p>
          </p:txBody>
        </p:sp>
      </p:grpSp>
      <p:sp>
        <p:nvSpPr>
          <p:cNvPr id="17" name="CuadroTexto 16">
            <a:extLst>
              <a:ext uri="{FF2B5EF4-FFF2-40B4-BE49-F238E27FC236}">
                <a16:creationId xmlns:a16="http://schemas.microsoft.com/office/drawing/2014/main" xmlns="" id="{10B21831-C3A9-4D02-8679-030E1446C28D}"/>
              </a:ext>
            </a:extLst>
          </p:cNvPr>
          <p:cNvSpPr txBox="1"/>
          <p:nvPr/>
        </p:nvSpPr>
        <p:spPr>
          <a:xfrm>
            <a:off x="4969966" y="3875709"/>
            <a:ext cx="1203395" cy="369332"/>
          </a:xfrm>
          <a:prstGeom prst="rect">
            <a:avLst/>
          </a:prstGeom>
          <a:noFill/>
        </p:spPr>
        <p:txBody>
          <a:bodyPr wrap="square" rtlCol="0">
            <a:spAutoFit/>
          </a:bodyPr>
          <a:lstStyle/>
          <a:p>
            <a:r>
              <a:rPr lang="es-ES_tradnl" sz="900">
                <a:solidFill>
                  <a:srgbClr val="33850A"/>
                </a:solidFill>
                <a:latin typeface="Lato Black"/>
              </a:rPr>
              <a:t>Recibo Electrónico de Pago</a:t>
            </a:r>
          </a:p>
        </p:txBody>
      </p:sp>
      <p:sp>
        <p:nvSpPr>
          <p:cNvPr id="18" name="CuadroTexto 17">
            <a:extLst>
              <a:ext uri="{FF2B5EF4-FFF2-40B4-BE49-F238E27FC236}">
                <a16:creationId xmlns:a16="http://schemas.microsoft.com/office/drawing/2014/main" xmlns="" id="{9C8B59B0-187C-4396-94CC-EA05C0B508DF}"/>
              </a:ext>
            </a:extLst>
          </p:cNvPr>
          <p:cNvSpPr txBox="1"/>
          <p:nvPr/>
        </p:nvSpPr>
        <p:spPr>
          <a:xfrm>
            <a:off x="4920401" y="4405609"/>
            <a:ext cx="560729" cy="369332"/>
          </a:xfrm>
          <a:prstGeom prst="rect">
            <a:avLst/>
          </a:prstGeom>
          <a:noFill/>
        </p:spPr>
        <p:txBody>
          <a:bodyPr wrap="square" rtlCol="0">
            <a:spAutoFit/>
          </a:bodyPr>
          <a:lstStyle/>
          <a:p>
            <a:pPr algn="ctr"/>
            <a:r>
              <a:rPr lang="es-ES_tradnl" sz="600">
                <a:latin typeface="Lato Black"/>
              </a:rPr>
              <a:t>Importe saldo anterior</a:t>
            </a:r>
          </a:p>
        </p:txBody>
      </p:sp>
      <p:sp>
        <p:nvSpPr>
          <p:cNvPr id="19" name="CuadroTexto 18">
            <a:extLst>
              <a:ext uri="{FF2B5EF4-FFF2-40B4-BE49-F238E27FC236}">
                <a16:creationId xmlns:a16="http://schemas.microsoft.com/office/drawing/2014/main" xmlns="" id="{D378EEF1-E8E8-4C04-88F1-0DDC1DBD17F3}"/>
              </a:ext>
            </a:extLst>
          </p:cNvPr>
          <p:cNvSpPr txBox="1"/>
          <p:nvPr/>
        </p:nvSpPr>
        <p:spPr>
          <a:xfrm>
            <a:off x="5363314" y="4408060"/>
            <a:ext cx="535073" cy="276999"/>
          </a:xfrm>
          <a:prstGeom prst="rect">
            <a:avLst/>
          </a:prstGeom>
          <a:noFill/>
        </p:spPr>
        <p:txBody>
          <a:bodyPr wrap="square" rtlCol="0">
            <a:spAutoFit/>
          </a:bodyPr>
          <a:lstStyle/>
          <a:p>
            <a:pPr algn="ctr"/>
            <a:r>
              <a:rPr lang="es-ES_tradnl" sz="600">
                <a:latin typeface="Lato Black"/>
              </a:rPr>
              <a:t>Importe pagado</a:t>
            </a:r>
          </a:p>
        </p:txBody>
      </p:sp>
      <p:sp>
        <p:nvSpPr>
          <p:cNvPr id="20" name="CuadroTexto 19">
            <a:extLst>
              <a:ext uri="{FF2B5EF4-FFF2-40B4-BE49-F238E27FC236}">
                <a16:creationId xmlns:a16="http://schemas.microsoft.com/office/drawing/2014/main" xmlns="" id="{AEBF316B-85A4-47E4-A4B9-5E59C55CBE00}"/>
              </a:ext>
            </a:extLst>
          </p:cNvPr>
          <p:cNvSpPr txBox="1"/>
          <p:nvPr/>
        </p:nvSpPr>
        <p:spPr>
          <a:xfrm>
            <a:off x="5785709" y="4408059"/>
            <a:ext cx="552497" cy="369332"/>
          </a:xfrm>
          <a:prstGeom prst="rect">
            <a:avLst/>
          </a:prstGeom>
          <a:noFill/>
        </p:spPr>
        <p:txBody>
          <a:bodyPr wrap="square" rtlCol="0">
            <a:spAutoFit/>
          </a:bodyPr>
          <a:lstStyle/>
          <a:p>
            <a:pPr algn="ctr"/>
            <a:r>
              <a:rPr lang="es-ES_tradnl" sz="600">
                <a:latin typeface="Lato Black"/>
              </a:rPr>
              <a:t>Importe saldo insoluto</a:t>
            </a:r>
          </a:p>
        </p:txBody>
      </p:sp>
      <p:sp>
        <p:nvSpPr>
          <p:cNvPr id="21" name="CuadroTexto 20">
            <a:extLst>
              <a:ext uri="{FF2B5EF4-FFF2-40B4-BE49-F238E27FC236}">
                <a16:creationId xmlns:a16="http://schemas.microsoft.com/office/drawing/2014/main" xmlns="" id="{FA900FD1-596E-4386-AF69-14F360E5DDE4}"/>
              </a:ext>
            </a:extLst>
          </p:cNvPr>
          <p:cNvSpPr txBox="1"/>
          <p:nvPr/>
        </p:nvSpPr>
        <p:spPr>
          <a:xfrm>
            <a:off x="4920402" y="4716223"/>
            <a:ext cx="552497" cy="184666"/>
          </a:xfrm>
          <a:prstGeom prst="rect">
            <a:avLst/>
          </a:prstGeom>
          <a:noFill/>
        </p:spPr>
        <p:txBody>
          <a:bodyPr wrap="square" rtlCol="0">
            <a:spAutoFit/>
          </a:bodyPr>
          <a:lstStyle/>
          <a:p>
            <a:pPr algn="ctr"/>
            <a:r>
              <a:rPr lang="es-ES_tradnl" sz="600">
                <a:latin typeface="Lato Black"/>
              </a:rPr>
              <a:t>120,00.00</a:t>
            </a:r>
          </a:p>
        </p:txBody>
      </p:sp>
      <p:sp>
        <p:nvSpPr>
          <p:cNvPr id="22" name="CuadroTexto 21">
            <a:extLst>
              <a:ext uri="{FF2B5EF4-FFF2-40B4-BE49-F238E27FC236}">
                <a16:creationId xmlns:a16="http://schemas.microsoft.com/office/drawing/2014/main" xmlns="" id="{4D5FDD59-C4F7-4CEB-B752-CAEE6DFFC26E}"/>
              </a:ext>
            </a:extLst>
          </p:cNvPr>
          <p:cNvSpPr txBox="1"/>
          <p:nvPr/>
        </p:nvSpPr>
        <p:spPr>
          <a:xfrm>
            <a:off x="5347034" y="4716223"/>
            <a:ext cx="552497" cy="184666"/>
          </a:xfrm>
          <a:prstGeom prst="rect">
            <a:avLst/>
          </a:prstGeom>
          <a:noFill/>
        </p:spPr>
        <p:txBody>
          <a:bodyPr wrap="square" rtlCol="0">
            <a:spAutoFit/>
          </a:bodyPr>
          <a:lstStyle/>
          <a:p>
            <a:pPr algn="ctr"/>
            <a:r>
              <a:rPr lang="es-ES_tradnl" sz="600">
                <a:latin typeface="Lato Black"/>
              </a:rPr>
              <a:t>40,000.00</a:t>
            </a:r>
          </a:p>
        </p:txBody>
      </p:sp>
      <p:sp>
        <p:nvSpPr>
          <p:cNvPr id="23" name="CuadroTexto 22">
            <a:extLst>
              <a:ext uri="{FF2B5EF4-FFF2-40B4-BE49-F238E27FC236}">
                <a16:creationId xmlns:a16="http://schemas.microsoft.com/office/drawing/2014/main" xmlns="" id="{E4A1152D-DB24-4C23-8349-63BF4D7DB2B5}"/>
              </a:ext>
            </a:extLst>
          </p:cNvPr>
          <p:cNvSpPr txBox="1"/>
          <p:nvPr/>
        </p:nvSpPr>
        <p:spPr>
          <a:xfrm>
            <a:off x="5800281" y="4716223"/>
            <a:ext cx="552497" cy="184666"/>
          </a:xfrm>
          <a:prstGeom prst="rect">
            <a:avLst/>
          </a:prstGeom>
          <a:noFill/>
        </p:spPr>
        <p:txBody>
          <a:bodyPr wrap="square" rtlCol="0">
            <a:spAutoFit/>
          </a:bodyPr>
          <a:lstStyle/>
          <a:p>
            <a:pPr algn="ctr"/>
            <a:r>
              <a:rPr lang="es-ES_tradnl" sz="600">
                <a:latin typeface="Lato Black"/>
              </a:rPr>
              <a:t>80,000.00</a:t>
            </a:r>
          </a:p>
        </p:txBody>
      </p:sp>
      <p:pic>
        <p:nvPicPr>
          <p:cNvPr id="25" name="Imagen 24">
            <a:extLst>
              <a:ext uri="{FF2B5EF4-FFF2-40B4-BE49-F238E27FC236}">
                <a16:creationId xmlns:a16="http://schemas.microsoft.com/office/drawing/2014/main" xmlns="" id="{F7A87655-499D-4096-8AD9-DEB9F8AB02AD}"/>
              </a:ext>
            </a:extLst>
          </p:cNvPr>
          <p:cNvPicPr>
            <a:picLocks noChangeAspect="1"/>
          </p:cNvPicPr>
          <p:nvPr/>
        </p:nvPicPr>
        <p:blipFill>
          <a:blip r:embed="rId4"/>
          <a:stretch>
            <a:fillRect/>
          </a:stretch>
        </p:blipFill>
        <p:spPr>
          <a:xfrm>
            <a:off x="5254079" y="3457545"/>
            <a:ext cx="1103051" cy="1205660"/>
          </a:xfrm>
          <a:prstGeom prst="rect">
            <a:avLst/>
          </a:prstGeom>
        </p:spPr>
      </p:pic>
    </p:spTree>
    <p:extLst>
      <p:ext uri="{BB962C8B-B14F-4D97-AF65-F5344CB8AC3E}">
        <p14:creationId xmlns:p14="http://schemas.microsoft.com/office/powerpoint/2010/main" val="19430895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500"/>
                            </p:stCondLst>
                            <p:childTnLst>
                              <p:par>
                                <p:cTn id="44" presetID="6" presetClass="entr" presetSubtype="32"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circle(out)">
                                      <p:cBhvr>
                                        <p:cTn id="46"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2171072" y="284135"/>
            <a:ext cx="7886700"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_tradnl" sz="3000" dirty="0">
                <a:solidFill>
                  <a:schemeClr val="tx2"/>
                </a:solidFill>
                <a:latin typeface="Lato Light" pitchFamily="34" charset="0"/>
                <a:cs typeface="+mn-cs"/>
              </a:rPr>
              <a:t>Regla 2.7.1.35 Sexto párrafo</a:t>
            </a:r>
          </a:p>
        </p:txBody>
      </p:sp>
      <p:sp>
        <p:nvSpPr>
          <p:cNvPr id="3" name="CuadroTexto 2">
            <a:extLst>
              <a:ext uri="{FF2B5EF4-FFF2-40B4-BE49-F238E27FC236}">
                <a16:creationId xmlns:a16="http://schemas.microsoft.com/office/drawing/2014/main" xmlns="" id="{4D64ADE2-FE38-43FE-A026-27B7A5FF0380}"/>
              </a:ext>
            </a:extLst>
          </p:cNvPr>
          <p:cNvSpPr txBox="1"/>
          <p:nvPr/>
        </p:nvSpPr>
        <p:spPr>
          <a:xfrm>
            <a:off x="788166" y="3643790"/>
            <a:ext cx="1506670" cy="577081"/>
          </a:xfrm>
          <a:prstGeom prst="rect">
            <a:avLst/>
          </a:prstGeom>
          <a:noFill/>
        </p:spPr>
        <p:txBody>
          <a:bodyPr wrap="square" rtlCol="0">
            <a:spAutoFit/>
          </a:bodyPr>
          <a:lstStyle/>
          <a:p>
            <a:pPr algn="ctr"/>
            <a:r>
              <a:rPr lang="es-ES_tradnl" sz="1050">
                <a:solidFill>
                  <a:srgbClr val="FF0000"/>
                </a:solidFill>
                <a:latin typeface="Lato Black" panose="020F0A02020204030203"/>
              </a:rPr>
              <a:t>Error en el CFDI de ingreso con REP Relacionado</a:t>
            </a:r>
          </a:p>
        </p:txBody>
      </p:sp>
      <p:grpSp>
        <p:nvGrpSpPr>
          <p:cNvPr id="4" name="Grupo 3">
            <a:extLst>
              <a:ext uri="{FF2B5EF4-FFF2-40B4-BE49-F238E27FC236}">
                <a16:creationId xmlns:a16="http://schemas.microsoft.com/office/drawing/2014/main" xmlns="" id="{97250707-C96A-4A74-8633-6315C58D43BB}"/>
              </a:ext>
            </a:extLst>
          </p:cNvPr>
          <p:cNvGrpSpPr/>
          <p:nvPr/>
        </p:nvGrpSpPr>
        <p:grpSpPr>
          <a:xfrm>
            <a:off x="673680" y="1028319"/>
            <a:ext cx="1881793" cy="2557945"/>
            <a:chOff x="1794816" y="2735217"/>
            <a:chExt cx="2509057" cy="3410593"/>
          </a:xfrm>
        </p:grpSpPr>
        <p:grpSp>
          <p:nvGrpSpPr>
            <p:cNvPr id="5" name="Grupo 4">
              <a:extLst>
                <a:ext uri="{FF2B5EF4-FFF2-40B4-BE49-F238E27FC236}">
                  <a16:creationId xmlns:a16="http://schemas.microsoft.com/office/drawing/2014/main" xmlns="" id="{BA23643B-4FC3-428B-85B4-99BD8AFAB295}"/>
                </a:ext>
              </a:extLst>
            </p:cNvPr>
            <p:cNvGrpSpPr/>
            <p:nvPr/>
          </p:nvGrpSpPr>
          <p:grpSpPr>
            <a:xfrm>
              <a:off x="1821320" y="2735217"/>
              <a:ext cx="2261182" cy="3410593"/>
              <a:chOff x="1821320" y="2735217"/>
              <a:chExt cx="2261182" cy="3410593"/>
            </a:xfrm>
          </p:grpSpPr>
          <p:grpSp>
            <p:nvGrpSpPr>
              <p:cNvPr id="7" name="Grupo 6">
                <a:extLst>
                  <a:ext uri="{FF2B5EF4-FFF2-40B4-BE49-F238E27FC236}">
                    <a16:creationId xmlns:a16="http://schemas.microsoft.com/office/drawing/2014/main" xmlns="" id="{B4C92E2C-5411-4DD4-AD71-1A5B3DE3AD81}"/>
                  </a:ext>
                </a:extLst>
              </p:cNvPr>
              <p:cNvGrpSpPr/>
              <p:nvPr/>
            </p:nvGrpSpPr>
            <p:grpSpPr>
              <a:xfrm>
                <a:off x="1821320" y="2735217"/>
                <a:ext cx="2261182" cy="3410593"/>
                <a:chOff x="3075820" y="2513130"/>
                <a:chExt cx="1703297" cy="2355176"/>
              </a:xfrm>
            </p:grpSpPr>
            <p:pic>
              <p:nvPicPr>
                <p:cNvPr id="9" name="Imagen 8">
                  <a:extLst>
                    <a:ext uri="{FF2B5EF4-FFF2-40B4-BE49-F238E27FC236}">
                      <a16:creationId xmlns:a16="http://schemas.microsoft.com/office/drawing/2014/main" xmlns="" id="{1FB08296-6653-4422-A55A-9173BAB8430C}"/>
                    </a:ext>
                  </a:extLst>
                </p:cNvPr>
                <p:cNvPicPr>
                  <a:picLocks noChangeAspect="1"/>
                </p:cNvPicPr>
                <p:nvPr/>
              </p:nvPicPr>
              <p:blipFill>
                <a:blip r:embed="rId2">
                  <a:extLst/>
                </a:blip>
                <a:stretch>
                  <a:fillRect/>
                </a:stretch>
              </p:blipFill>
              <p:spPr>
                <a:xfrm>
                  <a:off x="3075820" y="2513130"/>
                  <a:ext cx="1703297" cy="2355176"/>
                </a:xfrm>
                <a:prstGeom prst="rect">
                  <a:avLst/>
                </a:prstGeom>
              </p:spPr>
            </p:pic>
            <p:sp>
              <p:nvSpPr>
                <p:cNvPr id="10" name="CuadroTexto 9">
                  <a:extLst>
                    <a:ext uri="{FF2B5EF4-FFF2-40B4-BE49-F238E27FC236}">
                      <a16:creationId xmlns:a16="http://schemas.microsoft.com/office/drawing/2014/main" xmlns="" id="{0EDA02E5-A9A8-4E08-9333-D5FE44E66AF5}"/>
                    </a:ext>
                  </a:extLst>
                </p:cNvPr>
                <p:cNvSpPr txBox="1"/>
                <p:nvPr/>
              </p:nvSpPr>
              <p:spPr>
                <a:xfrm>
                  <a:off x="3075820" y="2643565"/>
                  <a:ext cx="966327" cy="382561"/>
                </a:xfrm>
                <a:prstGeom prst="rect">
                  <a:avLst/>
                </a:prstGeom>
                <a:noFill/>
              </p:spPr>
              <p:txBody>
                <a:bodyPr wrap="none" rtlCol="0">
                  <a:spAutoFit/>
                </a:bodyPr>
                <a:lstStyle/>
                <a:p>
                  <a:r>
                    <a:rPr lang="es-MX" sz="1050">
                      <a:solidFill>
                        <a:schemeClr val="accent1">
                          <a:lumMod val="50000"/>
                        </a:schemeClr>
                      </a:solidFill>
                      <a:latin typeface="Lato Black" panose="020F0A02020204030203"/>
                    </a:rPr>
                    <a:t>CFDI-Ingreso</a:t>
                  </a:r>
                </a:p>
                <a:p>
                  <a:r>
                    <a:rPr lang="es-MX" sz="1050">
                      <a:solidFill>
                        <a:schemeClr val="accent1">
                          <a:lumMod val="50000"/>
                        </a:schemeClr>
                      </a:solidFill>
                      <a:latin typeface="Lato Black" panose="020F0A02020204030203"/>
                    </a:rPr>
                    <a:t>Factura</a:t>
                  </a:r>
                </a:p>
              </p:txBody>
            </p:sp>
          </p:grpSp>
          <p:sp>
            <p:nvSpPr>
              <p:cNvPr id="8" name="CuadroTexto 7">
                <a:extLst>
                  <a:ext uri="{FF2B5EF4-FFF2-40B4-BE49-F238E27FC236}">
                    <a16:creationId xmlns:a16="http://schemas.microsoft.com/office/drawing/2014/main" xmlns="" id="{7F945E6E-AE64-411D-A8C2-F585E5521129}"/>
                  </a:ext>
                </a:extLst>
              </p:cNvPr>
              <p:cNvSpPr txBox="1"/>
              <p:nvPr/>
            </p:nvSpPr>
            <p:spPr>
              <a:xfrm>
                <a:off x="2297613" y="5181551"/>
                <a:ext cx="1503464" cy="861775"/>
              </a:xfrm>
              <a:prstGeom prst="rect">
                <a:avLst/>
              </a:prstGeom>
              <a:noFill/>
            </p:spPr>
            <p:txBody>
              <a:bodyPr wrap="square" rtlCol="0">
                <a:spAutoFit/>
              </a:bodyPr>
              <a:lstStyle/>
              <a:p>
                <a:pPr algn="r"/>
                <a:r>
                  <a:rPr lang="es-ES_tradnl" sz="900">
                    <a:latin typeface="Lato Black" panose="020F0A02020204030203"/>
                  </a:rPr>
                  <a:t>Subtotal: 86,207.00</a:t>
                </a:r>
              </a:p>
              <a:p>
                <a:pPr algn="r"/>
                <a:r>
                  <a:rPr lang="es-ES_tradnl" sz="900">
                    <a:latin typeface="Lato Black" panose="020F0A02020204030203"/>
                  </a:rPr>
                  <a:t>IVA: 13,793.12</a:t>
                </a:r>
              </a:p>
              <a:p>
                <a:pPr algn="r"/>
                <a:r>
                  <a:rPr lang="es-ES_tradnl" sz="900">
                    <a:latin typeface="Lato Black" panose="020F0A02020204030203"/>
                  </a:rPr>
                  <a:t>Total: 100,000.12</a:t>
                </a:r>
              </a:p>
            </p:txBody>
          </p:sp>
        </p:grpSp>
        <p:sp>
          <p:nvSpPr>
            <p:cNvPr id="6" name="CuadroTexto 5">
              <a:extLst>
                <a:ext uri="{FF2B5EF4-FFF2-40B4-BE49-F238E27FC236}">
                  <a16:creationId xmlns:a16="http://schemas.microsoft.com/office/drawing/2014/main" xmlns="" id="{DC6AF4BC-1A86-4CD3-84FD-3DDF75257D28}"/>
                </a:ext>
              </a:extLst>
            </p:cNvPr>
            <p:cNvSpPr txBox="1"/>
            <p:nvPr/>
          </p:nvSpPr>
          <p:spPr>
            <a:xfrm>
              <a:off x="1794816" y="4212545"/>
              <a:ext cx="2509057" cy="276999"/>
            </a:xfrm>
            <a:prstGeom prst="rect">
              <a:avLst/>
            </a:prstGeom>
            <a:noFill/>
          </p:spPr>
          <p:txBody>
            <a:bodyPr wrap="square" rtlCol="0">
              <a:spAutoFit/>
            </a:bodyPr>
            <a:lstStyle/>
            <a:p>
              <a:r>
                <a:rPr lang="es-ES_tradnl" sz="750">
                  <a:latin typeface="Lato Black" panose="020F0A02020204030203"/>
                </a:rPr>
                <a:t>1 01010101 Mesa Madera $100,000</a:t>
              </a:r>
            </a:p>
          </p:txBody>
        </p:sp>
      </p:grpSp>
      <p:grpSp>
        <p:nvGrpSpPr>
          <p:cNvPr id="11" name="Grupo 10">
            <a:extLst>
              <a:ext uri="{FF2B5EF4-FFF2-40B4-BE49-F238E27FC236}">
                <a16:creationId xmlns:a16="http://schemas.microsoft.com/office/drawing/2014/main" xmlns="" id="{B84A6140-0A84-4009-83D2-066B6C574EC8}"/>
              </a:ext>
            </a:extLst>
          </p:cNvPr>
          <p:cNvGrpSpPr/>
          <p:nvPr/>
        </p:nvGrpSpPr>
        <p:grpSpPr>
          <a:xfrm>
            <a:off x="2753285" y="991939"/>
            <a:ext cx="1550088" cy="2602288"/>
            <a:chOff x="4026541" y="1295401"/>
            <a:chExt cx="2066784" cy="3469717"/>
          </a:xfrm>
        </p:grpSpPr>
        <p:grpSp>
          <p:nvGrpSpPr>
            <p:cNvPr id="12" name="Grupo 11">
              <a:extLst>
                <a:ext uri="{FF2B5EF4-FFF2-40B4-BE49-F238E27FC236}">
                  <a16:creationId xmlns:a16="http://schemas.microsoft.com/office/drawing/2014/main" xmlns="" id="{E555A8E0-5590-4F96-B7C4-F6969D3E4EEB}"/>
                </a:ext>
              </a:extLst>
            </p:cNvPr>
            <p:cNvGrpSpPr/>
            <p:nvPr/>
          </p:nvGrpSpPr>
          <p:grpSpPr>
            <a:xfrm>
              <a:off x="4026541" y="1295401"/>
              <a:ext cx="2066784" cy="3469717"/>
              <a:chOff x="7576281" y="2260919"/>
              <a:chExt cx="1703297" cy="2355176"/>
            </a:xfrm>
          </p:grpSpPr>
          <p:pic>
            <p:nvPicPr>
              <p:cNvPr id="19" name="Imagen 18">
                <a:extLst>
                  <a:ext uri="{FF2B5EF4-FFF2-40B4-BE49-F238E27FC236}">
                    <a16:creationId xmlns:a16="http://schemas.microsoft.com/office/drawing/2014/main" xmlns="" id="{1F705EA6-D5D2-4904-A360-8B3463DA3A2F}"/>
                  </a:ext>
                </a:extLst>
              </p:cNvPr>
              <p:cNvPicPr>
                <a:picLocks noChangeAspect="1"/>
              </p:cNvPicPr>
              <p:nvPr/>
            </p:nvPicPr>
            <p:blipFill>
              <a:blip r:embed="rId2">
                <a:extLst/>
              </a:blip>
              <a:stretch>
                <a:fillRect/>
              </a:stretch>
            </p:blipFill>
            <p:spPr>
              <a:xfrm>
                <a:off x="7576281" y="2260919"/>
                <a:ext cx="1703297" cy="2355176"/>
              </a:xfrm>
              <a:prstGeom prst="rect">
                <a:avLst/>
              </a:prstGeom>
            </p:spPr>
          </p:pic>
          <p:sp>
            <p:nvSpPr>
              <p:cNvPr id="20" name="CuadroTexto 19">
                <a:extLst>
                  <a:ext uri="{FF2B5EF4-FFF2-40B4-BE49-F238E27FC236}">
                    <a16:creationId xmlns:a16="http://schemas.microsoft.com/office/drawing/2014/main" xmlns="" id="{3A53E468-EDDB-46FE-B411-2587001F6114}"/>
                  </a:ext>
                </a:extLst>
              </p:cNvPr>
              <p:cNvSpPr txBox="1"/>
              <p:nvPr/>
            </p:nvSpPr>
            <p:spPr>
              <a:xfrm>
                <a:off x="7726210" y="2476420"/>
                <a:ext cx="447759" cy="229804"/>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sp>
          <p:nvSpPr>
            <p:cNvPr id="13" name="CuadroTexto 12">
              <a:extLst>
                <a:ext uri="{FF2B5EF4-FFF2-40B4-BE49-F238E27FC236}">
                  <a16:creationId xmlns:a16="http://schemas.microsoft.com/office/drawing/2014/main" xmlns="" id="{1AFB692B-9890-4FAA-A0F5-342EC5B1528D}"/>
                </a:ext>
              </a:extLst>
            </p:cNvPr>
            <p:cNvSpPr txBox="1"/>
            <p:nvPr/>
          </p:nvSpPr>
          <p:spPr>
            <a:xfrm>
              <a:off x="4170829" y="3983437"/>
              <a:ext cx="747639" cy="492443"/>
            </a:xfrm>
            <a:prstGeom prst="rect">
              <a:avLst/>
            </a:prstGeom>
            <a:noFill/>
          </p:spPr>
          <p:txBody>
            <a:bodyPr wrap="square" rtlCol="0">
              <a:spAutoFit/>
            </a:bodyPr>
            <a:lstStyle/>
            <a:p>
              <a:pPr algn="ctr"/>
              <a:r>
                <a:rPr lang="es-ES_tradnl" sz="600">
                  <a:latin typeface="Lato Black" panose="020F0A02020204030203"/>
                </a:rPr>
                <a:t>Importe saldo anterior</a:t>
              </a:r>
            </a:p>
          </p:txBody>
        </p:sp>
        <p:sp>
          <p:nvSpPr>
            <p:cNvPr id="14" name="CuadroTexto 13">
              <a:extLst>
                <a:ext uri="{FF2B5EF4-FFF2-40B4-BE49-F238E27FC236}">
                  <a16:creationId xmlns:a16="http://schemas.microsoft.com/office/drawing/2014/main" xmlns="" id="{37AFAB1D-6203-40F6-BC1C-2DBA3C9B9BC6}"/>
                </a:ext>
              </a:extLst>
            </p:cNvPr>
            <p:cNvSpPr txBox="1"/>
            <p:nvPr/>
          </p:nvSpPr>
          <p:spPr>
            <a:xfrm>
              <a:off x="4761379" y="3986704"/>
              <a:ext cx="713431" cy="369332"/>
            </a:xfrm>
            <a:prstGeom prst="rect">
              <a:avLst/>
            </a:prstGeom>
            <a:noFill/>
          </p:spPr>
          <p:txBody>
            <a:bodyPr wrap="square" rtlCol="0">
              <a:spAutoFit/>
            </a:bodyPr>
            <a:lstStyle/>
            <a:p>
              <a:pPr algn="ctr"/>
              <a:r>
                <a:rPr lang="es-ES_tradnl" sz="600">
                  <a:latin typeface="Lato Black" panose="020F0A02020204030203"/>
                </a:rPr>
                <a:t>Importe pagado</a:t>
              </a:r>
            </a:p>
          </p:txBody>
        </p:sp>
        <p:sp>
          <p:nvSpPr>
            <p:cNvPr id="15" name="CuadroTexto 14">
              <a:extLst>
                <a:ext uri="{FF2B5EF4-FFF2-40B4-BE49-F238E27FC236}">
                  <a16:creationId xmlns:a16="http://schemas.microsoft.com/office/drawing/2014/main" xmlns="" id="{B2761874-8370-4F33-80EE-625EAC9189AA}"/>
                </a:ext>
              </a:extLst>
            </p:cNvPr>
            <p:cNvSpPr txBox="1"/>
            <p:nvPr/>
          </p:nvSpPr>
          <p:spPr>
            <a:xfrm>
              <a:off x="5324572" y="3986704"/>
              <a:ext cx="736663" cy="492443"/>
            </a:xfrm>
            <a:prstGeom prst="rect">
              <a:avLst/>
            </a:prstGeom>
            <a:noFill/>
          </p:spPr>
          <p:txBody>
            <a:bodyPr wrap="square" rtlCol="0">
              <a:spAutoFit/>
            </a:bodyPr>
            <a:lstStyle/>
            <a:p>
              <a:pPr algn="ctr"/>
              <a:r>
                <a:rPr lang="es-ES_tradnl" sz="600">
                  <a:latin typeface="Lato Black" panose="020F0A02020204030203"/>
                </a:rPr>
                <a:t>Importe saldo insoluto</a:t>
              </a:r>
            </a:p>
          </p:txBody>
        </p:sp>
        <p:sp>
          <p:nvSpPr>
            <p:cNvPr id="16" name="CuadroTexto 15">
              <a:extLst>
                <a:ext uri="{FF2B5EF4-FFF2-40B4-BE49-F238E27FC236}">
                  <a16:creationId xmlns:a16="http://schemas.microsoft.com/office/drawing/2014/main" xmlns="" id="{034B0FF3-F650-4231-99FC-9AF332B45EAD}"/>
                </a:ext>
              </a:extLst>
            </p:cNvPr>
            <p:cNvSpPr txBox="1"/>
            <p:nvPr/>
          </p:nvSpPr>
          <p:spPr>
            <a:xfrm>
              <a:off x="4170829" y="4397591"/>
              <a:ext cx="736663" cy="246221"/>
            </a:xfrm>
            <a:prstGeom prst="rect">
              <a:avLst/>
            </a:prstGeom>
            <a:noFill/>
          </p:spPr>
          <p:txBody>
            <a:bodyPr wrap="square" rtlCol="0">
              <a:spAutoFit/>
            </a:bodyPr>
            <a:lstStyle/>
            <a:p>
              <a:pPr algn="ctr"/>
              <a:r>
                <a:rPr lang="es-ES_tradnl" sz="600">
                  <a:latin typeface="Lato Black" panose="020F0A02020204030203"/>
                </a:rPr>
                <a:t>120,00.00</a:t>
              </a:r>
            </a:p>
          </p:txBody>
        </p:sp>
        <p:sp>
          <p:nvSpPr>
            <p:cNvPr id="17" name="CuadroTexto 16">
              <a:extLst>
                <a:ext uri="{FF2B5EF4-FFF2-40B4-BE49-F238E27FC236}">
                  <a16:creationId xmlns:a16="http://schemas.microsoft.com/office/drawing/2014/main" xmlns="" id="{07D91A9A-4663-4054-90E9-C6E41CF7CF0E}"/>
                </a:ext>
              </a:extLst>
            </p:cNvPr>
            <p:cNvSpPr txBox="1"/>
            <p:nvPr/>
          </p:nvSpPr>
          <p:spPr>
            <a:xfrm>
              <a:off x="4739671" y="4397590"/>
              <a:ext cx="736663" cy="246221"/>
            </a:xfrm>
            <a:prstGeom prst="rect">
              <a:avLst/>
            </a:prstGeom>
            <a:noFill/>
          </p:spPr>
          <p:txBody>
            <a:bodyPr wrap="square" rtlCol="0">
              <a:spAutoFit/>
            </a:bodyPr>
            <a:lstStyle/>
            <a:p>
              <a:pPr algn="ctr"/>
              <a:r>
                <a:rPr lang="es-ES_tradnl" sz="600">
                  <a:latin typeface="Lato Black" panose="020F0A02020204030203"/>
                </a:rPr>
                <a:t>40,000.00</a:t>
              </a:r>
            </a:p>
          </p:txBody>
        </p:sp>
        <p:sp>
          <p:nvSpPr>
            <p:cNvPr id="18" name="CuadroTexto 17">
              <a:extLst>
                <a:ext uri="{FF2B5EF4-FFF2-40B4-BE49-F238E27FC236}">
                  <a16:creationId xmlns:a16="http://schemas.microsoft.com/office/drawing/2014/main" xmlns="" id="{7934267F-FEE6-4FEA-A4F5-9D7F78EAAEBB}"/>
                </a:ext>
              </a:extLst>
            </p:cNvPr>
            <p:cNvSpPr txBox="1"/>
            <p:nvPr/>
          </p:nvSpPr>
          <p:spPr>
            <a:xfrm>
              <a:off x="5344001" y="4397591"/>
              <a:ext cx="736663" cy="246221"/>
            </a:xfrm>
            <a:prstGeom prst="rect">
              <a:avLst/>
            </a:prstGeom>
            <a:noFill/>
          </p:spPr>
          <p:txBody>
            <a:bodyPr wrap="square" rtlCol="0">
              <a:spAutoFit/>
            </a:bodyPr>
            <a:lstStyle/>
            <a:p>
              <a:pPr algn="ctr"/>
              <a:r>
                <a:rPr lang="es-ES_tradnl" sz="600">
                  <a:latin typeface="Lato Black" panose="020F0A02020204030203"/>
                </a:rPr>
                <a:t>80,000.00</a:t>
              </a:r>
            </a:p>
          </p:txBody>
        </p:sp>
      </p:grpSp>
      <p:pic>
        <p:nvPicPr>
          <p:cNvPr id="21" name="Imagen 20">
            <a:extLst>
              <a:ext uri="{FF2B5EF4-FFF2-40B4-BE49-F238E27FC236}">
                <a16:creationId xmlns:a16="http://schemas.microsoft.com/office/drawing/2014/main" xmlns="" id="{EE33120E-098E-4165-B185-D26CADB988DD}"/>
              </a:ext>
            </a:extLst>
          </p:cNvPr>
          <p:cNvPicPr>
            <a:picLocks noChangeAspect="1"/>
          </p:cNvPicPr>
          <p:nvPr/>
        </p:nvPicPr>
        <p:blipFill>
          <a:blip r:embed="rId2">
            <a:extLst/>
          </a:blip>
          <a:stretch>
            <a:fillRect/>
          </a:stretch>
        </p:blipFill>
        <p:spPr>
          <a:xfrm>
            <a:off x="5962568" y="983976"/>
            <a:ext cx="1593806" cy="2581215"/>
          </a:xfrm>
          <a:prstGeom prst="rect">
            <a:avLst/>
          </a:prstGeom>
        </p:spPr>
      </p:pic>
      <p:sp>
        <p:nvSpPr>
          <p:cNvPr id="22" name="CuadroTexto 21">
            <a:extLst>
              <a:ext uri="{FF2B5EF4-FFF2-40B4-BE49-F238E27FC236}">
                <a16:creationId xmlns:a16="http://schemas.microsoft.com/office/drawing/2014/main" xmlns="" id="{0A263D0F-AAEA-48EA-9045-CF81E674967B}"/>
              </a:ext>
            </a:extLst>
          </p:cNvPr>
          <p:cNvSpPr txBox="1"/>
          <p:nvPr/>
        </p:nvSpPr>
        <p:spPr>
          <a:xfrm rot="21391546">
            <a:off x="6020709" y="1196913"/>
            <a:ext cx="1288144" cy="253916"/>
          </a:xfrm>
          <a:prstGeom prst="rect">
            <a:avLst/>
          </a:prstGeom>
          <a:noFill/>
        </p:spPr>
        <p:txBody>
          <a:bodyPr wrap="square" rtlCol="0">
            <a:spAutoFit/>
          </a:bodyPr>
          <a:lstStyle/>
          <a:p>
            <a:r>
              <a:rPr lang="es-MX" sz="1050">
                <a:solidFill>
                  <a:schemeClr val="accent1">
                    <a:lumMod val="50000"/>
                  </a:schemeClr>
                </a:solidFill>
                <a:latin typeface="Lato Black" panose="020F0A02020204030203"/>
              </a:rPr>
              <a:t>CFDI Egreso</a:t>
            </a:r>
          </a:p>
        </p:txBody>
      </p:sp>
      <p:pic>
        <p:nvPicPr>
          <p:cNvPr id="24" name="Picture 6" descr="Resultado de imagen para error sketch icon">
            <a:extLst>
              <a:ext uri="{FF2B5EF4-FFF2-40B4-BE49-F238E27FC236}">
                <a16:creationId xmlns:a16="http://schemas.microsoft.com/office/drawing/2014/main" xmlns="" id="{0C1F662E-1899-46FE-BB25-E18D7D2B12E2}"/>
              </a:ext>
            </a:extLst>
          </p:cNvPr>
          <p:cNvPicPr>
            <a:picLocks noChangeAspect="1" noChangeArrowheads="1"/>
          </p:cNvPicPr>
          <p:nvPr/>
        </p:nvPicPr>
        <p:blipFill>
          <a:blip r:embed="rId3" cstate="print">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a:off x="1967268" y="1976232"/>
            <a:ext cx="211108" cy="172943"/>
          </a:xfrm>
          <a:prstGeom prst="rect">
            <a:avLst/>
          </a:prstGeom>
          <a:noFill/>
          <a:extLst>
            <a:ext uri="{909E8E84-426E-40DD-AFC4-6F175D3DCCD1}">
              <a14:hiddenFill xmlns:a14="http://schemas.microsoft.com/office/drawing/2010/main">
                <a:solidFill>
                  <a:srgbClr val="FFFFFF"/>
                </a:solidFill>
              </a14:hiddenFill>
            </a:ext>
          </a:extLst>
        </p:spPr>
      </p:pic>
      <p:pic>
        <p:nvPicPr>
          <p:cNvPr id="25" name="Imagen 24">
            <a:extLst>
              <a:ext uri="{FF2B5EF4-FFF2-40B4-BE49-F238E27FC236}">
                <a16:creationId xmlns:a16="http://schemas.microsoft.com/office/drawing/2014/main" xmlns="" id="{29BB7FF9-8EC9-426A-8717-B174BED7CEBA}"/>
              </a:ext>
            </a:extLst>
          </p:cNvPr>
          <p:cNvPicPr>
            <a:picLocks noChangeAspect="1"/>
          </p:cNvPicPr>
          <p:nvPr/>
        </p:nvPicPr>
        <p:blipFill>
          <a:blip r:embed="rId4">
            <a:duotone>
              <a:prstClr val="black"/>
              <a:srgbClr val="FF0000">
                <a:tint val="45000"/>
                <a:satMod val="400000"/>
              </a:srgbClr>
            </a:duotone>
            <a:extLst>
              <a:ext uri="{BEBA8EAE-BF5A-486C-A8C5-ECC9F3942E4B}">
                <a14:imgProps xmlns:a14="http://schemas.microsoft.com/office/drawing/2010/main">
                  <a14:imgLayer r:embed="rId5">
                    <a14:imgEffect>
                      <a14:colorTemperature colorTemp="7200"/>
                    </a14:imgEffect>
                  </a14:imgLayer>
                </a14:imgProps>
              </a:ext>
            </a:extLst>
          </a:blip>
          <a:stretch>
            <a:fillRect/>
          </a:stretch>
        </p:blipFill>
        <p:spPr>
          <a:xfrm rot="15077931">
            <a:off x="1756603" y="1583417"/>
            <a:ext cx="702613" cy="1317520"/>
          </a:xfrm>
          <a:prstGeom prst="rect">
            <a:avLst/>
          </a:prstGeom>
        </p:spPr>
      </p:pic>
      <p:sp>
        <p:nvSpPr>
          <p:cNvPr id="26" name="CuadroTexto 25">
            <a:extLst>
              <a:ext uri="{FF2B5EF4-FFF2-40B4-BE49-F238E27FC236}">
                <a16:creationId xmlns:a16="http://schemas.microsoft.com/office/drawing/2014/main" xmlns="" id="{8C832DD3-B595-4F4F-B736-3A3C620FCC4C}"/>
              </a:ext>
            </a:extLst>
          </p:cNvPr>
          <p:cNvSpPr txBox="1"/>
          <p:nvPr/>
        </p:nvSpPr>
        <p:spPr>
          <a:xfrm>
            <a:off x="1161448" y="2267017"/>
            <a:ext cx="1127598" cy="230832"/>
          </a:xfrm>
          <a:prstGeom prst="rect">
            <a:avLst/>
          </a:prstGeom>
          <a:noFill/>
        </p:spPr>
        <p:txBody>
          <a:bodyPr wrap="square" rtlCol="0">
            <a:spAutoFit/>
          </a:bodyPr>
          <a:lstStyle/>
          <a:p>
            <a:pPr algn="r"/>
            <a:r>
              <a:rPr lang="es-ES_tradnl" sz="900">
                <a:solidFill>
                  <a:srgbClr val="FF0000"/>
                </a:solidFill>
                <a:latin typeface="Lato Black" panose="020F0A02020204030203"/>
              </a:rPr>
              <a:t>¡Error!</a:t>
            </a:r>
          </a:p>
        </p:txBody>
      </p:sp>
      <p:sp>
        <p:nvSpPr>
          <p:cNvPr id="27" name="CuadroTexto 26">
            <a:extLst>
              <a:ext uri="{FF2B5EF4-FFF2-40B4-BE49-F238E27FC236}">
                <a16:creationId xmlns:a16="http://schemas.microsoft.com/office/drawing/2014/main" xmlns="" id="{CBB0BD8A-2631-48EB-93FB-7C0DEFAFEB6A}"/>
              </a:ext>
            </a:extLst>
          </p:cNvPr>
          <p:cNvSpPr txBox="1"/>
          <p:nvPr/>
        </p:nvSpPr>
        <p:spPr>
          <a:xfrm>
            <a:off x="1021606" y="4808670"/>
            <a:ext cx="1506670" cy="276999"/>
          </a:xfrm>
          <a:prstGeom prst="rect">
            <a:avLst/>
          </a:prstGeom>
          <a:noFill/>
        </p:spPr>
        <p:txBody>
          <a:bodyPr wrap="square" rtlCol="0">
            <a:spAutoFit/>
          </a:bodyPr>
          <a:lstStyle/>
          <a:p>
            <a:pPr algn="just"/>
            <a:r>
              <a:rPr lang="es-ES_tradnl" sz="1200" dirty="0">
                <a:solidFill>
                  <a:srgbClr val="FF0000"/>
                </a:solidFill>
                <a:latin typeface="Lato Black" panose="020F0A02020204030203"/>
              </a:rPr>
              <a:t>¡No CANCELAR!</a:t>
            </a:r>
          </a:p>
        </p:txBody>
      </p:sp>
      <p:sp>
        <p:nvSpPr>
          <p:cNvPr id="28" name="CuadroTexto 27">
            <a:extLst>
              <a:ext uri="{FF2B5EF4-FFF2-40B4-BE49-F238E27FC236}">
                <a16:creationId xmlns:a16="http://schemas.microsoft.com/office/drawing/2014/main" xmlns="" id="{9BF726D6-D8A4-4809-ABC6-C9AC07D5F17B}"/>
              </a:ext>
            </a:extLst>
          </p:cNvPr>
          <p:cNvSpPr txBox="1"/>
          <p:nvPr/>
        </p:nvSpPr>
        <p:spPr>
          <a:xfrm>
            <a:off x="2741162" y="3594227"/>
            <a:ext cx="1506670" cy="461665"/>
          </a:xfrm>
          <a:prstGeom prst="rect">
            <a:avLst/>
          </a:prstGeom>
          <a:noFill/>
        </p:spPr>
        <p:txBody>
          <a:bodyPr wrap="square" rtlCol="0">
            <a:spAutoFit/>
          </a:bodyPr>
          <a:lstStyle/>
          <a:p>
            <a:pPr algn="ctr"/>
            <a:r>
              <a:rPr lang="es-ES_tradnl" sz="1200" dirty="0">
                <a:solidFill>
                  <a:srgbClr val="009900"/>
                </a:solidFill>
                <a:latin typeface="Lato Black" panose="020F0A02020204030203"/>
              </a:rPr>
              <a:t>REP relacionado al CFDI Con error </a:t>
            </a:r>
          </a:p>
        </p:txBody>
      </p:sp>
      <p:sp>
        <p:nvSpPr>
          <p:cNvPr id="30" name="CuadroTexto 29">
            <a:extLst>
              <a:ext uri="{FF2B5EF4-FFF2-40B4-BE49-F238E27FC236}">
                <a16:creationId xmlns:a16="http://schemas.microsoft.com/office/drawing/2014/main" xmlns="" id="{ED53E2CB-F032-4D10-A7E5-79462A214D13}"/>
              </a:ext>
            </a:extLst>
          </p:cNvPr>
          <p:cNvSpPr txBox="1"/>
          <p:nvPr/>
        </p:nvSpPr>
        <p:spPr>
          <a:xfrm>
            <a:off x="6049704" y="3690082"/>
            <a:ext cx="1506670" cy="276999"/>
          </a:xfrm>
          <a:prstGeom prst="rect">
            <a:avLst/>
          </a:prstGeom>
          <a:noFill/>
        </p:spPr>
        <p:txBody>
          <a:bodyPr wrap="square" rtlCol="0">
            <a:spAutoFit/>
          </a:bodyPr>
          <a:lstStyle/>
          <a:p>
            <a:pPr algn="ctr"/>
            <a:r>
              <a:rPr lang="es-ES_tradnl" sz="1200">
                <a:solidFill>
                  <a:schemeClr val="accent5">
                    <a:lumMod val="75000"/>
                  </a:schemeClr>
                </a:solidFill>
                <a:latin typeface="Lato Black" panose="020F0A02020204030203"/>
              </a:rPr>
              <a:t>Emitir CFDI Egreso</a:t>
            </a:r>
          </a:p>
        </p:txBody>
      </p:sp>
      <p:sp>
        <p:nvSpPr>
          <p:cNvPr id="32" name="CuadroTexto 31">
            <a:extLst>
              <a:ext uri="{FF2B5EF4-FFF2-40B4-BE49-F238E27FC236}">
                <a16:creationId xmlns:a16="http://schemas.microsoft.com/office/drawing/2014/main" xmlns="" id="{34A95297-2441-47D4-8560-AE8EB5C3C4EE}"/>
              </a:ext>
            </a:extLst>
          </p:cNvPr>
          <p:cNvSpPr txBox="1"/>
          <p:nvPr/>
        </p:nvSpPr>
        <p:spPr>
          <a:xfrm>
            <a:off x="1613583" y="4312166"/>
            <a:ext cx="3828893" cy="577081"/>
          </a:xfrm>
          <a:prstGeom prst="rect">
            <a:avLst/>
          </a:prstGeom>
          <a:noFill/>
        </p:spPr>
        <p:txBody>
          <a:bodyPr wrap="square" rtlCol="0">
            <a:spAutoFit/>
          </a:bodyPr>
          <a:lstStyle/>
          <a:p>
            <a:pPr algn="ctr"/>
            <a:r>
              <a:rPr lang="es-ES_tradnl" sz="1050" dirty="0">
                <a:solidFill>
                  <a:schemeClr val="tx1">
                    <a:lumMod val="65000"/>
                    <a:lumOff val="35000"/>
                  </a:schemeClr>
                </a:solidFill>
                <a:latin typeface="Lato Black" panose="020F0A02020204030203"/>
              </a:rPr>
              <a:t>Proceso a aplicar </a:t>
            </a:r>
          </a:p>
          <a:p>
            <a:pPr algn="ctr"/>
            <a:r>
              <a:rPr lang="es-ES_tradnl" sz="1013" dirty="0">
                <a:solidFill>
                  <a:srgbClr val="FF0000"/>
                </a:solidFill>
                <a:latin typeface="Lato Black" panose="020F0A02020204030203"/>
              </a:rPr>
              <a:t>si el error no está en el RFC</a:t>
            </a:r>
            <a:r>
              <a:rPr lang="es-ES_tradnl" sz="1050" dirty="0">
                <a:solidFill>
                  <a:schemeClr val="tx1">
                    <a:lumMod val="65000"/>
                    <a:lumOff val="35000"/>
                  </a:schemeClr>
                </a:solidFill>
                <a:latin typeface="Lato Black" panose="020F0A02020204030203"/>
              </a:rPr>
              <a:t>,</a:t>
            </a:r>
          </a:p>
          <a:p>
            <a:pPr algn="ctr"/>
            <a:r>
              <a:rPr lang="es-ES_tradnl" sz="1050" dirty="0">
                <a:solidFill>
                  <a:schemeClr val="tx1">
                    <a:lumMod val="65000"/>
                    <a:lumOff val="35000"/>
                  </a:schemeClr>
                </a:solidFill>
                <a:latin typeface="Lato Black" panose="020F0A02020204030203"/>
              </a:rPr>
              <a:t> en una cantidad, por ejemplo</a:t>
            </a:r>
          </a:p>
        </p:txBody>
      </p:sp>
      <p:sp>
        <p:nvSpPr>
          <p:cNvPr id="33" name="CuadroTexto 32">
            <a:extLst>
              <a:ext uri="{FF2B5EF4-FFF2-40B4-BE49-F238E27FC236}">
                <a16:creationId xmlns:a16="http://schemas.microsoft.com/office/drawing/2014/main" xmlns="" id="{B51EF799-E74F-4D08-BC74-A439D6E9221F}"/>
              </a:ext>
            </a:extLst>
          </p:cNvPr>
          <p:cNvSpPr txBox="1"/>
          <p:nvPr/>
        </p:nvSpPr>
        <p:spPr>
          <a:xfrm rot="21449294">
            <a:off x="6380102" y="2042670"/>
            <a:ext cx="845873" cy="461665"/>
          </a:xfrm>
          <a:prstGeom prst="rect">
            <a:avLst/>
          </a:prstGeom>
          <a:noFill/>
        </p:spPr>
        <p:txBody>
          <a:bodyPr wrap="none" rtlCol="0">
            <a:spAutoFit/>
          </a:bodyPr>
          <a:lstStyle/>
          <a:p>
            <a:pPr algn="ctr"/>
            <a:r>
              <a:rPr lang="es-MX" sz="1200">
                <a:solidFill>
                  <a:schemeClr val="accent1">
                    <a:lumMod val="50000"/>
                  </a:schemeClr>
                </a:solidFill>
                <a:latin typeface="Lato Black" panose="020F0A02020204030203"/>
              </a:rPr>
              <a:t>NOTA DE </a:t>
            </a:r>
          </a:p>
          <a:p>
            <a:pPr algn="ctr"/>
            <a:r>
              <a:rPr lang="es-MX" sz="1200">
                <a:solidFill>
                  <a:schemeClr val="accent1">
                    <a:lumMod val="50000"/>
                  </a:schemeClr>
                </a:solidFill>
                <a:latin typeface="Lato Black" panose="020F0A02020204030203"/>
              </a:rPr>
              <a:t>CRÉDITO</a:t>
            </a:r>
          </a:p>
        </p:txBody>
      </p:sp>
      <p:pic>
        <p:nvPicPr>
          <p:cNvPr id="35" name="Imagen 34">
            <a:extLst>
              <a:ext uri="{FF2B5EF4-FFF2-40B4-BE49-F238E27FC236}">
                <a16:creationId xmlns:a16="http://schemas.microsoft.com/office/drawing/2014/main" xmlns="" id="{EAB6C6C7-6B4E-473E-8989-27C798CDB354}"/>
              </a:ext>
            </a:extLst>
          </p:cNvPr>
          <p:cNvPicPr>
            <a:picLocks noChangeAspect="1"/>
          </p:cNvPicPr>
          <p:nvPr/>
        </p:nvPicPr>
        <p:blipFill>
          <a:blip r:embed="rId6"/>
          <a:stretch>
            <a:fillRect/>
          </a:stretch>
        </p:blipFill>
        <p:spPr>
          <a:xfrm>
            <a:off x="4541768" y="1906277"/>
            <a:ext cx="1289256" cy="667823"/>
          </a:xfrm>
          <a:prstGeom prst="rect">
            <a:avLst/>
          </a:prstGeom>
        </p:spPr>
      </p:pic>
      <p:pic>
        <p:nvPicPr>
          <p:cNvPr id="4098" name="Picture 2" descr="Imagen relacionada">
            <a:extLst>
              <a:ext uri="{FF2B5EF4-FFF2-40B4-BE49-F238E27FC236}">
                <a16:creationId xmlns:a16="http://schemas.microsoft.com/office/drawing/2014/main" xmlns="" id="{F3F738F5-7F7C-42E2-9E8E-18B1087E124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69825" y="4140377"/>
            <a:ext cx="697443" cy="697443"/>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a:extLst>
              <a:ext uri="{FF2B5EF4-FFF2-40B4-BE49-F238E27FC236}">
                <a16:creationId xmlns:a16="http://schemas.microsoft.com/office/drawing/2014/main" xmlns="" id="{3DD49C6A-FA18-42C1-8A84-5B56BA52BD81}"/>
              </a:ext>
            </a:extLst>
          </p:cNvPr>
          <p:cNvPicPr>
            <a:picLocks noChangeAspect="1"/>
          </p:cNvPicPr>
          <p:nvPr/>
        </p:nvPicPr>
        <p:blipFill>
          <a:blip r:embed="rId8">
            <a:duotone>
              <a:schemeClr val="accent1">
                <a:shade val="45000"/>
                <a:satMod val="135000"/>
              </a:schemeClr>
              <a:prstClr val="white"/>
            </a:duotone>
          </a:blip>
          <a:stretch>
            <a:fillRect/>
          </a:stretch>
        </p:blipFill>
        <p:spPr>
          <a:xfrm>
            <a:off x="6311967" y="3897546"/>
            <a:ext cx="1126314" cy="1183103"/>
          </a:xfrm>
          <a:prstGeom prst="rect">
            <a:avLst/>
          </a:prstGeom>
        </p:spPr>
      </p:pic>
      <p:pic>
        <p:nvPicPr>
          <p:cNvPr id="38" name="Imagen 37">
            <a:extLst>
              <a:ext uri="{FF2B5EF4-FFF2-40B4-BE49-F238E27FC236}">
                <a16:creationId xmlns:a16="http://schemas.microsoft.com/office/drawing/2014/main" xmlns="" id="{62FA7A67-1D0A-4299-95F6-E995B27B3A48}"/>
              </a:ext>
            </a:extLst>
          </p:cNvPr>
          <p:cNvPicPr>
            <a:picLocks noChangeAspect="1"/>
          </p:cNvPicPr>
          <p:nvPr/>
        </p:nvPicPr>
        <p:blipFill>
          <a:blip r:embed="rId9">
            <a:duotone>
              <a:schemeClr val="accent4">
                <a:shade val="45000"/>
                <a:satMod val="135000"/>
              </a:schemeClr>
              <a:prstClr val="white"/>
            </a:duotone>
            <a:extLst/>
          </a:blip>
          <a:stretch>
            <a:fillRect/>
          </a:stretch>
        </p:blipFill>
        <p:spPr>
          <a:xfrm rot="15151577">
            <a:off x="1979291" y="779894"/>
            <a:ext cx="1203502" cy="1203502"/>
          </a:xfrm>
          <a:prstGeom prst="rect">
            <a:avLst/>
          </a:prstGeom>
        </p:spPr>
      </p:pic>
    </p:spTree>
    <p:extLst>
      <p:ext uri="{BB962C8B-B14F-4D97-AF65-F5344CB8AC3E}">
        <p14:creationId xmlns:p14="http://schemas.microsoft.com/office/powerpoint/2010/main" val="361664261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4098"/>
                                        </p:tgtEl>
                                        <p:attrNameLst>
                                          <p:attrName>style.visibility</p:attrName>
                                        </p:attrNameLst>
                                      </p:cBhvr>
                                      <p:to>
                                        <p:strVal val="visible"/>
                                      </p:to>
                                    </p:set>
                                    <p:anim calcmode="lin" valueType="num">
                                      <p:cBhvr additive="base">
                                        <p:cTn id="28" dur="500" fill="hold"/>
                                        <p:tgtEl>
                                          <p:spTgt spid="4098"/>
                                        </p:tgtEl>
                                        <p:attrNameLst>
                                          <p:attrName>ppt_x</p:attrName>
                                        </p:attrNameLst>
                                      </p:cBhvr>
                                      <p:tavLst>
                                        <p:tav tm="0">
                                          <p:val>
                                            <p:strVal val="#ppt_x"/>
                                          </p:val>
                                        </p:tav>
                                        <p:tav tm="100000">
                                          <p:val>
                                            <p:strVal val="#ppt_x"/>
                                          </p:val>
                                        </p:tav>
                                      </p:tavLst>
                                    </p:anim>
                                    <p:anim calcmode="lin" valueType="num">
                                      <p:cBhvr additive="base">
                                        <p:cTn id="29" dur="500" fill="hold"/>
                                        <p:tgtEl>
                                          <p:spTgt spid="4098"/>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6" presetClass="emph" presetSubtype="0" fill="hold" nodeType="afterEffect">
                                  <p:stCondLst>
                                    <p:cond delay="0"/>
                                  </p:stCondLst>
                                  <p:childTnLst>
                                    <p:animEffect transition="out" filter="fade">
                                      <p:cBhvr>
                                        <p:cTn id="32" dur="1500" tmFilter="0, 0; .2, .5; .8, .5; 1, 0"/>
                                        <p:tgtEl>
                                          <p:spTgt spid="4098"/>
                                        </p:tgtEl>
                                      </p:cBhvr>
                                    </p:animEffect>
                                    <p:animScale>
                                      <p:cBhvr>
                                        <p:cTn id="33" dur="750" autoRev="1" fill="hold"/>
                                        <p:tgtEl>
                                          <p:spTgt spid="4098"/>
                                        </p:tgtEl>
                                      </p:cBhvr>
                                      <p:by x="105000" y="105000"/>
                                    </p:animScale>
                                  </p:childTnLst>
                                </p:cTn>
                              </p:par>
                            </p:childTnLst>
                          </p:cTn>
                        </p:par>
                        <p:par>
                          <p:cTn id="34" fill="hold">
                            <p:stCondLst>
                              <p:cond delay="4500"/>
                            </p:stCondLst>
                            <p:childTnLst>
                              <p:par>
                                <p:cTn id="35" presetID="2" presetClass="entr" presetSubtype="4"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5000"/>
                            </p:stCondLst>
                            <p:childTnLst>
                              <p:par>
                                <p:cTn id="40" presetID="2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par>
                          <p:cTn id="43" fill="hold">
                            <p:stCondLst>
                              <p:cond delay="5500"/>
                            </p:stCondLst>
                            <p:childTnLst>
                              <p:par>
                                <p:cTn id="44" presetID="16" presetClass="entr" presetSubtype="37"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barn(outVertical)">
                                      <p:cBhvr>
                                        <p:cTn id="46" dur="500"/>
                                        <p:tgtEl>
                                          <p:spTgt spid="38"/>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6500"/>
                            </p:stCondLst>
                            <p:childTnLst>
                              <p:par>
                                <p:cTn id="52" presetID="22" presetClass="entr" presetSubtype="8" fill="hold"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left)">
                                      <p:cBhvr>
                                        <p:cTn id="54" dur="500"/>
                                        <p:tgtEl>
                                          <p:spTgt spid="35"/>
                                        </p:tgtEl>
                                      </p:cBhvr>
                                    </p:animEffect>
                                  </p:childTnLst>
                                </p:cTn>
                              </p:par>
                            </p:childTnLst>
                          </p:cTn>
                        </p:par>
                        <p:par>
                          <p:cTn id="55" fill="hold">
                            <p:stCondLst>
                              <p:cond delay="7000"/>
                            </p:stCondLst>
                            <p:childTnLst>
                              <p:par>
                                <p:cTn id="56" presetID="16" presetClass="entr" presetSubtype="21" fill="hold"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barn(inVertical)">
                                      <p:cBhvr>
                                        <p:cTn id="58" dur="500"/>
                                        <p:tgtEl>
                                          <p:spTgt spid="21"/>
                                        </p:tgtEl>
                                      </p:cBhvr>
                                    </p:animEffect>
                                  </p:childTnLst>
                                </p:cTn>
                              </p:par>
                            </p:childTnLst>
                          </p:cTn>
                        </p:par>
                        <p:par>
                          <p:cTn id="59" fill="hold">
                            <p:stCondLst>
                              <p:cond delay="7500"/>
                            </p:stCondLst>
                            <p:childTnLst>
                              <p:par>
                                <p:cTn id="60" presetID="16" presetClass="entr" presetSubtype="21"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barn(inVertical)">
                                      <p:cBhvr>
                                        <p:cTn id="62" dur="500"/>
                                        <p:tgtEl>
                                          <p:spTgt spid="22"/>
                                        </p:tgtEl>
                                      </p:cBhvr>
                                    </p:animEffect>
                                  </p:childTnLst>
                                </p:cTn>
                              </p:par>
                            </p:childTnLst>
                          </p:cTn>
                        </p:par>
                        <p:par>
                          <p:cTn id="63" fill="hold">
                            <p:stCondLst>
                              <p:cond delay="8000"/>
                            </p:stCondLst>
                            <p:childTnLst>
                              <p:par>
                                <p:cTn id="64" presetID="16" presetClass="entr" presetSubtype="21" fill="hold" nodeType="after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barn(inVertical)">
                                      <p:cBhvr>
                                        <p:cTn id="66" dur="500"/>
                                        <p:tgtEl>
                                          <p:spTgt spid="2"/>
                                        </p:tgtEl>
                                      </p:cBhvr>
                                    </p:animEffect>
                                  </p:childTnLst>
                                </p:cTn>
                              </p:par>
                            </p:childTnLst>
                          </p:cTn>
                        </p:par>
                        <p:par>
                          <p:cTn id="67" fill="hold">
                            <p:stCondLst>
                              <p:cond delay="8500"/>
                            </p:stCondLst>
                            <p:childTnLst>
                              <p:par>
                                <p:cTn id="68" presetID="16" presetClass="entr" presetSubtype="21"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barn(inVertical)">
                                      <p:cBhvr>
                                        <p:cTn id="70" dur="500"/>
                                        <p:tgtEl>
                                          <p:spTgt spid="30"/>
                                        </p:tgtEl>
                                      </p:cBhvr>
                                    </p:animEffect>
                                  </p:childTnLst>
                                </p:cTn>
                              </p:par>
                            </p:childTnLst>
                          </p:cTn>
                        </p:par>
                        <p:par>
                          <p:cTn id="71" fill="hold">
                            <p:stCondLst>
                              <p:cond delay="9000"/>
                            </p:stCondLst>
                            <p:childTnLst>
                              <p:par>
                                <p:cTn id="72" presetID="16" presetClass="entr" presetSubtype="21"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barn(inVertical)">
                                      <p:cBhvr>
                                        <p:cTn id="7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6" grpId="0"/>
      <p:bldP spid="27" grpId="0"/>
      <p:bldP spid="28" grpId="0"/>
      <p:bldP spid="30" grpId="0"/>
      <p:bldP spid="3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2171072" y="284135"/>
            <a:ext cx="7886700"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_tradnl" sz="3000" dirty="0">
                <a:solidFill>
                  <a:schemeClr val="tx2"/>
                </a:solidFill>
                <a:latin typeface="Lato Light" pitchFamily="34" charset="0"/>
                <a:cs typeface="+mn-cs"/>
              </a:rPr>
              <a:t>Regla 2.7.1.35 Sexto párrafo</a:t>
            </a:r>
          </a:p>
        </p:txBody>
      </p:sp>
      <p:sp>
        <p:nvSpPr>
          <p:cNvPr id="51" name="CuadroTexto 50">
            <a:extLst>
              <a:ext uri="{FF2B5EF4-FFF2-40B4-BE49-F238E27FC236}">
                <a16:creationId xmlns:a16="http://schemas.microsoft.com/office/drawing/2014/main" xmlns="" id="{F08735E6-5C50-4C02-9DE8-DD3F99B19623}"/>
              </a:ext>
            </a:extLst>
          </p:cNvPr>
          <p:cNvSpPr txBox="1"/>
          <p:nvPr/>
        </p:nvSpPr>
        <p:spPr>
          <a:xfrm>
            <a:off x="788166" y="3643790"/>
            <a:ext cx="1506670" cy="738664"/>
          </a:xfrm>
          <a:prstGeom prst="rect">
            <a:avLst/>
          </a:prstGeom>
          <a:noFill/>
        </p:spPr>
        <p:txBody>
          <a:bodyPr wrap="square" rtlCol="0">
            <a:spAutoFit/>
          </a:bodyPr>
          <a:lstStyle/>
          <a:p>
            <a:pPr algn="ctr"/>
            <a:r>
              <a:rPr lang="es-ES_tradnl" sz="1050">
                <a:solidFill>
                  <a:srgbClr val="FF0000"/>
                </a:solidFill>
                <a:latin typeface="Lato Light"/>
              </a:rPr>
              <a:t>Error en el RFC del receptor en CFDI de ingreso con REP Relacionado</a:t>
            </a:r>
          </a:p>
        </p:txBody>
      </p:sp>
      <p:grpSp>
        <p:nvGrpSpPr>
          <p:cNvPr id="52" name="Grupo 51">
            <a:extLst>
              <a:ext uri="{FF2B5EF4-FFF2-40B4-BE49-F238E27FC236}">
                <a16:creationId xmlns:a16="http://schemas.microsoft.com/office/drawing/2014/main" xmlns="" id="{959116F5-350D-4B6C-BFF3-E966BFF87814}"/>
              </a:ext>
            </a:extLst>
          </p:cNvPr>
          <p:cNvGrpSpPr/>
          <p:nvPr/>
        </p:nvGrpSpPr>
        <p:grpSpPr>
          <a:xfrm>
            <a:off x="2726711" y="984558"/>
            <a:ext cx="1550088" cy="2602288"/>
            <a:chOff x="4026541" y="1295401"/>
            <a:chExt cx="2066784" cy="3469717"/>
          </a:xfrm>
        </p:grpSpPr>
        <p:grpSp>
          <p:nvGrpSpPr>
            <p:cNvPr id="53" name="Grupo 52">
              <a:extLst>
                <a:ext uri="{FF2B5EF4-FFF2-40B4-BE49-F238E27FC236}">
                  <a16:creationId xmlns:a16="http://schemas.microsoft.com/office/drawing/2014/main" xmlns="" id="{7E743C20-2B49-42C2-89C8-D927BD47024D}"/>
                </a:ext>
              </a:extLst>
            </p:cNvPr>
            <p:cNvGrpSpPr/>
            <p:nvPr/>
          </p:nvGrpSpPr>
          <p:grpSpPr>
            <a:xfrm>
              <a:off x="4026541" y="1295401"/>
              <a:ext cx="2066784" cy="3469717"/>
              <a:chOff x="7576281" y="2260919"/>
              <a:chExt cx="1703297" cy="2355176"/>
            </a:xfrm>
          </p:grpSpPr>
          <p:pic>
            <p:nvPicPr>
              <p:cNvPr id="60" name="Imagen 59">
                <a:extLst>
                  <a:ext uri="{FF2B5EF4-FFF2-40B4-BE49-F238E27FC236}">
                    <a16:creationId xmlns:a16="http://schemas.microsoft.com/office/drawing/2014/main" xmlns="" id="{D1497402-2D10-48B2-B85E-D9E80778541E}"/>
                  </a:ext>
                </a:extLst>
              </p:cNvPr>
              <p:cNvPicPr>
                <a:picLocks noChangeAspect="1"/>
              </p:cNvPicPr>
              <p:nvPr/>
            </p:nvPicPr>
            <p:blipFill>
              <a:blip r:embed="rId2">
                <a:extLst/>
              </a:blip>
              <a:stretch>
                <a:fillRect/>
              </a:stretch>
            </p:blipFill>
            <p:spPr>
              <a:xfrm>
                <a:off x="7576281" y="2260919"/>
                <a:ext cx="1703297" cy="2355176"/>
              </a:xfrm>
              <a:prstGeom prst="rect">
                <a:avLst/>
              </a:prstGeom>
            </p:spPr>
          </p:pic>
          <p:sp>
            <p:nvSpPr>
              <p:cNvPr id="61" name="CuadroTexto 60">
                <a:extLst>
                  <a:ext uri="{FF2B5EF4-FFF2-40B4-BE49-F238E27FC236}">
                    <a16:creationId xmlns:a16="http://schemas.microsoft.com/office/drawing/2014/main" xmlns="" id="{8C1BE99C-8868-4910-BC14-F6451D3CC4D1}"/>
                  </a:ext>
                </a:extLst>
              </p:cNvPr>
              <p:cNvSpPr txBox="1"/>
              <p:nvPr/>
            </p:nvSpPr>
            <p:spPr>
              <a:xfrm>
                <a:off x="7726211" y="2476420"/>
                <a:ext cx="447759" cy="229804"/>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sp>
          <p:nvSpPr>
            <p:cNvPr id="54" name="CuadroTexto 53">
              <a:extLst>
                <a:ext uri="{FF2B5EF4-FFF2-40B4-BE49-F238E27FC236}">
                  <a16:creationId xmlns:a16="http://schemas.microsoft.com/office/drawing/2014/main" xmlns="" id="{1F40F619-0B4C-4D2B-A91F-891FF23D0711}"/>
                </a:ext>
              </a:extLst>
            </p:cNvPr>
            <p:cNvSpPr txBox="1"/>
            <p:nvPr/>
          </p:nvSpPr>
          <p:spPr>
            <a:xfrm>
              <a:off x="4170829" y="3983438"/>
              <a:ext cx="747639" cy="492443"/>
            </a:xfrm>
            <a:prstGeom prst="rect">
              <a:avLst/>
            </a:prstGeom>
            <a:noFill/>
          </p:spPr>
          <p:txBody>
            <a:bodyPr wrap="square" rtlCol="0">
              <a:spAutoFit/>
            </a:bodyPr>
            <a:lstStyle/>
            <a:p>
              <a:pPr algn="ctr"/>
              <a:r>
                <a:rPr lang="es-ES_tradnl" sz="600">
                  <a:latin typeface="Lato Black" panose="020F0A02020204030203"/>
                </a:rPr>
                <a:t>Importe saldo anterior</a:t>
              </a:r>
            </a:p>
          </p:txBody>
        </p:sp>
        <p:sp>
          <p:nvSpPr>
            <p:cNvPr id="55" name="CuadroTexto 54">
              <a:extLst>
                <a:ext uri="{FF2B5EF4-FFF2-40B4-BE49-F238E27FC236}">
                  <a16:creationId xmlns:a16="http://schemas.microsoft.com/office/drawing/2014/main" xmlns="" id="{263DD67C-EAA9-441D-BB2B-3977FC4D9D9B}"/>
                </a:ext>
              </a:extLst>
            </p:cNvPr>
            <p:cNvSpPr txBox="1"/>
            <p:nvPr/>
          </p:nvSpPr>
          <p:spPr>
            <a:xfrm>
              <a:off x="4761379" y="3986703"/>
              <a:ext cx="713431" cy="369332"/>
            </a:xfrm>
            <a:prstGeom prst="rect">
              <a:avLst/>
            </a:prstGeom>
            <a:noFill/>
          </p:spPr>
          <p:txBody>
            <a:bodyPr wrap="square" rtlCol="0">
              <a:spAutoFit/>
            </a:bodyPr>
            <a:lstStyle/>
            <a:p>
              <a:pPr algn="ctr"/>
              <a:r>
                <a:rPr lang="es-ES_tradnl" sz="600">
                  <a:latin typeface="Lato Black" panose="020F0A02020204030203"/>
                </a:rPr>
                <a:t>Importe pagado</a:t>
              </a:r>
            </a:p>
          </p:txBody>
        </p:sp>
        <p:sp>
          <p:nvSpPr>
            <p:cNvPr id="56" name="CuadroTexto 55">
              <a:extLst>
                <a:ext uri="{FF2B5EF4-FFF2-40B4-BE49-F238E27FC236}">
                  <a16:creationId xmlns:a16="http://schemas.microsoft.com/office/drawing/2014/main" xmlns="" id="{2D21503E-BD5D-4F2A-A5A5-989CE136919B}"/>
                </a:ext>
              </a:extLst>
            </p:cNvPr>
            <p:cNvSpPr txBox="1"/>
            <p:nvPr/>
          </p:nvSpPr>
          <p:spPr>
            <a:xfrm>
              <a:off x="5324572" y="3986704"/>
              <a:ext cx="736663" cy="492443"/>
            </a:xfrm>
            <a:prstGeom prst="rect">
              <a:avLst/>
            </a:prstGeom>
            <a:noFill/>
          </p:spPr>
          <p:txBody>
            <a:bodyPr wrap="square" rtlCol="0">
              <a:spAutoFit/>
            </a:bodyPr>
            <a:lstStyle/>
            <a:p>
              <a:pPr algn="ctr"/>
              <a:r>
                <a:rPr lang="es-ES_tradnl" sz="600">
                  <a:latin typeface="Lato Black" panose="020F0A02020204030203"/>
                </a:rPr>
                <a:t>Importe saldo insoluto</a:t>
              </a:r>
            </a:p>
          </p:txBody>
        </p:sp>
        <p:sp>
          <p:nvSpPr>
            <p:cNvPr id="57" name="CuadroTexto 56">
              <a:extLst>
                <a:ext uri="{FF2B5EF4-FFF2-40B4-BE49-F238E27FC236}">
                  <a16:creationId xmlns:a16="http://schemas.microsoft.com/office/drawing/2014/main" xmlns="" id="{C3E69E9A-11C8-496B-849E-E3EAF61A24C9}"/>
                </a:ext>
              </a:extLst>
            </p:cNvPr>
            <p:cNvSpPr txBox="1"/>
            <p:nvPr/>
          </p:nvSpPr>
          <p:spPr>
            <a:xfrm>
              <a:off x="4170829" y="4397591"/>
              <a:ext cx="736663" cy="246221"/>
            </a:xfrm>
            <a:prstGeom prst="rect">
              <a:avLst/>
            </a:prstGeom>
            <a:noFill/>
          </p:spPr>
          <p:txBody>
            <a:bodyPr wrap="square" rtlCol="0">
              <a:spAutoFit/>
            </a:bodyPr>
            <a:lstStyle/>
            <a:p>
              <a:pPr algn="ctr"/>
              <a:r>
                <a:rPr lang="es-ES_tradnl" sz="600">
                  <a:latin typeface="Lato Black" panose="020F0A02020204030203"/>
                </a:rPr>
                <a:t>120,00.00</a:t>
              </a:r>
            </a:p>
          </p:txBody>
        </p:sp>
        <p:sp>
          <p:nvSpPr>
            <p:cNvPr id="58" name="CuadroTexto 57">
              <a:extLst>
                <a:ext uri="{FF2B5EF4-FFF2-40B4-BE49-F238E27FC236}">
                  <a16:creationId xmlns:a16="http://schemas.microsoft.com/office/drawing/2014/main" xmlns="" id="{F17BDD5D-CFF8-4CF4-BF48-5C2EAD59E3E9}"/>
                </a:ext>
              </a:extLst>
            </p:cNvPr>
            <p:cNvSpPr txBox="1"/>
            <p:nvPr/>
          </p:nvSpPr>
          <p:spPr>
            <a:xfrm>
              <a:off x="4739672" y="4397591"/>
              <a:ext cx="736663" cy="246221"/>
            </a:xfrm>
            <a:prstGeom prst="rect">
              <a:avLst/>
            </a:prstGeom>
            <a:noFill/>
          </p:spPr>
          <p:txBody>
            <a:bodyPr wrap="square" rtlCol="0">
              <a:spAutoFit/>
            </a:bodyPr>
            <a:lstStyle/>
            <a:p>
              <a:pPr algn="ctr"/>
              <a:r>
                <a:rPr lang="es-ES_tradnl" sz="600">
                  <a:latin typeface="Lato Black" panose="020F0A02020204030203"/>
                </a:rPr>
                <a:t>40,000.00</a:t>
              </a:r>
            </a:p>
          </p:txBody>
        </p:sp>
        <p:sp>
          <p:nvSpPr>
            <p:cNvPr id="59" name="CuadroTexto 58">
              <a:extLst>
                <a:ext uri="{FF2B5EF4-FFF2-40B4-BE49-F238E27FC236}">
                  <a16:creationId xmlns:a16="http://schemas.microsoft.com/office/drawing/2014/main" xmlns="" id="{3A03A181-3BA4-4532-9AA2-84F8D39AABAB}"/>
                </a:ext>
              </a:extLst>
            </p:cNvPr>
            <p:cNvSpPr txBox="1"/>
            <p:nvPr/>
          </p:nvSpPr>
          <p:spPr>
            <a:xfrm>
              <a:off x="5344001" y="4397591"/>
              <a:ext cx="736663" cy="246221"/>
            </a:xfrm>
            <a:prstGeom prst="rect">
              <a:avLst/>
            </a:prstGeom>
            <a:noFill/>
          </p:spPr>
          <p:txBody>
            <a:bodyPr wrap="square" rtlCol="0">
              <a:spAutoFit/>
            </a:bodyPr>
            <a:lstStyle/>
            <a:p>
              <a:pPr algn="ctr"/>
              <a:r>
                <a:rPr lang="es-ES_tradnl" sz="600">
                  <a:latin typeface="Lato Black" panose="020F0A02020204030203"/>
                </a:rPr>
                <a:t>80,000.00</a:t>
              </a:r>
            </a:p>
          </p:txBody>
        </p:sp>
      </p:grpSp>
      <p:sp>
        <p:nvSpPr>
          <p:cNvPr id="62" name="CuadroTexto 61">
            <a:extLst>
              <a:ext uri="{FF2B5EF4-FFF2-40B4-BE49-F238E27FC236}">
                <a16:creationId xmlns:a16="http://schemas.microsoft.com/office/drawing/2014/main" xmlns="" id="{34BC1CB0-DC3C-4129-98D4-0E54250E638C}"/>
              </a:ext>
            </a:extLst>
          </p:cNvPr>
          <p:cNvSpPr txBox="1"/>
          <p:nvPr/>
        </p:nvSpPr>
        <p:spPr>
          <a:xfrm>
            <a:off x="2799451" y="3586846"/>
            <a:ext cx="1506670" cy="461665"/>
          </a:xfrm>
          <a:prstGeom prst="rect">
            <a:avLst/>
          </a:prstGeom>
          <a:noFill/>
        </p:spPr>
        <p:txBody>
          <a:bodyPr wrap="square" rtlCol="0">
            <a:spAutoFit/>
          </a:bodyPr>
          <a:lstStyle/>
          <a:p>
            <a:pPr algn="ctr"/>
            <a:r>
              <a:rPr lang="es-ES_tradnl" sz="1200">
                <a:solidFill>
                  <a:srgbClr val="009900"/>
                </a:solidFill>
                <a:latin typeface="Lato Light"/>
              </a:rPr>
              <a:t>¡Sí puedes cancelar!</a:t>
            </a:r>
          </a:p>
        </p:txBody>
      </p:sp>
      <p:sp>
        <p:nvSpPr>
          <p:cNvPr id="64" name="CuadroTexto 63">
            <a:extLst>
              <a:ext uri="{FF2B5EF4-FFF2-40B4-BE49-F238E27FC236}">
                <a16:creationId xmlns:a16="http://schemas.microsoft.com/office/drawing/2014/main" xmlns="" id="{037C51F8-C25C-485C-B68C-42E627B8A528}"/>
              </a:ext>
            </a:extLst>
          </p:cNvPr>
          <p:cNvSpPr txBox="1"/>
          <p:nvPr/>
        </p:nvSpPr>
        <p:spPr>
          <a:xfrm>
            <a:off x="2007601" y="4205641"/>
            <a:ext cx="3828893" cy="571375"/>
          </a:xfrm>
          <a:prstGeom prst="rect">
            <a:avLst/>
          </a:prstGeom>
          <a:noFill/>
        </p:spPr>
        <p:txBody>
          <a:bodyPr wrap="square" rtlCol="0">
            <a:spAutoFit/>
          </a:bodyPr>
          <a:lstStyle/>
          <a:p>
            <a:pPr algn="ctr"/>
            <a:r>
              <a:rPr lang="es-ES_tradnl" sz="1050">
                <a:solidFill>
                  <a:schemeClr val="tx1">
                    <a:lumMod val="65000"/>
                    <a:lumOff val="35000"/>
                  </a:schemeClr>
                </a:solidFill>
                <a:latin typeface="Lato Light"/>
              </a:rPr>
              <a:t>Proceso a aplicar cuando </a:t>
            </a:r>
          </a:p>
          <a:p>
            <a:pPr algn="ctr"/>
            <a:r>
              <a:rPr lang="es-ES_tradnl" sz="1013">
                <a:solidFill>
                  <a:srgbClr val="FF0000"/>
                </a:solidFill>
                <a:latin typeface="Lato Light"/>
              </a:rPr>
              <a:t>existe error en el RFC </a:t>
            </a:r>
          </a:p>
          <a:p>
            <a:pPr algn="ctr"/>
            <a:r>
              <a:rPr lang="es-ES_tradnl" sz="1050">
                <a:solidFill>
                  <a:schemeClr val="tx1">
                    <a:lumMod val="65000"/>
                    <a:lumOff val="35000"/>
                  </a:schemeClr>
                </a:solidFill>
                <a:latin typeface="Lato Light"/>
              </a:rPr>
              <a:t>del CFDI ingreso</a:t>
            </a:r>
          </a:p>
        </p:txBody>
      </p:sp>
      <p:grpSp>
        <p:nvGrpSpPr>
          <p:cNvPr id="65" name="Grupo 64">
            <a:extLst>
              <a:ext uri="{FF2B5EF4-FFF2-40B4-BE49-F238E27FC236}">
                <a16:creationId xmlns:a16="http://schemas.microsoft.com/office/drawing/2014/main" xmlns="" id="{49E51DBE-13F7-4385-9581-EB54BF5929C7}"/>
              </a:ext>
            </a:extLst>
          </p:cNvPr>
          <p:cNvGrpSpPr/>
          <p:nvPr/>
        </p:nvGrpSpPr>
        <p:grpSpPr>
          <a:xfrm>
            <a:off x="655541" y="1028319"/>
            <a:ext cx="1881793" cy="2557945"/>
            <a:chOff x="874054" y="1371092"/>
            <a:chExt cx="2509057" cy="3410593"/>
          </a:xfrm>
        </p:grpSpPr>
        <p:grpSp>
          <p:nvGrpSpPr>
            <p:cNvPr id="66" name="Grupo 65">
              <a:extLst>
                <a:ext uri="{FF2B5EF4-FFF2-40B4-BE49-F238E27FC236}">
                  <a16:creationId xmlns:a16="http://schemas.microsoft.com/office/drawing/2014/main" xmlns="" id="{848D9C2F-A93B-497F-8C70-503564094799}"/>
                </a:ext>
              </a:extLst>
            </p:cNvPr>
            <p:cNvGrpSpPr/>
            <p:nvPr/>
          </p:nvGrpSpPr>
          <p:grpSpPr>
            <a:xfrm>
              <a:off x="924743" y="1371092"/>
              <a:ext cx="2261182" cy="3410593"/>
              <a:chOff x="1821320" y="2735217"/>
              <a:chExt cx="2261182" cy="3410593"/>
            </a:xfrm>
          </p:grpSpPr>
          <p:grpSp>
            <p:nvGrpSpPr>
              <p:cNvPr id="68" name="Grupo 67">
                <a:extLst>
                  <a:ext uri="{FF2B5EF4-FFF2-40B4-BE49-F238E27FC236}">
                    <a16:creationId xmlns:a16="http://schemas.microsoft.com/office/drawing/2014/main" xmlns="" id="{9A2A0F33-5937-46E1-BDEB-892BCB9AF9E8}"/>
                  </a:ext>
                </a:extLst>
              </p:cNvPr>
              <p:cNvGrpSpPr/>
              <p:nvPr/>
            </p:nvGrpSpPr>
            <p:grpSpPr>
              <a:xfrm>
                <a:off x="1821320" y="2735217"/>
                <a:ext cx="2261182" cy="3410593"/>
                <a:chOff x="3075820" y="2513130"/>
                <a:chExt cx="1703297" cy="2355176"/>
              </a:xfrm>
            </p:grpSpPr>
            <p:pic>
              <p:nvPicPr>
                <p:cNvPr id="70" name="Imagen 69">
                  <a:extLst>
                    <a:ext uri="{FF2B5EF4-FFF2-40B4-BE49-F238E27FC236}">
                      <a16:creationId xmlns:a16="http://schemas.microsoft.com/office/drawing/2014/main" xmlns="" id="{2D81C0A7-0956-4262-B63B-A6C2C35815D4}"/>
                    </a:ext>
                  </a:extLst>
                </p:cNvPr>
                <p:cNvPicPr>
                  <a:picLocks noChangeAspect="1"/>
                </p:cNvPicPr>
                <p:nvPr/>
              </p:nvPicPr>
              <p:blipFill>
                <a:blip r:embed="rId2">
                  <a:extLst/>
                </a:blip>
                <a:stretch>
                  <a:fillRect/>
                </a:stretch>
              </p:blipFill>
              <p:spPr>
                <a:xfrm>
                  <a:off x="3075820" y="2513130"/>
                  <a:ext cx="1703297" cy="2355176"/>
                </a:xfrm>
                <a:prstGeom prst="rect">
                  <a:avLst/>
                </a:prstGeom>
              </p:spPr>
            </p:pic>
            <p:sp>
              <p:nvSpPr>
                <p:cNvPr id="71" name="CuadroTexto 70">
                  <a:extLst>
                    <a:ext uri="{FF2B5EF4-FFF2-40B4-BE49-F238E27FC236}">
                      <a16:creationId xmlns:a16="http://schemas.microsoft.com/office/drawing/2014/main" xmlns="" id="{BFF06615-5179-49E0-8490-32E73C6CF52E}"/>
                    </a:ext>
                  </a:extLst>
                </p:cNvPr>
                <p:cNvSpPr txBox="1"/>
                <p:nvPr/>
              </p:nvSpPr>
              <p:spPr>
                <a:xfrm>
                  <a:off x="3075820" y="2643565"/>
                  <a:ext cx="966327" cy="382561"/>
                </a:xfrm>
                <a:prstGeom prst="rect">
                  <a:avLst/>
                </a:prstGeom>
                <a:noFill/>
              </p:spPr>
              <p:txBody>
                <a:bodyPr wrap="none" rtlCol="0">
                  <a:spAutoFit/>
                </a:bodyPr>
                <a:lstStyle/>
                <a:p>
                  <a:r>
                    <a:rPr lang="es-MX" sz="1050">
                      <a:solidFill>
                        <a:schemeClr val="accent1">
                          <a:lumMod val="50000"/>
                        </a:schemeClr>
                      </a:solidFill>
                      <a:latin typeface="Lato Black" panose="020F0A02020204030203"/>
                    </a:rPr>
                    <a:t>CFDI-Ingreso</a:t>
                  </a:r>
                </a:p>
                <a:p>
                  <a:r>
                    <a:rPr lang="es-MX" sz="1050">
                      <a:solidFill>
                        <a:schemeClr val="accent1">
                          <a:lumMod val="50000"/>
                        </a:schemeClr>
                      </a:solidFill>
                      <a:latin typeface="Lato Black" panose="020F0A02020204030203"/>
                    </a:rPr>
                    <a:t>Factura</a:t>
                  </a:r>
                </a:p>
              </p:txBody>
            </p:sp>
          </p:grpSp>
          <p:sp>
            <p:nvSpPr>
              <p:cNvPr id="69" name="CuadroTexto 68">
                <a:extLst>
                  <a:ext uri="{FF2B5EF4-FFF2-40B4-BE49-F238E27FC236}">
                    <a16:creationId xmlns:a16="http://schemas.microsoft.com/office/drawing/2014/main" xmlns="" id="{AD3D414C-274D-42D0-AEAE-1E62422FC976}"/>
                  </a:ext>
                </a:extLst>
              </p:cNvPr>
              <p:cNvSpPr txBox="1"/>
              <p:nvPr/>
            </p:nvSpPr>
            <p:spPr>
              <a:xfrm>
                <a:off x="2297613" y="5181551"/>
                <a:ext cx="1503464" cy="861775"/>
              </a:xfrm>
              <a:prstGeom prst="rect">
                <a:avLst/>
              </a:prstGeom>
              <a:noFill/>
            </p:spPr>
            <p:txBody>
              <a:bodyPr wrap="square" rtlCol="0">
                <a:spAutoFit/>
              </a:bodyPr>
              <a:lstStyle/>
              <a:p>
                <a:pPr algn="r"/>
                <a:r>
                  <a:rPr lang="es-ES_tradnl" sz="900">
                    <a:latin typeface="Lato Black" panose="020F0A02020204030203"/>
                  </a:rPr>
                  <a:t>Subtotal: 86,207.00</a:t>
                </a:r>
              </a:p>
              <a:p>
                <a:pPr algn="r"/>
                <a:r>
                  <a:rPr lang="es-ES_tradnl" sz="900">
                    <a:latin typeface="Lato Black" panose="020F0A02020204030203"/>
                  </a:rPr>
                  <a:t>IVA: 13,793.12</a:t>
                </a:r>
              </a:p>
              <a:p>
                <a:pPr algn="r"/>
                <a:r>
                  <a:rPr lang="es-ES_tradnl" sz="900">
                    <a:latin typeface="Lato Black" panose="020F0A02020204030203"/>
                  </a:rPr>
                  <a:t>Total: 100,000.12</a:t>
                </a:r>
              </a:p>
            </p:txBody>
          </p:sp>
        </p:grpSp>
        <p:sp>
          <p:nvSpPr>
            <p:cNvPr id="67" name="CuadroTexto 66">
              <a:extLst>
                <a:ext uri="{FF2B5EF4-FFF2-40B4-BE49-F238E27FC236}">
                  <a16:creationId xmlns:a16="http://schemas.microsoft.com/office/drawing/2014/main" xmlns="" id="{51DBA484-18E5-4328-8560-F84A978F9251}"/>
                </a:ext>
              </a:extLst>
            </p:cNvPr>
            <p:cNvSpPr txBox="1"/>
            <p:nvPr/>
          </p:nvSpPr>
          <p:spPr>
            <a:xfrm>
              <a:off x="874054" y="2168879"/>
              <a:ext cx="2509057" cy="276999"/>
            </a:xfrm>
            <a:prstGeom prst="rect">
              <a:avLst/>
            </a:prstGeom>
            <a:noFill/>
          </p:spPr>
          <p:txBody>
            <a:bodyPr wrap="square" rtlCol="0">
              <a:spAutoFit/>
            </a:bodyPr>
            <a:lstStyle/>
            <a:p>
              <a:r>
                <a:rPr lang="es-ES_tradnl" sz="750">
                  <a:latin typeface="Lato Black" panose="020F0A02020204030203"/>
                </a:rPr>
                <a:t>RFC Receptor: SAHE780602lr8</a:t>
              </a:r>
            </a:p>
          </p:txBody>
        </p:sp>
      </p:grpSp>
      <p:pic>
        <p:nvPicPr>
          <p:cNvPr id="72" name="Imagen 71">
            <a:extLst>
              <a:ext uri="{FF2B5EF4-FFF2-40B4-BE49-F238E27FC236}">
                <a16:creationId xmlns:a16="http://schemas.microsoft.com/office/drawing/2014/main" xmlns="" id="{C777D2F0-0DCE-4A94-A124-9D91CE43A9C7}"/>
              </a:ext>
            </a:extLst>
          </p:cNvPr>
          <p:cNvPicPr>
            <a:picLocks noChangeAspect="1"/>
          </p:cNvPicPr>
          <p:nvPr/>
        </p:nvPicPr>
        <p:blipFill>
          <a:blip r:embed="rId3">
            <a:duotone>
              <a:prstClr val="black"/>
              <a:srgbClr val="FF0000">
                <a:tint val="45000"/>
                <a:satMod val="400000"/>
              </a:srgbClr>
            </a:duotone>
            <a:extLst>
              <a:ext uri="{BEBA8EAE-BF5A-486C-A8C5-ECC9F3942E4B}">
                <a14:imgProps xmlns:a14="http://schemas.microsoft.com/office/drawing/2010/main">
                  <a14:imgLayer r:embed="rId4">
                    <a14:imgEffect>
                      <a14:colorTemperature colorTemp="7200"/>
                    </a14:imgEffect>
                  </a14:imgLayer>
                </a14:imgProps>
              </a:ext>
            </a:extLst>
          </a:blip>
          <a:stretch>
            <a:fillRect/>
          </a:stretch>
        </p:blipFill>
        <p:spPr>
          <a:xfrm rot="5090266">
            <a:off x="1111960" y="967081"/>
            <a:ext cx="469447" cy="1588898"/>
          </a:xfrm>
          <a:prstGeom prst="rect">
            <a:avLst/>
          </a:prstGeom>
        </p:spPr>
      </p:pic>
      <p:sp>
        <p:nvSpPr>
          <p:cNvPr id="74" name="CuadroTexto 73">
            <a:extLst>
              <a:ext uri="{FF2B5EF4-FFF2-40B4-BE49-F238E27FC236}">
                <a16:creationId xmlns:a16="http://schemas.microsoft.com/office/drawing/2014/main" xmlns="" id="{3B4AB7C3-DC43-4DE6-AC0F-3A3BEE2D3AF2}"/>
              </a:ext>
            </a:extLst>
          </p:cNvPr>
          <p:cNvSpPr txBox="1"/>
          <p:nvPr/>
        </p:nvSpPr>
        <p:spPr>
          <a:xfrm>
            <a:off x="559120" y="4531123"/>
            <a:ext cx="1773694" cy="276999"/>
          </a:xfrm>
          <a:prstGeom prst="rect">
            <a:avLst/>
          </a:prstGeom>
          <a:noFill/>
        </p:spPr>
        <p:txBody>
          <a:bodyPr wrap="square" rtlCol="0">
            <a:spAutoFit/>
          </a:bodyPr>
          <a:lstStyle/>
          <a:p>
            <a:pPr algn="ctr"/>
            <a:r>
              <a:rPr lang="es-ES_tradnl" sz="1200">
                <a:solidFill>
                  <a:srgbClr val="009900"/>
                </a:solidFill>
                <a:latin typeface="Lato Light"/>
              </a:rPr>
              <a:t>¡Sí puedes cancelar!</a:t>
            </a:r>
          </a:p>
        </p:txBody>
      </p:sp>
      <p:grpSp>
        <p:nvGrpSpPr>
          <p:cNvPr id="77" name="Grupo 76">
            <a:extLst>
              <a:ext uri="{FF2B5EF4-FFF2-40B4-BE49-F238E27FC236}">
                <a16:creationId xmlns:a16="http://schemas.microsoft.com/office/drawing/2014/main" xmlns="" id="{0E8577E1-6E19-4FE0-A73E-F3AC89D272B3}"/>
              </a:ext>
            </a:extLst>
          </p:cNvPr>
          <p:cNvGrpSpPr/>
          <p:nvPr/>
        </p:nvGrpSpPr>
        <p:grpSpPr>
          <a:xfrm>
            <a:off x="5810324" y="1191050"/>
            <a:ext cx="1695887" cy="2557945"/>
            <a:chOff x="1821320" y="2735217"/>
            <a:chExt cx="2261182" cy="3410593"/>
          </a:xfrm>
        </p:grpSpPr>
        <p:grpSp>
          <p:nvGrpSpPr>
            <p:cNvPr id="78" name="Grupo 77">
              <a:extLst>
                <a:ext uri="{FF2B5EF4-FFF2-40B4-BE49-F238E27FC236}">
                  <a16:creationId xmlns:a16="http://schemas.microsoft.com/office/drawing/2014/main" xmlns="" id="{7718C608-63E3-4947-8774-7C9F8324C679}"/>
                </a:ext>
              </a:extLst>
            </p:cNvPr>
            <p:cNvGrpSpPr/>
            <p:nvPr/>
          </p:nvGrpSpPr>
          <p:grpSpPr>
            <a:xfrm>
              <a:off x="1821320" y="2735217"/>
              <a:ext cx="2261182" cy="3410593"/>
              <a:chOff x="3075820" y="2513130"/>
              <a:chExt cx="1703297" cy="2355176"/>
            </a:xfrm>
          </p:grpSpPr>
          <p:pic>
            <p:nvPicPr>
              <p:cNvPr id="80" name="Imagen 79">
                <a:extLst>
                  <a:ext uri="{FF2B5EF4-FFF2-40B4-BE49-F238E27FC236}">
                    <a16:creationId xmlns:a16="http://schemas.microsoft.com/office/drawing/2014/main" xmlns="" id="{10B5D406-E409-4852-A6DF-86D4C7D267C0}"/>
                  </a:ext>
                </a:extLst>
              </p:cNvPr>
              <p:cNvPicPr>
                <a:picLocks noChangeAspect="1"/>
              </p:cNvPicPr>
              <p:nvPr/>
            </p:nvPicPr>
            <p:blipFill>
              <a:blip r:embed="rId2">
                <a:extLst/>
              </a:blip>
              <a:stretch>
                <a:fillRect/>
              </a:stretch>
            </p:blipFill>
            <p:spPr>
              <a:xfrm>
                <a:off x="3075820" y="2513130"/>
                <a:ext cx="1703297" cy="2355176"/>
              </a:xfrm>
              <a:prstGeom prst="rect">
                <a:avLst/>
              </a:prstGeom>
            </p:spPr>
          </p:pic>
          <p:sp>
            <p:nvSpPr>
              <p:cNvPr id="81" name="CuadroTexto 80">
                <a:extLst>
                  <a:ext uri="{FF2B5EF4-FFF2-40B4-BE49-F238E27FC236}">
                    <a16:creationId xmlns:a16="http://schemas.microsoft.com/office/drawing/2014/main" xmlns="" id="{539AF288-AFAC-46A4-A853-10C2DC2D963C}"/>
                  </a:ext>
                </a:extLst>
              </p:cNvPr>
              <p:cNvSpPr txBox="1"/>
              <p:nvPr/>
            </p:nvSpPr>
            <p:spPr>
              <a:xfrm>
                <a:off x="3338308" y="2713894"/>
                <a:ext cx="966327" cy="382561"/>
              </a:xfrm>
              <a:prstGeom prst="rect">
                <a:avLst/>
              </a:prstGeom>
              <a:noFill/>
            </p:spPr>
            <p:txBody>
              <a:bodyPr wrap="none" rtlCol="0">
                <a:spAutoFit/>
              </a:bodyPr>
              <a:lstStyle/>
              <a:p>
                <a:r>
                  <a:rPr lang="es-MX" sz="1050">
                    <a:solidFill>
                      <a:schemeClr val="accent1">
                        <a:lumMod val="50000"/>
                      </a:schemeClr>
                    </a:solidFill>
                    <a:latin typeface="Lato Black" panose="020F0A02020204030203"/>
                  </a:rPr>
                  <a:t>CFDI-Ingreso</a:t>
                </a:r>
              </a:p>
              <a:p>
                <a:r>
                  <a:rPr lang="es-MX" sz="1050">
                    <a:solidFill>
                      <a:schemeClr val="accent1">
                        <a:lumMod val="50000"/>
                      </a:schemeClr>
                    </a:solidFill>
                    <a:latin typeface="Lato Black" panose="020F0A02020204030203"/>
                  </a:rPr>
                  <a:t>Factura</a:t>
                </a:r>
              </a:p>
            </p:txBody>
          </p:sp>
        </p:grpSp>
        <p:sp>
          <p:nvSpPr>
            <p:cNvPr id="79" name="CuadroTexto 78">
              <a:extLst>
                <a:ext uri="{FF2B5EF4-FFF2-40B4-BE49-F238E27FC236}">
                  <a16:creationId xmlns:a16="http://schemas.microsoft.com/office/drawing/2014/main" xmlns="" id="{67F2BBF7-F288-47B8-AC3C-455B490E141A}"/>
                </a:ext>
              </a:extLst>
            </p:cNvPr>
            <p:cNvSpPr txBox="1"/>
            <p:nvPr/>
          </p:nvSpPr>
          <p:spPr>
            <a:xfrm>
              <a:off x="2297613" y="5073829"/>
              <a:ext cx="1503464" cy="861775"/>
            </a:xfrm>
            <a:prstGeom prst="rect">
              <a:avLst/>
            </a:prstGeom>
            <a:noFill/>
          </p:spPr>
          <p:txBody>
            <a:bodyPr wrap="square" rtlCol="0">
              <a:spAutoFit/>
            </a:bodyPr>
            <a:lstStyle/>
            <a:p>
              <a:pPr algn="r"/>
              <a:r>
                <a:rPr lang="es-ES_tradnl" sz="900">
                  <a:latin typeface="Lato Black" panose="020F0A02020204030203"/>
                </a:rPr>
                <a:t>Subtotal: 86,207.00</a:t>
              </a:r>
            </a:p>
            <a:p>
              <a:pPr algn="r"/>
              <a:r>
                <a:rPr lang="es-ES_tradnl" sz="900">
                  <a:latin typeface="Lato Black" panose="020F0A02020204030203"/>
                </a:rPr>
                <a:t>IVA: 13,793.12</a:t>
              </a:r>
            </a:p>
            <a:p>
              <a:pPr algn="r"/>
              <a:r>
                <a:rPr lang="es-ES_tradnl" sz="900">
                  <a:latin typeface="Lato Black" panose="020F0A02020204030203"/>
                </a:rPr>
                <a:t>Total: 100,000.12</a:t>
              </a:r>
            </a:p>
          </p:txBody>
        </p:sp>
      </p:grpSp>
      <p:grpSp>
        <p:nvGrpSpPr>
          <p:cNvPr id="82" name="Grupo 81">
            <a:extLst>
              <a:ext uri="{FF2B5EF4-FFF2-40B4-BE49-F238E27FC236}">
                <a16:creationId xmlns:a16="http://schemas.microsoft.com/office/drawing/2014/main" xmlns="" id="{73837DDE-A31A-4FB1-AD52-E20EB51689A0}"/>
              </a:ext>
            </a:extLst>
          </p:cNvPr>
          <p:cNvGrpSpPr/>
          <p:nvPr/>
        </p:nvGrpSpPr>
        <p:grpSpPr>
          <a:xfrm>
            <a:off x="6805138" y="1616845"/>
            <a:ext cx="1550088" cy="2602286"/>
            <a:chOff x="4026540" y="1295398"/>
            <a:chExt cx="2066784" cy="3469714"/>
          </a:xfrm>
        </p:grpSpPr>
        <p:grpSp>
          <p:nvGrpSpPr>
            <p:cNvPr id="83" name="Grupo 82">
              <a:extLst>
                <a:ext uri="{FF2B5EF4-FFF2-40B4-BE49-F238E27FC236}">
                  <a16:creationId xmlns:a16="http://schemas.microsoft.com/office/drawing/2014/main" xmlns="" id="{557AFBF3-4084-42B6-A673-EE426447D493}"/>
                </a:ext>
              </a:extLst>
            </p:cNvPr>
            <p:cNvGrpSpPr/>
            <p:nvPr/>
          </p:nvGrpSpPr>
          <p:grpSpPr>
            <a:xfrm>
              <a:off x="4026540" y="1295398"/>
              <a:ext cx="2066784" cy="3469714"/>
              <a:chOff x="7576280" y="2260919"/>
              <a:chExt cx="1703297" cy="2355176"/>
            </a:xfrm>
          </p:grpSpPr>
          <p:pic>
            <p:nvPicPr>
              <p:cNvPr id="90" name="Imagen 89">
                <a:extLst>
                  <a:ext uri="{FF2B5EF4-FFF2-40B4-BE49-F238E27FC236}">
                    <a16:creationId xmlns:a16="http://schemas.microsoft.com/office/drawing/2014/main" xmlns="" id="{C7E6DCF9-F180-4FC5-963B-3D4AEE931464}"/>
                  </a:ext>
                </a:extLst>
              </p:cNvPr>
              <p:cNvPicPr>
                <a:picLocks noChangeAspect="1"/>
              </p:cNvPicPr>
              <p:nvPr/>
            </p:nvPicPr>
            <p:blipFill>
              <a:blip r:embed="rId2">
                <a:extLst/>
              </a:blip>
              <a:stretch>
                <a:fillRect/>
              </a:stretch>
            </p:blipFill>
            <p:spPr>
              <a:xfrm>
                <a:off x="7576280" y="2260919"/>
                <a:ext cx="1703297" cy="2355176"/>
              </a:xfrm>
              <a:prstGeom prst="rect">
                <a:avLst/>
              </a:prstGeom>
            </p:spPr>
          </p:pic>
          <p:sp>
            <p:nvSpPr>
              <p:cNvPr id="91" name="CuadroTexto 90">
                <a:extLst>
                  <a:ext uri="{FF2B5EF4-FFF2-40B4-BE49-F238E27FC236}">
                    <a16:creationId xmlns:a16="http://schemas.microsoft.com/office/drawing/2014/main" xmlns="" id="{A6E790C3-4EE0-49B1-BCE8-6F047F65828C}"/>
                  </a:ext>
                </a:extLst>
              </p:cNvPr>
              <p:cNvSpPr txBox="1"/>
              <p:nvPr/>
            </p:nvSpPr>
            <p:spPr>
              <a:xfrm>
                <a:off x="8799397" y="2421520"/>
                <a:ext cx="447759" cy="229804"/>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sp>
          <p:nvSpPr>
            <p:cNvPr id="84" name="CuadroTexto 83">
              <a:extLst>
                <a:ext uri="{FF2B5EF4-FFF2-40B4-BE49-F238E27FC236}">
                  <a16:creationId xmlns:a16="http://schemas.microsoft.com/office/drawing/2014/main" xmlns="" id="{16071AB1-C415-47B5-81B8-4BD99B276835}"/>
                </a:ext>
              </a:extLst>
            </p:cNvPr>
            <p:cNvSpPr txBox="1"/>
            <p:nvPr/>
          </p:nvSpPr>
          <p:spPr>
            <a:xfrm>
              <a:off x="4170829" y="3983438"/>
              <a:ext cx="747639" cy="492443"/>
            </a:xfrm>
            <a:prstGeom prst="rect">
              <a:avLst/>
            </a:prstGeom>
            <a:noFill/>
          </p:spPr>
          <p:txBody>
            <a:bodyPr wrap="square" rtlCol="0">
              <a:spAutoFit/>
            </a:bodyPr>
            <a:lstStyle/>
            <a:p>
              <a:pPr algn="ctr"/>
              <a:r>
                <a:rPr lang="es-ES_tradnl" sz="600">
                  <a:latin typeface="Lato Black" panose="020F0A02020204030203"/>
                </a:rPr>
                <a:t>Importe saldo anterior</a:t>
              </a:r>
            </a:p>
          </p:txBody>
        </p:sp>
        <p:sp>
          <p:nvSpPr>
            <p:cNvPr id="85" name="CuadroTexto 84">
              <a:extLst>
                <a:ext uri="{FF2B5EF4-FFF2-40B4-BE49-F238E27FC236}">
                  <a16:creationId xmlns:a16="http://schemas.microsoft.com/office/drawing/2014/main" xmlns="" id="{86F0A0F4-31B0-4F72-957C-2BFF59732ADE}"/>
                </a:ext>
              </a:extLst>
            </p:cNvPr>
            <p:cNvSpPr txBox="1"/>
            <p:nvPr/>
          </p:nvSpPr>
          <p:spPr>
            <a:xfrm>
              <a:off x="4761379" y="3986704"/>
              <a:ext cx="713431" cy="369332"/>
            </a:xfrm>
            <a:prstGeom prst="rect">
              <a:avLst/>
            </a:prstGeom>
            <a:noFill/>
          </p:spPr>
          <p:txBody>
            <a:bodyPr wrap="square" rtlCol="0">
              <a:spAutoFit/>
            </a:bodyPr>
            <a:lstStyle/>
            <a:p>
              <a:pPr algn="ctr"/>
              <a:r>
                <a:rPr lang="es-ES_tradnl" sz="600">
                  <a:latin typeface="Lato Black" panose="020F0A02020204030203"/>
                </a:rPr>
                <a:t>Importe pagado</a:t>
              </a:r>
            </a:p>
          </p:txBody>
        </p:sp>
        <p:sp>
          <p:nvSpPr>
            <p:cNvPr id="86" name="CuadroTexto 85">
              <a:extLst>
                <a:ext uri="{FF2B5EF4-FFF2-40B4-BE49-F238E27FC236}">
                  <a16:creationId xmlns:a16="http://schemas.microsoft.com/office/drawing/2014/main" xmlns="" id="{1FB0E583-5332-4A33-9614-05F7D3ECF737}"/>
                </a:ext>
              </a:extLst>
            </p:cNvPr>
            <p:cNvSpPr txBox="1"/>
            <p:nvPr/>
          </p:nvSpPr>
          <p:spPr>
            <a:xfrm>
              <a:off x="5324572" y="3986705"/>
              <a:ext cx="736663" cy="492443"/>
            </a:xfrm>
            <a:prstGeom prst="rect">
              <a:avLst/>
            </a:prstGeom>
            <a:noFill/>
          </p:spPr>
          <p:txBody>
            <a:bodyPr wrap="square" rtlCol="0">
              <a:spAutoFit/>
            </a:bodyPr>
            <a:lstStyle/>
            <a:p>
              <a:pPr algn="ctr"/>
              <a:r>
                <a:rPr lang="es-ES_tradnl" sz="600">
                  <a:latin typeface="Lato Black" panose="020F0A02020204030203"/>
                </a:rPr>
                <a:t>Importe saldo insoluto</a:t>
              </a:r>
            </a:p>
          </p:txBody>
        </p:sp>
        <p:sp>
          <p:nvSpPr>
            <p:cNvPr id="87" name="CuadroTexto 86">
              <a:extLst>
                <a:ext uri="{FF2B5EF4-FFF2-40B4-BE49-F238E27FC236}">
                  <a16:creationId xmlns:a16="http://schemas.microsoft.com/office/drawing/2014/main" xmlns="" id="{B247092E-28DE-4F6B-91B0-62E0D65D43D1}"/>
                </a:ext>
              </a:extLst>
            </p:cNvPr>
            <p:cNvSpPr txBox="1"/>
            <p:nvPr/>
          </p:nvSpPr>
          <p:spPr>
            <a:xfrm>
              <a:off x="4170829" y="4397591"/>
              <a:ext cx="736663" cy="246221"/>
            </a:xfrm>
            <a:prstGeom prst="rect">
              <a:avLst/>
            </a:prstGeom>
            <a:noFill/>
          </p:spPr>
          <p:txBody>
            <a:bodyPr wrap="square" rtlCol="0">
              <a:spAutoFit/>
            </a:bodyPr>
            <a:lstStyle/>
            <a:p>
              <a:pPr algn="ctr"/>
              <a:r>
                <a:rPr lang="es-ES_tradnl" sz="600">
                  <a:latin typeface="Lato Black" panose="020F0A02020204030203"/>
                </a:rPr>
                <a:t>120,00.00</a:t>
              </a:r>
            </a:p>
          </p:txBody>
        </p:sp>
        <p:sp>
          <p:nvSpPr>
            <p:cNvPr id="88" name="CuadroTexto 87">
              <a:extLst>
                <a:ext uri="{FF2B5EF4-FFF2-40B4-BE49-F238E27FC236}">
                  <a16:creationId xmlns:a16="http://schemas.microsoft.com/office/drawing/2014/main" xmlns="" id="{DCC835EC-3CCC-4A05-8D48-9A4C72C55A68}"/>
                </a:ext>
              </a:extLst>
            </p:cNvPr>
            <p:cNvSpPr txBox="1"/>
            <p:nvPr/>
          </p:nvSpPr>
          <p:spPr>
            <a:xfrm>
              <a:off x="4739671" y="4397591"/>
              <a:ext cx="736663" cy="246221"/>
            </a:xfrm>
            <a:prstGeom prst="rect">
              <a:avLst/>
            </a:prstGeom>
            <a:noFill/>
          </p:spPr>
          <p:txBody>
            <a:bodyPr wrap="square" rtlCol="0">
              <a:spAutoFit/>
            </a:bodyPr>
            <a:lstStyle/>
            <a:p>
              <a:pPr algn="ctr"/>
              <a:r>
                <a:rPr lang="es-ES_tradnl" sz="600">
                  <a:latin typeface="Lato Black" panose="020F0A02020204030203"/>
                </a:rPr>
                <a:t>40,000.00</a:t>
              </a:r>
            </a:p>
          </p:txBody>
        </p:sp>
        <p:sp>
          <p:nvSpPr>
            <p:cNvPr id="89" name="CuadroTexto 88">
              <a:extLst>
                <a:ext uri="{FF2B5EF4-FFF2-40B4-BE49-F238E27FC236}">
                  <a16:creationId xmlns:a16="http://schemas.microsoft.com/office/drawing/2014/main" xmlns="" id="{74C5D1CB-E8D1-4240-9F66-D7CE8FE83EDF}"/>
                </a:ext>
              </a:extLst>
            </p:cNvPr>
            <p:cNvSpPr txBox="1"/>
            <p:nvPr/>
          </p:nvSpPr>
          <p:spPr>
            <a:xfrm>
              <a:off x="5344000" y="4397591"/>
              <a:ext cx="736663" cy="246221"/>
            </a:xfrm>
            <a:prstGeom prst="rect">
              <a:avLst/>
            </a:prstGeom>
            <a:noFill/>
          </p:spPr>
          <p:txBody>
            <a:bodyPr wrap="square" rtlCol="0">
              <a:spAutoFit/>
            </a:bodyPr>
            <a:lstStyle/>
            <a:p>
              <a:pPr algn="ctr"/>
              <a:r>
                <a:rPr lang="es-ES_tradnl" sz="600">
                  <a:latin typeface="Lato Black" panose="020F0A02020204030203"/>
                </a:rPr>
                <a:t>80,000.00</a:t>
              </a:r>
            </a:p>
          </p:txBody>
        </p:sp>
      </p:grpSp>
      <p:pic>
        <p:nvPicPr>
          <p:cNvPr id="92" name="Imagen 91">
            <a:extLst>
              <a:ext uri="{FF2B5EF4-FFF2-40B4-BE49-F238E27FC236}">
                <a16:creationId xmlns:a16="http://schemas.microsoft.com/office/drawing/2014/main" xmlns="" id="{88288E16-99F9-4F5F-B066-4C4D4956EB2F}"/>
              </a:ext>
            </a:extLst>
          </p:cNvPr>
          <p:cNvPicPr>
            <a:picLocks noChangeAspect="1"/>
          </p:cNvPicPr>
          <p:nvPr/>
        </p:nvPicPr>
        <p:blipFill>
          <a:blip r:embed="rId5">
            <a:duotone>
              <a:schemeClr val="accent4">
                <a:shade val="45000"/>
                <a:satMod val="135000"/>
              </a:schemeClr>
              <a:prstClr val="white"/>
            </a:duotone>
            <a:extLst/>
          </a:blip>
          <a:stretch>
            <a:fillRect/>
          </a:stretch>
        </p:blipFill>
        <p:spPr>
          <a:xfrm rot="6526193">
            <a:off x="6968422" y="1071833"/>
            <a:ext cx="814339" cy="814339"/>
          </a:xfrm>
          <a:prstGeom prst="rect">
            <a:avLst/>
          </a:prstGeom>
        </p:spPr>
      </p:pic>
      <p:sp>
        <p:nvSpPr>
          <p:cNvPr id="93" name="CuadroTexto 92">
            <a:extLst>
              <a:ext uri="{FF2B5EF4-FFF2-40B4-BE49-F238E27FC236}">
                <a16:creationId xmlns:a16="http://schemas.microsoft.com/office/drawing/2014/main" xmlns="" id="{1F5D7436-BD0E-45E5-A284-A4F3BA0925A3}"/>
              </a:ext>
            </a:extLst>
          </p:cNvPr>
          <p:cNvSpPr txBox="1"/>
          <p:nvPr/>
        </p:nvSpPr>
        <p:spPr>
          <a:xfrm>
            <a:off x="6034493" y="4342346"/>
            <a:ext cx="1773694" cy="646331"/>
          </a:xfrm>
          <a:prstGeom prst="rect">
            <a:avLst/>
          </a:prstGeom>
          <a:noFill/>
        </p:spPr>
        <p:txBody>
          <a:bodyPr wrap="square" rtlCol="0">
            <a:spAutoFit/>
          </a:bodyPr>
          <a:lstStyle/>
          <a:p>
            <a:pPr algn="ctr"/>
            <a:r>
              <a:rPr lang="es-ES_tradnl" sz="1200" dirty="0">
                <a:solidFill>
                  <a:schemeClr val="accent6">
                    <a:lumMod val="50000"/>
                  </a:schemeClr>
                </a:solidFill>
                <a:latin typeface="Lato Light"/>
              </a:rPr>
              <a:t>Se emiten nuevamente los </a:t>
            </a:r>
            <a:r>
              <a:rPr lang="es-ES_tradnl" sz="1200" dirty="0" err="1">
                <a:solidFill>
                  <a:schemeClr val="accent6">
                    <a:lumMod val="50000"/>
                  </a:schemeClr>
                </a:solidFill>
                <a:latin typeface="Lato Light"/>
              </a:rPr>
              <a:t>CFDIs</a:t>
            </a:r>
            <a:r>
              <a:rPr lang="es-ES_tradnl" sz="1200" dirty="0">
                <a:solidFill>
                  <a:schemeClr val="accent6">
                    <a:lumMod val="50000"/>
                  </a:schemeClr>
                </a:solidFill>
                <a:latin typeface="Lato Light"/>
              </a:rPr>
              <a:t> con los datos correctos</a:t>
            </a:r>
          </a:p>
        </p:txBody>
      </p:sp>
      <p:pic>
        <p:nvPicPr>
          <p:cNvPr id="95" name="Imagen 94">
            <a:extLst>
              <a:ext uri="{FF2B5EF4-FFF2-40B4-BE49-F238E27FC236}">
                <a16:creationId xmlns:a16="http://schemas.microsoft.com/office/drawing/2014/main" xmlns="" id="{E199BAC7-716A-49D2-8EC7-6D5EEEC2D6E8}"/>
              </a:ext>
            </a:extLst>
          </p:cNvPr>
          <p:cNvPicPr>
            <a:picLocks noChangeAspect="1"/>
          </p:cNvPicPr>
          <p:nvPr/>
        </p:nvPicPr>
        <p:blipFill>
          <a:blip r:embed="rId5">
            <a:duotone>
              <a:schemeClr val="accent4">
                <a:shade val="45000"/>
                <a:satMod val="135000"/>
              </a:schemeClr>
              <a:prstClr val="white"/>
            </a:duotone>
            <a:extLst/>
          </a:blip>
          <a:stretch>
            <a:fillRect/>
          </a:stretch>
        </p:blipFill>
        <p:spPr>
          <a:xfrm rot="21368650">
            <a:off x="2034023" y="798641"/>
            <a:ext cx="1036196" cy="1036196"/>
          </a:xfrm>
          <a:prstGeom prst="rect">
            <a:avLst/>
          </a:prstGeom>
        </p:spPr>
      </p:pic>
      <p:pic>
        <p:nvPicPr>
          <p:cNvPr id="96" name="Picture 6" descr="Resultado de imagen para error sketch icon">
            <a:extLst>
              <a:ext uri="{FF2B5EF4-FFF2-40B4-BE49-F238E27FC236}">
                <a16:creationId xmlns:a16="http://schemas.microsoft.com/office/drawing/2014/main" xmlns="" id="{210F231C-8579-43C5-AF0D-404CA2F97471}"/>
              </a:ext>
            </a:extLst>
          </p:cNvPr>
          <p:cNvPicPr>
            <a:picLocks noChangeAspect="1" noChangeArrowheads="1"/>
          </p:cNvPicPr>
          <p:nvPr/>
        </p:nvPicPr>
        <p:blipFill>
          <a:blip r:embed="rId6" cstate="print">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a:off x="1470450" y="1479754"/>
            <a:ext cx="211108" cy="172943"/>
          </a:xfrm>
          <a:prstGeom prst="rect">
            <a:avLst/>
          </a:prstGeom>
          <a:noFill/>
          <a:extLst>
            <a:ext uri="{909E8E84-426E-40DD-AFC4-6F175D3DCCD1}">
              <a14:hiddenFill xmlns:a14="http://schemas.microsoft.com/office/drawing/2010/main">
                <a:solidFill>
                  <a:srgbClr val="FFFFFF"/>
                </a:solidFill>
              </a14:hiddenFill>
            </a:ext>
          </a:extLst>
        </p:spPr>
      </p:pic>
      <p:pic>
        <p:nvPicPr>
          <p:cNvPr id="98" name="Imagen 97">
            <a:extLst>
              <a:ext uri="{FF2B5EF4-FFF2-40B4-BE49-F238E27FC236}">
                <a16:creationId xmlns:a16="http://schemas.microsoft.com/office/drawing/2014/main" xmlns="" id="{DEB27079-FEE4-419E-A306-C7C3DC8743CF}"/>
              </a:ext>
            </a:extLst>
          </p:cNvPr>
          <p:cNvPicPr>
            <a:picLocks noChangeAspect="1"/>
          </p:cNvPicPr>
          <p:nvPr/>
        </p:nvPicPr>
        <p:blipFill>
          <a:blip r:embed="rId7"/>
          <a:stretch>
            <a:fillRect/>
          </a:stretch>
        </p:blipFill>
        <p:spPr>
          <a:xfrm>
            <a:off x="4398933" y="2136110"/>
            <a:ext cx="1289256" cy="667823"/>
          </a:xfrm>
          <a:prstGeom prst="rect">
            <a:avLst/>
          </a:prstGeom>
        </p:spPr>
      </p:pic>
      <p:pic>
        <p:nvPicPr>
          <p:cNvPr id="6146" name="Picture 2" descr="Imagen relacionada">
            <a:extLst>
              <a:ext uri="{FF2B5EF4-FFF2-40B4-BE49-F238E27FC236}">
                <a16:creationId xmlns:a16="http://schemas.microsoft.com/office/drawing/2014/main" xmlns="" id="{DB859928-2908-413B-A6AD-4F00CB1050C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72134" y="1620450"/>
            <a:ext cx="1173600" cy="1341257"/>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2" descr="Imagen relacionada">
            <a:extLst>
              <a:ext uri="{FF2B5EF4-FFF2-40B4-BE49-F238E27FC236}">
                <a16:creationId xmlns:a16="http://schemas.microsoft.com/office/drawing/2014/main" xmlns="" id="{3854BE7E-9D45-4709-94CA-4E9042F24B92}"/>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47620" y="1968838"/>
            <a:ext cx="923956" cy="1055950"/>
          </a:xfrm>
          <a:prstGeom prst="rect">
            <a:avLst/>
          </a:prstGeom>
          <a:noFill/>
          <a:extLst>
            <a:ext uri="{909E8E84-426E-40DD-AFC4-6F175D3DCCD1}">
              <a14:hiddenFill xmlns:a14="http://schemas.microsoft.com/office/drawing/2010/main">
                <a:solidFill>
                  <a:srgbClr val="FFFFFF"/>
                </a:solidFill>
              </a14:hiddenFill>
            </a:ext>
          </a:extLst>
        </p:spPr>
      </p:pic>
      <p:pic>
        <p:nvPicPr>
          <p:cNvPr id="100" name="Imagen 99">
            <a:extLst>
              <a:ext uri="{FF2B5EF4-FFF2-40B4-BE49-F238E27FC236}">
                <a16:creationId xmlns:a16="http://schemas.microsoft.com/office/drawing/2014/main" xmlns="" id="{13C843F7-6A29-42DB-89FF-BF81072AD28E}"/>
              </a:ext>
            </a:extLst>
          </p:cNvPr>
          <p:cNvPicPr>
            <a:picLocks noChangeAspect="1"/>
          </p:cNvPicPr>
          <p:nvPr/>
        </p:nvPicPr>
        <p:blipFill>
          <a:blip r:embed="rId10">
            <a:duotone>
              <a:prstClr val="black"/>
              <a:schemeClr val="accent2">
                <a:tint val="45000"/>
                <a:satMod val="400000"/>
              </a:schemeClr>
            </a:duotone>
          </a:blip>
          <a:stretch>
            <a:fillRect/>
          </a:stretch>
        </p:blipFill>
        <p:spPr>
          <a:xfrm>
            <a:off x="2868897" y="3586264"/>
            <a:ext cx="438174" cy="478934"/>
          </a:xfrm>
          <a:prstGeom prst="rect">
            <a:avLst/>
          </a:prstGeom>
        </p:spPr>
      </p:pic>
      <p:pic>
        <p:nvPicPr>
          <p:cNvPr id="102" name="Imagen 101">
            <a:extLst>
              <a:ext uri="{FF2B5EF4-FFF2-40B4-BE49-F238E27FC236}">
                <a16:creationId xmlns:a16="http://schemas.microsoft.com/office/drawing/2014/main" xmlns="" id="{A763C912-17DA-4DBF-9E0E-9E0F50EC1100}"/>
              </a:ext>
            </a:extLst>
          </p:cNvPr>
          <p:cNvPicPr>
            <a:picLocks noChangeAspect="1"/>
          </p:cNvPicPr>
          <p:nvPr/>
        </p:nvPicPr>
        <p:blipFill>
          <a:blip r:embed="rId10">
            <a:duotone>
              <a:prstClr val="black"/>
              <a:schemeClr val="accent2">
                <a:tint val="45000"/>
                <a:satMod val="400000"/>
              </a:schemeClr>
            </a:duotone>
          </a:blip>
          <a:stretch>
            <a:fillRect/>
          </a:stretch>
        </p:blipFill>
        <p:spPr>
          <a:xfrm>
            <a:off x="474471" y="4430155"/>
            <a:ext cx="438174" cy="478934"/>
          </a:xfrm>
          <a:prstGeom prst="rect">
            <a:avLst/>
          </a:prstGeom>
        </p:spPr>
      </p:pic>
    </p:spTree>
    <p:extLst>
      <p:ext uri="{BB962C8B-B14F-4D97-AF65-F5344CB8AC3E}">
        <p14:creationId xmlns:p14="http://schemas.microsoft.com/office/powerpoint/2010/main" val="302898457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randombar(horizontal)">
                                      <p:cBhvr>
                                        <p:cTn id="13" dur="500"/>
                                        <p:tgtEl>
                                          <p:spTgt spid="99"/>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Effect transition="in" filter="wipe(down)">
                                      <p:cBhvr>
                                        <p:cTn id="17" dur="500"/>
                                        <p:tgtEl>
                                          <p:spTgt spid="96"/>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childTnLst>
                          </p:cTn>
                        </p:par>
                        <p:par>
                          <p:cTn id="22" fill="hold">
                            <p:stCondLst>
                              <p:cond delay="2500"/>
                            </p:stCondLst>
                            <p:childTnLst>
                              <p:par>
                                <p:cTn id="23" presetID="2" presetClass="entr" presetSubtype="4"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ppt_x"/>
                                          </p:val>
                                        </p:tav>
                                        <p:tav tm="100000">
                                          <p:val>
                                            <p:strVal val="#ppt_x"/>
                                          </p:val>
                                        </p:tav>
                                      </p:tavLst>
                                    </p:anim>
                                    <p:anim calcmode="lin" valueType="num">
                                      <p:cBhvr additive="base">
                                        <p:cTn id="26" dur="500" fill="hold"/>
                                        <p:tgtEl>
                                          <p:spTgt spid="51"/>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74"/>
                                        </p:tgtEl>
                                        <p:attrNameLst>
                                          <p:attrName>style.visibility</p:attrName>
                                        </p:attrNameLst>
                                      </p:cBhvr>
                                      <p:to>
                                        <p:strVal val="visible"/>
                                      </p:to>
                                    </p:set>
                                    <p:anim calcmode="lin" valueType="num">
                                      <p:cBhvr additive="base">
                                        <p:cTn id="30" dur="500" fill="hold"/>
                                        <p:tgtEl>
                                          <p:spTgt spid="74"/>
                                        </p:tgtEl>
                                        <p:attrNameLst>
                                          <p:attrName>ppt_x</p:attrName>
                                        </p:attrNameLst>
                                      </p:cBhvr>
                                      <p:tavLst>
                                        <p:tav tm="0">
                                          <p:val>
                                            <p:strVal val="#ppt_x"/>
                                          </p:val>
                                        </p:tav>
                                        <p:tav tm="100000">
                                          <p:val>
                                            <p:strVal val="#ppt_x"/>
                                          </p:val>
                                        </p:tav>
                                      </p:tavLst>
                                    </p:anim>
                                    <p:anim calcmode="lin" valueType="num">
                                      <p:cBhvr additive="base">
                                        <p:cTn id="31" dur="500" fill="hold"/>
                                        <p:tgtEl>
                                          <p:spTgt spid="74"/>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6" presetClass="entr" presetSubtype="32" fill="hold" nodeType="afterEffect">
                                  <p:stCondLst>
                                    <p:cond delay="0"/>
                                  </p:stCondLst>
                                  <p:childTnLst>
                                    <p:set>
                                      <p:cBhvr>
                                        <p:cTn id="34" dur="1" fill="hold">
                                          <p:stCondLst>
                                            <p:cond delay="0"/>
                                          </p:stCondLst>
                                        </p:cTn>
                                        <p:tgtEl>
                                          <p:spTgt spid="102"/>
                                        </p:tgtEl>
                                        <p:attrNameLst>
                                          <p:attrName>style.visibility</p:attrName>
                                        </p:attrNameLst>
                                      </p:cBhvr>
                                      <p:to>
                                        <p:strVal val="visible"/>
                                      </p:to>
                                    </p:set>
                                    <p:animEffect transition="in" filter="circle(out)">
                                      <p:cBhvr>
                                        <p:cTn id="35" dur="2000"/>
                                        <p:tgtEl>
                                          <p:spTgt spid="102"/>
                                        </p:tgtEl>
                                      </p:cBhvr>
                                    </p:animEffect>
                                  </p:childTnLst>
                                </p:cTn>
                              </p:par>
                            </p:childTnLst>
                          </p:cTn>
                        </p:par>
                        <p:par>
                          <p:cTn id="36" fill="hold">
                            <p:stCondLst>
                              <p:cond delay="5500"/>
                            </p:stCondLst>
                            <p:childTnLst>
                              <p:par>
                                <p:cTn id="37" presetID="42"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1000"/>
                                        <p:tgtEl>
                                          <p:spTgt spid="52"/>
                                        </p:tgtEl>
                                      </p:cBhvr>
                                    </p:animEffect>
                                    <p:anim calcmode="lin" valueType="num">
                                      <p:cBhvr>
                                        <p:cTn id="40" dur="1000" fill="hold"/>
                                        <p:tgtEl>
                                          <p:spTgt spid="52"/>
                                        </p:tgtEl>
                                        <p:attrNameLst>
                                          <p:attrName>ppt_x</p:attrName>
                                        </p:attrNameLst>
                                      </p:cBhvr>
                                      <p:tavLst>
                                        <p:tav tm="0">
                                          <p:val>
                                            <p:strVal val="#ppt_x"/>
                                          </p:val>
                                        </p:tav>
                                        <p:tav tm="100000">
                                          <p:val>
                                            <p:strVal val="#ppt_x"/>
                                          </p:val>
                                        </p:tav>
                                      </p:tavLst>
                                    </p:anim>
                                    <p:anim calcmode="lin" valueType="num">
                                      <p:cBhvr>
                                        <p:cTn id="41" dur="1000" fill="hold"/>
                                        <p:tgtEl>
                                          <p:spTgt spid="52"/>
                                        </p:tgtEl>
                                        <p:attrNameLst>
                                          <p:attrName>ppt_y</p:attrName>
                                        </p:attrNameLst>
                                      </p:cBhvr>
                                      <p:tavLst>
                                        <p:tav tm="0">
                                          <p:val>
                                            <p:strVal val="#ppt_y+.1"/>
                                          </p:val>
                                        </p:tav>
                                        <p:tav tm="100000">
                                          <p:val>
                                            <p:strVal val="#ppt_y"/>
                                          </p:val>
                                        </p:tav>
                                      </p:tavLst>
                                    </p:anim>
                                  </p:childTnLst>
                                </p:cTn>
                              </p:par>
                            </p:childTnLst>
                          </p:cTn>
                        </p:par>
                        <p:par>
                          <p:cTn id="42" fill="hold">
                            <p:stCondLst>
                              <p:cond delay="6500"/>
                            </p:stCondLst>
                            <p:childTnLst>
                              <p:par>
                                <p:cTn id="43" presetID="14" presetClass="entr" presetSubtype="10" fill="hold" nodeType="afterEffect">
                                  <p:stCondLst>
                                    <p:cond delay="0"/>
                                  </p:stCondLst>
                                  <p:childTnLst>
                                    <p:set>
                                      <p:cBhvr>
                                        <p:cTn id="44" dur="1" fill="hold">
                                          <p:stCondLst>
                                            <p:cond delay="0"/>
                                          </p:stCondLst>
                                        </p:cTn>
                                        <p:tgtEl>
                                          <p:spTgt spid="6146"/>
                                        </p:tgtEl>
                                        <p:attrNameLst>
                                          <p:attrName>style.visibility</p:attrName>
                                        </p:attrNameLst>
                                      </p:cBhvr>
                                      <p:to>
                                        <p:strVal val="visible"/>
                                      </p:to>
                                    </p:set>
                                    <p:animEffect transition="in" filter="randombar(horizontal)">
                                      <p:cBhvr>
                                        <p:cTn id="45" dur="500"/>
                                        <p:tgtEl>
                                          <p:spTgt spid="6146"/>
                                        </p:tgtEl>
                                      </p:cBhvr>
                                    </p:animEffect>
                                  </p:childTnLst>
                                </p:cTn>
                              </p:par>
                            </p:childTnLst>
                          </p:cTn>
                        </p:par>
                        <p:par>
                          <p:cTn id="46" fill="hold">
                            <p:stCondLst>
                              <p:cond delay="7000"/>
                            </p:stCondLst>
                            <p:childTnLst>
                              <p:par>
                                <p:cTn id="47" presetID="16" presetClass="entr" presetSubtype="37" fill="hold"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barn(outVertical)">
                                      <p:cBhvr>
                                        <p:cTn id="49" dur="500"/>
                                        <p:tgtEl>
                                          <p:spTgt spid="95"/>
                                        </p:tgtEl>
                                      </p:cBhvr>
                                    </p:animEffect>
                                  </p:childTnLst>
                                </p:cTn>
                              </p:par>
                            </p:childTnLst>
                          </p:cTn>
                        </p:par>
                        <p:par>
                          <p:cTn id="50" fill="hold">
                            <p:stCondLst>
                              <p:cond delay="7500"/>
                            </p:stCondLst>
                            <p:childTnLst>
                              <p:par>
                                <p:cTn id="51" presetID="2" presetClass="entr" presetSubtype="4"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additive="base">
                                        <p:cTn id="53" dur="500" fill="hold"/>
                                        <p:tgtEl>
                                          <p:spTgt spid="62"/>
                                        </p:tgtEl>
                                        <p:attrNameLst>
                                          <p:attrName>ppt_x</p:attrName>
                                        </p:attrNameLst>
                                      </p:cBhvr>
                                      <p:tavLst>
                                        <p:tav tm="0">
                                          <p:val>
                                            <p:strVal val="#ppt_x"/>
                                          </p:val>
                                        </p:tav>
                                        <p:tav tm="100000">
                                          <p:val>
                                            <p:strVal val="#ppt_x"/>
                                          </p:val>
                                        </p:tav>
                                      </p:tavLst>
                                    </p:anim>
                                    <p:anim calcmode="lin" valueType="num">
                                      <p:cBhvr additive="base">
                                        <p:cTn id="54" dur="500" fill="hold"/>
                                        <p:tgtEl>
                                          <p:spTgt spid="62"/>
                                        </p:tgtEl>
                                        <p:attrNameLst>
                                          <p:attrName>ppt_y</p:attrName>
                                        </p:attrNameLst>
                                      </p:cBhvr>
                                      <p:tavLst>
                                        <p:tav tm="0">
                                          <p:val>
                                            <p:strVal val="1+#ppt_h/2"/>
                                          </p:val>
                                        </p:tav>
                                        <p:tav tm="100000">
                                          <p:val>
                                            <p:strVal val="#ppt_y"/>
                                          </p:val>
                                        </p:tav>
                                      </p:tavLst>
                                    </p:anim>
                                  </p:childTnLst>
                                </p:cTn>
                              </p:par>
                            </p:childTnLst>
                          </p:cTn>
                        </p:par>
                        <p:par>
                          <p:cTn id="55" fill="hold">
                            <p:stCondLst>
                              <p:cond delay="8000"/>
                            </p:stCondLst>
                            <p:childTnLst>
                              <p:par>
                                <p:cTn id="56" presetID="6" presetClass="entr" presetSubtype="32" fill="hold" nodeType="afterEffect">
                                  <p:stCondLst>
                                    <p:cond delay="0"/>
                                  </p:stCondLst>
                                  <p:childTnLst>
                                    <p:set>
                                      <p:cBhvr>
                                        <p:cTn id="57" dur="1" fill="hold">
                                          <p:stCondLst>
                                            <p:cond delay="0"/>
                                          </p:stCondLst>
                                        </p:cTn>
                                        <p:tgtEl>
                                          <p:spTgt spid="100"/>
                                        </p:tgtEl>
                                        <p:attrNameLst>
                                          <p:attrName>style.visibility</p:attrName>
                                        </p:attrNameLst>
                                      </p:cBhvr>
                                      <p:to>
                                        <p:strVal val="visible"/>
                                      </p:to>
                                    </p:set>
                                    <p:animEffect transition="in" filter="circle(out)">
                                      <p:cBhvr>
                                        <p:cTn id="58" dur="2000"/>
                                        <p:tgtEl>
                                          <p:spTgt spid="100"/>
                                        </p:tgtEl>
                                      </p:cBhvr>
                                    </p:animEffect>
                                  </p:childTnLst>
                                </p:cTn>
                              </p:par>
                            </p:childTnLst>
                          </p:cTn>
                        </p:par>
                        <p:par>
                          <p:cTn id="59" fill="hold">
                            <p:stCondLst>
                              <p:cond delay="10000"/>
                            </p:stCondLst>
                            <p:childTnLst>
                              <p:par>
                                <p:cTn id="60" presetID="22" presetClass="entr" presetSubtype="8" fill="hold" nodeType="afterEffect">
                                  <p:stCondLst>
                                    <p:cond delay="0"/>
                                  </p:stCondLst>
                                  <p:childTnLst>
                                    <p:set>
                                      <p:cBhvr>
                                        <p:cTn id="61" dur="1" fill="hold">
                                          <p:stCondLst>
                                            <p:cond delay="0"/>
                                          </p:stCondLst>
                                        </p:cTn>
                                        <p:tgtEl>
                                          <p:spTgt spid="98"/>
                                        </p:tgtEl>
                                        <p:attrNameLst>
                                          <p:attrName>style.visibility</p:attrName>
                                        </p:attrNameLst>
                                      </p:cBhvr>
                                      <p:to>
                                        <p:strVal val="visible"/>
                                      </p:to>
                                    </p:set>
                                    <p:animEffect transition="in" filter="wipe(left)">
                                      <p:cBhvr>
                                        <p:cTn id="62" dur="500"/>
                                        <p:tgtEl>
                                          <p:spTgt spid="98"/>
                                        </p:tgtEl>
                                      </p:cBhvr>
                                    </p:animEffect>
                                  </p:childTnLst>
                                </p:cTn>
                              </p:par>
                            </p:childTnLst>
                          </p:cTn>
                        </p:par>
                        <p:par>
                          <p:cTn id="63" fill="hold">
                            <p:stCondLst>
                              <p:cond delay="10500"/>
                            </p:stCondLst>
                            <p:childTnLst>
                              <p:par>
                                <p:cTn id="64" presetID="2" presetClass="entr" presetSubtype="1" fill="hold" nodeType="afterEffect">
                                  <p:stCondLst>
                                    <p:cond delay="0"/>
                                  </p:stCondLst>
                                  <p:childTnLst>
                                    <p:set>
                                      <p:cBhvr>
                                        <p:cTn id="65" dur="1" fill="hold">
                                          <p:stCondLst>
                                            <p:cond delay="0"/>
                                          </p:stCondLst>
                                        </p:cTn>
                                        <p:tgtEl>
                                          <p:spTgt spid="77"/>
                                        </p:tgtEl>
                                        <p:attrNameLst>
                                          <p:attrName>style.visibility</p:attrName>
                                        </p:attrNameLst>
                                      </p:cBhvr>
                                      <p:to>
                                        <p:strVal val="visible"/>
                                      </p:to>
                                    </p:set>
                                    <p:anim calcmode="lin" valueType="num">
                                      <p:cBhvr additive="base">
                                        <p:cTn id="66" dur="500" fill="hold"/>
                                        <p:tgtEl>
                                          <p:spTgt spid="77"/>
                                        </p:tgtEl>
                                        <p:attrNameLst>
                                          <p:attrName>ppt_x</p:attrName>
                                        </p:attrNameLst>
                                      </p:cBhvr>
                                      <p:tavLst>
                                        <p:tav tm="0">
                                          <p:val>
                                            <p:strVal val="#ppt_x"/>
                                          </p:val>
                                        </p:tav>
                                        <p:tav tm="100000">
                                          <p:val>
                                            <p:strVal val="#ppt_x"/>
                                          </p:val>
                                        </p:tav>
                                      </p:tavLst>
                                    </p:anim>
                                    <p:anim calcmode="lin" valueType="num">
                                      <p:cBhvr additive="base">
                                        <p:cTn id="67" dur="500" fill="hold"/>
                                        <p:tgtEl>
                                          <p:spTgt spid="77"/>
                                        </p:tgtEl>
                                        <p:attrNameLst>
                                          <p:attrName>ppt_y</p:attrName>
                                        </p:attrNameLst>
                                      </p:cBhvr>
                                      <p:tavLst>
                                        <p:tav tm="0">
                                          <p:val>
                                            <p:strVal val="0-#ppt_h/2"/>
                                          </p:val>
                                        </p:tav>
                                        <p:tav tm="100000">
                                          <p:val>
                                            <p:strVal val="#ppt_y"/>
                                          </p:val>
                                        </p:tav>
                                      </p:tavLst>
                                    </p:anim>
                                  </p:childTnLst>
                                </p:cTn>
                              </p:par>
                            </p:childTnLst>
                          </p:cTn>
                        </p:par>
                        <p:par>
                          <p:cTn id="68" fill="hold">
                            <p:stCondLst>
                              <p:cond delay="11000"/>
                            </p:stCondLst>
                            <p:childTnLst>
                              <p:par>
                                <p:cTn id="69" presetID="42" presetClass="entr" presetSubtype="0" fill="hold"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fade">
                                      <p:cBhvr>
                                        <p:cTn id="71" dur="1000"/>
                                        <p:tgtEl>
                                          <p:spTgt spid="82"/>
                                        </p:tgtEl>
                                      </p:cBhvr>
                                    </p:animEffect>
                                    <p:anim calcmode="lin" valueType="num">
                                      <p:cBhvr>
                                        <p:cTn id="72" dur="1000" fill="hold"/>
                                        <p:tgtEl>
                                          <p:spTgt spid="82"/>
                                        </p:tgtEl>
                                        <p:attrNameLst>
                                          <p:attrName>ppt_x</p:attrName>
                                        </p:attrNameLst>
                                      </p:cBhvr>
                                      <p:tavLst>
                                        <p:tav tm="0">
                                          <p:val>
                                            <p:strVal val="#ppt_x"/>
                                          </p:val>
                                        </p:tav>
                                        <p:tav tm="100000">
                                          <p:val>
                                            <p:strVal val="#ppt_x"/>
                                          </p:val>
                                        </p:tav>
                                      </p:tavLst>
                                    </p:anim>
                                    <p:anim calcmode="lin" valueType="num">
                                      <p:cBhvr>
                                        <p:cTn id="73" dur="1000" fill="hold"/>
                                        <p:tgtEl>
                                          <p:spTgt spid="82"/>
                                        </p:tgtEl>
                                        <p:attrNameLst>
                                          <p:attrName>ppt_y</p:attrName>
                                        </p:attrNameLst>
                                      </p:cBhvr>
                                      <p:tavLst>
                                        <p:tav tm="0">
                                          <p:val>
                                            <p:strVal val="#ppt_y+.1"/>
                                          </p:val>
                                        </p:tav>
                                        <p:tav tm="100000">
                                          <p:val>
                                            <p:strVal val="#ppt_y"/>
                                          </p:val>
                                        </p:tav>
                                      </p:tavLst>
                                    </p:anim>
                                  </p:childTnLst>
                                </p:cTn>
                              </p:par>
                            </p:childTnLst>
                          </p:cTn>
                        </p:par>
                        <p:par>
                          <p:cTn id="74" fill="hold">
                            <p:stCondLst>
                              <p:cond delay="12000"/>
                            </p:stCondLst>
                            <p:childTnLst>
                              <p:par>
                                <p:cTn id="75" presetID="22" presetClass="entr" presetSubtype="4" fill="hold" nodeType="after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wipe(down)">
                                      <p:cBhvr>
                                        <p:cTn id="77" dur="500"/>
                                        <p:tgtEl>
                                          <p:spTgt spid="92"/>
                                        </p:tgtEl>
                                      </p:cBhvr>
                                    </p:animEffect>
                                  </p:childTnLst>
                                </p:cTn>
                              </p:par>
                            </p:childTnLst>
                          </p:cTn>
                        </p:par>
                        <p:par>
                          <p:cTn id="78" fill="hold">
                            <p:stCondLst>
                              <p:cond delay="12500"/>
                            </p:stCondLst>
                            <p:childTnLst>
                              <p:par>
                                <p:cTn id="79" presetID="16" presetClass="entr" presetSubtype="21" fill="hold" grpId="0" nodeType="afterEffect">
                                  <p:stCondLst>
                                    <p:cond delay="0"/>
                                  </p:stCondLst>
                                  <p:childTnLst>
                                    <p:set>
                                      <p:cBhvr>
                                        <p:cTn id="80" dur="1" fill="hold">
                                          <p:stCondLst>
                                            <p:cond delay="0"/>
                                          </p:stCondLst>
                                        </p:cTn>
                                        <p:tgtEl>
                                          <p:spTgt spid="93"/>
                                        </p:tgtEl>
                                        <p:attrNameLst>
                                          <p:attrName>style.visibility</p:attrName>
                                        </p:attrNameLst>
                                      </p:cBhvr>
                                      <p:to>
                                        <p:strVal val="visible"/>
                                      </p:to>
                                    </p:set>
                                    <p:animEffect transition="in" filter="barn(inVertical)">
                                      <p:cBhvr>
                                        <p:cTn id="81"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62" grpId="0"/>
      <p:bldP spid="74" grpId="0"/>
      <p:bldP spid="9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1543751" y="220339"/>
            <a:ext cx="7886700"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_tradnl" sz="3000" dirty="0">
                <a:solidFill>
                  <a:schemeClr val="tx2"/>
                </a:solidFill>
                <a:latin typeface="Lato Light" pitchFamily="34" charset="0"/>
                <a:cs typeface="+mn-cs"/>
              </a:rPr>
              <a:t>Regla 2.7.1.35 Séptimo párrafo</a:t>
            </a:r>
          </a:p>
        </p:txBody>
      </p:sp>
      <p:sp>
        <p:nvSpPr>
          <p:cNvPr id="3" name="CuadroTexto 2">
            <a:extLst>
              <a:ext uri="{FF2B5EF4-FFF2-40B4-BE49-F238E27FC236}">
                <a16:creationId xmlns:a16="http://schemas.microsoft.com/office/drawing/2014/main" xmlns="" id="{2FBDF9C9-1906-4F20-82F6-F907C29E9CBD}"/>
              </a:ext>
            </a:extLst>
          </p:cNvPr>
          <p:cNvSpPr txBox="1"/>
          <p:nvPr/>
        </p:nvSpPr>
        <p:spPr>
          <a:xfrm rot="21396822">
            <a:off x="693630" y="3827565"/>
            <a:ext cx="2599415" cy="1015663"/>
          </a:xfrm>
          <a:prstGeom prst="rect">
            <a:avLst/>
          </a:prstGeom>
          <a:noFill/>
        </p:spPr>
        <p:txBody>
          <a:bodyPr wrap="square" rtlCol="0">
            <a:spAutoFit/>
          </a:bodyPr>
          <a:lstStyle/>
          <a:p>
            <a:pPr algn="ctr"/>
            <a:r>
              <a:rPr lang="es-ES_tradnl" sz="2000" dirty="0">
                <a:solidFill>
                  <a:schemeClr val="accent2">
                    <a:lumMod val="75000"/>
                  </a:schemeClr>
                </a:solidFill>
                <a:latin typeface="Lato Light"/>
              </a:rPr>
              <a:t>Si existen errores en un REP y requieres cancelarlo</a:t>
            </a:r>
          </a:p>
        </p:txBody>
      </p:sp>
      <p:grpSp>
        <p:nvGrpSpPr>
          <p:cNvPr id="4" name="Grupo 3">
            <a:extLst>
              <a:ext uri="{FF2B5EF4-FFF2-40B4-BE49-F238E27FC236}">
                <a16:creationId xmlns:a16="http://schemas.microsoft.com/office/drawing/2014/main" xmlns="" id="{0722AD46-64FB-4348-9A61-1D09564D2F4D}"/>
              </a:ext>
            </a:extLst>
          </p:cNvPr>
          <p:cNvGrpSpPr/>
          <p:nvPr/>
        </p:nvGrpSpPr>
        <p:grpSpPr>
          <a:xfrm>
            <a:off x="1168096" y="1127962"/>
            <a:ext cx="1620626" cy="2602288"/>
            <a:chOff x="9902471" y="1681503"/>
            <a:chExt cx="2160834" cy="3469717"/>
          </a:xfrm>
        </p:grpSpPr>
        <p:grpSp>
          <p:nvGrpSpPr>
            <p:cNvPr id="5" name="Grupo 4">
              <a:extLst>
                <a:ext uri="{FF2B5EF4-FFF2-40B4-BE49-F238E27FC236}">
                  <a16:creationId xmlns:a16="http://schemas.microsoft.com/office/drawing/2014/main" xmlns="" id="{39C2E913-FAF8-46F5-829F-205ED146078A}"/>
                </a:ext>
              </a:extLst>
            </p:cNvPr>
            <p:cNvGrpSpPr/>
            <p:nvPr/>
          </p:nvGrpSpPr>
          <p:grpSpPr>
            <a:xfrm>
              <a:off x="9996521" y="1681503"/>
              <a:ext cx="2066784" cy="3469717"/>
              <a:chOff x="7576281" y="2260919"/>
              <a:chExt cx="1703297" cy="2355176"/>
            </a:xfrm>
          </p:grpSpPr>
          <p:pic>
            <p:nvPicPr>
              <p:cNvPr id="13" name="Imagen 12">
                <a:extLst>
                  <a:ext uri="{FF2B5EF4-FFF2-40B4-BE49-F238E27FC236}">
                    <a16:creationId xmlns:a16="http://schemas.microsoft.com/office/drawing/2014/main" xmlns="" id="{4F98CBFE-7C72-4CA3-9567-B17BFE801CD3}"/>
                  </a:ext>
                </a:extLst>
              </p:cNvPr>
              <p:cNvPicPr>
                <a:picLocks noChangeAspect="1"/>
              </p:cNvPicPr>
              <p:nvPr/>
            </p:nvPicPr>
            <p:blipFill>
              <a:blip r:embed="rId2">
                <a:extLst/>
              </a:blip>
              <a:stretch>
                <a:fillRect/>
              </a:stretch>
            </p:blipFill>
            <p:spPr>
              <a:xfrm>
                <a:off x="7576281" y="2260919"/>
                <a:ext cx="1703297" cy="2355176"/>
              </a:xfrm>
              <a:prstGeom prst="rect">
                <a:avLst/>
              </a:prstGeom>
            </p:spPr>
          </p:pic>
          <p:sp>
            <p:nvSpPr>
              <p:cNvPr id="14" name="CuadroTexto 13">
                <a:extLst>
                  <a:ext uri="{FF2B5EF4-FFF2-40B4-BE49-F238E27FC236}">
                    <a16:creationId xmlns:a16="http://schemas.microsoft.com/office/drawing/2014/main" xmlns="" id="{4E9C4269-D595-45E8-BDED-52E7FA5AD6AE}"/>
                  </a:ext>
                </a:extLst>
              </p:cNvPr>
              <p:cNvSpPr txBox="1"/>
              <p:nvPr/>
            </p:nvSpPr>
            <p:spPr>
              <a:xfrm>
                <a:off x="7696656" y="2437434"/>
                <a:ext cx="447759" cy="229804"/>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sp>
          <p:nvSpPr>
            <p:cNvPr id="6" name="CuadroTexto 5">
              <a:extLst>
                <a:ext uri="{FF2B5EF4-FFF2-40B4-BE49-F238E27FC236}">
                  <a16:creationId xmlns:a16="http://schemas.microsoft.com/office/drawing/2014/main" xmlns="" id="{FB17BECC-760B-4C47-A227-6D1A20B90ADD}"/>
                </a:ext>
              </a:extLst>
            </p:cNvPr>
            <p:cNvSpPr txBox="1"/>
            <p:nvPr/>
          </p:nvSpPr>
          <p:spPr>
            <a:xfrm>
              <a:off x="9902471" y="4047748"/>
              <a:ext cx="2075651" cy="307776"/>
            </a:xfrm>
            <a:prstGeom prst="rect">
              <a:avLst/>
            </a:prstGeom>
            <a:noFill/>
          </p:spPr>
          <p:txBody>
            <a:bodyPr wrap="square" rtlCol="0">
              <a:spAutoFit/>
            </a:bodyPr>
            <a:lstStyle/>
            <a:p>
              <a:r>
                <a:rPr lang="es-ES_tradnl" sz="900">
                  <a:solidFill>
                    <a:srgbClr val="33850A"/>
                  </a:solidFill>
                  <a:latin typeface="Lato Black" panose="020F0A02020204030203"/>
                </a:rPr>
                <a:t>Recibo Electrónico de Pago</a:t>
              </a:r>
            </a:p>
          </p:txBody>
        </p:sp>
        <p:sp>
          <p:nvSpPr>
            <p:cNvPr id="7" name="CuadroTexto 6">
              <a:extLst>
                <a:ext uri="{FF2B5EF4-FFF2-40B4-BE49-F238E27FC236}">
                  <a16:creationId xmlns:a16="http://schemas.microsoft.com/office/drawing/2014/main" xmlns="" id="{3FE87DDB-36DB-4350-9A6E-3E5AC4FC1109}"/>
                </a:ext>
              </a:extLst>
            </p:cNvPr>
            <p:cNvSpPr txBox="1"/>
            <p:nvPr/>
          </p:nvSpPr>
          <p:spPr>
            <a:xfrm>
              <a:off x="9935895" y="4396388"/>
              <a:ext cx="967161" cy="369332"/>
            </a:xfrm>
            <a:prstGeom prst="rect">
              <a:avLst/>
            </a:prstGeom>
            <a:noFill/>
          </p:spPr>
          <p:txBody>
            <a:bodyPr wrap="square" rtlCol="0">
              <a:spAutoFit/>
            </a:bodyPr>
            <a:lstStyle/>
            <a:p>
              <a:pPr algn="ctr"/>
              <a:r>
                <a:rPr lang="es-ES_tradnl" sz="600">
                  <a:latin typeface="Lato Black" panose="020F0A02020204030203"/>
                </a:rPr>
                <a:t>Importe saldo anterior</a:t>
              </a:r>
            </a:p>
          </p:txBody>
        </p:sp>
        <p:sp>
          <p:nvSpPr>
            <p:cNvPr id="8" name="CuadroTexto 7">
              <a:extLst>
                <a:ext uri="{FF2B5EF4-FFF2-40B4-BE49-F238E27FC236}">
                  <a16:creationId xmlns:a16="http://schemas.microsoft.com/office/drawing/2014/main" xmlns="" id="{622D012A-DE00-411D-8645-6653C2559D3B}"/>
                </a:ext>
              </a:extLst>
            </p:cNvPr>
            <p:cNvSpPr txBox="1"/>
            <p:nvPr/>
          </p:nvSpPr>
          <p:spPr>
            <a:xfrm>
              <a:off x="10530417" y="4399655"/>
              <a:ext cx="922908" cy="369332"/>
            </a:xfrm>
            <a:prstGeom prst="rect">
              <a:avLst/>
            </a:prstGeom>
            <a:noFill/>
          </p:spPr>
          <p:txBody>
            <a:bodyPr wrap="square" rtlCol="0">
              <a:spAutoFit/>
            </a:bodyPr>
            <a:lstStyle/>
            <a:p>
              <a:pPr algn="ctr"/>
              <a:r>
                <a:rPr lang="es-ES_tradnl" sz="600">
                  <a:latin typeface="Lato Black" panose="020F0A02020204030203"/>
                </a:rPr>
                <a:t>Importe pagado</a:t>
              </a:r>
            </a:p>
          </p:txBody>
        </p:sp>
        <p:sp>
          <p:nvSpPr>
            <p:cNvPr id="9" name="CuadroTexto 8">
              <a:extLst>
                <a:ext uri="{FF2B5EF4-FFF2-40B4-BE49-F238E27FC236}">
                  <a16:creationId xmlns:a16="http://schemas.microsoft.com/office/drawing/2014/main" xmlns="" id="{996BEA85-B6B5-4146-B3E1-4A2D8B410647}"/>
                </a:ext>
              </a:extLst>
            </p:cNvPr>
            <p:cNvSpPr txBox="1"/>
            <p:nvPr/>
          </p:nvSpPr>
          <p:spPr>
            <a:xfrm>
              <a:off x="11090913" y="4399655"/>
              <a:ext cx="952962" cy="369332"/>
            </a:xfrm>
            <a:prstGeom prst="rect">
              <a:avLst/>
            </a:prstGeom>
            <a:noFill/>
          </p:spPr>
          <p:txBody>
            <a:bodyPr wrap="square" rtlCol="0">
              <a:spAutoFit/>
            </a:bodyPr>
            <a:lstStyle/>
            <a:p>
              <a:pPr algn="ctr"/>
              <a:r>
                <a:rPr lang="es-ES_tradnl" sz="600">
                  <a:latin typeface="Lato Black" panose="020F0A02020204030203"/>
                </a:rPr>
                <a:t>Importe saldo insoluto</a:t>
              </a:r>
            </a:p>
          </p:txBody>
        </p:sp>
        <p:sp>
          <p:nvSpPr>
            <p:cNvPr id="10" name="CuadroTexto 9">
              <a:extLst>
                <a:ext uri="{FF2B5EF4-FFF2-40B4-BE49-F238E27FC236}">
                  <a16:creationId xmlns:a16="http://schemas.microsoft.com/office/drawing/2014/main" xmlns="" id="{CE1DD047-7DA7-4577-97AE-07B5D7BACB1F}"/>
                </a:ext>
              </a:extLst>
            </p:cNvPr>
            <p:cNvSpPr txBox="1"/>
            <p:nvPr/>
          </p:nvSpPr>
          <p:spPr>
            <a:xfrm>
              <a:off x="9937170" y="4821969"/>
              <a:ext cx="952962" cy="246221"/>
            </a:xfrm>
            <a:prstGeom prst="rect">
              <a:avLst/>
            </a:prstGeom>
            <a:noFill/>
          </p:spPr>
          <p:txBody>
            <a:bodyPr wrap="square" rtlCol="0">
              <a:spAutoFit/>
            </a:bodyPr>
            <a:lstStyle/>
            <a:p>
              <a:pPr algn="ctr"/>
              <a:r>
                <a:rPr lang="es-ES_tradnl" sz="600">
                  <a:latin typeface="Lato Black" panose="020F0A02020204030203"/>
                </a:rPr>
                <a:t>0</a:t>
              </a:r>
            </a:p>
          </p:txBody>
        </p:sp>
        <p:sp>
          <p:nvSpPr>
            <p:cNvPr id="11" name="CuadroTexto 10">
              <a:extLst>
                <a:ext uri="{FF2B5EF4-FFF2-40B4-BE49-F238E27FC236}">
                  <a16:creationId xmlns:a16="http://schemas.microsoft.com/office/drawing/2014/main" xmlns="" id="{15CC9AE5-DCC4-46F2-B701-FB96FAED8927}"/>
                </a:ext>
              </a:extLst>
            </p:cNvPr>
            <p:cNvSpPr txBox="1"/>
            <p:nvPr/>
          </p:nvSpPr>
          <p:spPr>
            <a:xfrm>
              <a:off x="10506013" y="4821969"/>
              <a:ext cx="952962" cy="246221"/>
            </a:xfrm>
            <a:prstGeom prst="rect">
              <a:avLst/>
            </a:prstGeom>
            <a:noFill/>
          </p:spPr>
          <p:txBody>
            <a:bodyPr wrap="square" rtlCol="0">
              <a:spAutoFit/>
            </a:bodyPr>
            <a:lstStyle/>
            <a:p>
              <a:pPr algn="ctr"/>
              <a:r>
                <a:rPr lang="es-ES_tradnl" sz="600">
                  <a:latin typeface="Lato Black" panose="020F0A02020204030203"/>
                </a:rPr>
                <a:t>90,000.00</a:t>
              </a:r>
            </a:p>
          </p:txBody>
        </p:sp>
        <p:sp>
          <p:nvSpPr>
            <p:cNvPr id="12" name="CuadroTexto 11">
              <a:extLst>
                <a:ext uri="{FF2B5EF4-FFF2-40B4-BE49-F238E27FC236}">
                  <a16:creationId xmlns:a16="http://schemas.microsoft.com/office/drawing/2014/main" xmlns="" id="{E58FF3E6-40AD-4531-B7D3-40474A082BD2}"/>
                </a:ext>
              </a:extLst>
            </p:cNvPr>
            <p:cNvSpPr txBox="1"/>
            <p:nvPr/>
          </p:nvSpPr>
          <p:spPr>
            <a:xfrm>
              <a:off x="11110343" y="4821969"/>
              <a:ext cx="952962" cy="246221"/>
            </a:xfrm>
            <a:prstGeom prst="rect">
              <a:avLst/>
            </a:prstGeom>
            <a:noFill/>
          </p:spPr>
          <p:txBody>
            <a:bodyPr wrap="square" rtlCol="0">
              <a:spAutoFit/>
            </a:bodyPr>
            <a:lstStyle/>
            <a:p>
              <a:pPr algn="ctr"/>
              <a:r>
                <a:rPr lang="es-ES_tradnl" sz="600">
                  <a:latin typeface="Lato Black" panose="020F0A02020204030203"/>
                </a:rPr>
                <a:t>0</a:t>
              </a:r>
            </a:p>
          </p:txBody>
        </p:sp>
      </p:grpSp>
      <p:grpSp>
        <p:nvGrpSpPr>
          <p:cNvPr id="15" name="Grupo 14">
            <a:extLst>
              <a:ext uri="{FF2B5EF4-FFF2-40B4-BE49-F238E27FC236}">
                <a16:creationId xmlns:a16="http://schemas.microsoft.com/office/drawing/2014/main" xmlns="" id="{82D7DD89-3A18-4B44-AB17-E64B7E297BE5}"/>
              </a:ext>
            </a:extLst>
          </p:cNvPr>
          <p:cNvGrpSpPr/>
          <p:nvPr/>
        </p:nvGrpSpPr>
        <p:grpSpPr>
          <a:xfrm rot="21443627">
            <a:off x="4383838" y="1060284"/>
            <a:ext cx="1620626" cy="2602288"/>
            <a:chOff x="9902471" y="1681503"/>
            <a:chExt cx="2160834" cy="3469717"/>
          </a:xfrm>
        </p:grpSpPr>
        <p:grpSp>
          <p:nvGrpSpPr>
            <p:cNvPr id="16" name="Grupo 15">
              <a:extLst>
                <a:ext uri="{FF2B5EF4-FFF2-40B4-BE49-F238E27FC236}">
                  <a16:creationId xmlns:a16="http://schemas.microsoft.com/office/drawing/2014/main" xmlns="" id="{F9F25D07-CEEC-45DD-B3AC-868F2E26AA71}"/>
                </a:ext>
              </a:extLst>
            </p:cNvPr>
            <p:cNvGrpSpPr/>
            <p:nvPr/>
          </p:nvGrpSpPr>
          <p:grpSpPr>
            <a:xfrm>
              <a:off x="9996521" y="1681503"/>
              <a:ext cx="2066784" cy="3469717"/>
              <a:chOff x="7576281" y="2260919"/>
              <a:chExt cx="1703297" cy="2355176"/>
            </a:xfrm>
          </p:grpSpPr>
          <p:pic>
            <p:nvPicPr>
              <p:cNvPr id="24" name="Imagen 23">
                <a:extLst>
                  <a:ext uri="{FF2B5EF4-FFF2-40B4-BE49-F238E27FC236}">
                    <a16:creationId xmlns:a16="http://schemas.microsoft.com/office/drawing/2014/main" xmlns="" id="{165DA45F-F86E-4474-B57C-D1567E551726}"/>
                  </a:ext>
                </a:extLst>
              </p:cNvPr>
              <p:cNvPicPr>
                <a:picLocks noChangeAspect="1"/>
              </p:cNvPicPr>
              <p:nvPr/>
            </p:nvPicPr>
            <p:blipFill>
              <a:blip r:embed="rId2">
                <a:extLst/>
              </a:blip>
              <a:stretch>
                <a:fillRect/>
              </a:stretch>
            </p:blipFill>
            <p:spPr>
              <a:xfrm>
                <a:off x="7576281" y="2260919"/>
                <a:ext cx="1703297" cy="2355176"/>
              </a:xfrm>
              <a:prstGeom prst="rect">
                <a:avLst/>
              </a:prstGeom>
            </p:spPr>
          </p:pic>
          <p:sp>
            <p:nvSpPr>
              <p:cNvPr id="25" name="CuadroTexto 24">
                <a:extLst>
                  <a:ext uri="{FF2B5EF4-FFF2-40B4-BE49-F238E27FC236}">
                    <a16:creationId xmlns:a16="http://schemas.microsoft.com/office/drawing/2014/main" xmlns="" id="{149938D2-C73C-4010-809C-7C7FCB156106}"/>
                  </a:ext>
                </a:extLst>
              </p:cNvPr>
              <p:cNvSpPr txBox="1"/>
              <p:nvPr/>
            </p:nvSpPr>
            <p:spPr>
              <a:xfrm>
                <a:off x="7726210" y="2476419"/>
                <a:ext cx="447759" cy="229804"/>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sp>
          <p:nvSpPr>
            <p:cNvPr id="17" name="CuadroTexto 16">
              <a:extLst>
                <a:ext uri="{FF2B5EF4-FFF2-40B4-BE49-F238E27FC236}">
                  <a16:creationId xmlns:a16="http://schemas.microsoft.com/office/drawing/2014/main" xmlns="" id="{4A6751C1-67F9-41B7-BAB1-CAD193F9E968}"/>
                </a:ext>
              </a:extLst>
            </p:cNvPr>
            <p:cNvSpPr txBox="1"/>
            <p:nvPr/>
          </p:nvSpPr>
          <p:spPr>
            <a:xfrm>
              <a:off x="9902471" y="4124693"/>
              <a:ext cx="2075651" cy="307776"/>
            </a:xfrm>
            <a:prstGeom prst="rect">
              <a:avLst/>
            </a:prstGeom>
            <a:noFill/>
          </p:spPr>
          <p:txBody>
            <a:bodyPr wrap="square" rtlCol="0">
              <a:spAutoFit/>
            </a:bodyPr>
            <a:lstStyle/>
            <a:p>
              <a:r>
                <a:rPr lang="es-ES_tradnl" sz="900">
                  <a:solidFill>
                    <a:srgbClr val="33850A"/>
                  </a:solidFill>
                  <a:latin typeface="Lato Black" panose="020F0A02020204030203"/>
                </a:rPr>
                <a:t>Recibo Electrónico de Pago</a:t>
              </a:r>
            </a:p>
          </p:txBody>
        </p:sp>
        <p:sp>
          <p:nvSpPr>
            <p:cNvPr id="18" name="CuadroTexto 17">
              <a:extLst>
                <a:ext uri="{FF2B5EF4-FFF2-40B4-BE49-F238E27FC236}">
                  <a16:creationId xmlns:a16="http://schemas.microsoft.com/office/drawing/2014/main" xmlns="" id="{EA152382-6977-475F-8023-63F41D2A10A7}"/>
                </a:ext>
              </a:extLst>
            </p:cNvPr>
            <p:cNvSpPr txBox="1"/>
            <p:nvPr/>
          </p:nvSpPr>
          <p:spPr>
            <a:xfrm>
              <a:off x="9935895" y="4442555"/>
              <a:ext cx="967161" cy="369332"/>
            </a:xfrm>
            <a:prstGeom prst="rect">
              <a:avLst/>
            </a:prstGeom>
            <a:noFill/>
          </p:spPr>
          <p:txBody>
            <a:bodyPr wrap="square" rtlCol="0">
              <a:spAutoFit/>
            </a:bodyPr>
            <a:lstStyle/>
            <a:p>
              <a:pPr algn="ctr"/>
              <a:r>
                <a:rPr lang="es-ES_tradnl" sz="600">
                  <a:latin typeface="Lato Black" panose="020F0A02020204030203"/>
                </a:rPr>
                <a:t>Importe saldo anterior</a:t>
              </a:r>
            </a:p>
          </p:txBody>
        </p:sp>
        <p:sp>
          <p:nvSpPr>
            <p:cNvPr id="19" name="CuadroTexto 18">
              <a:extLst>
                <a:ext uri="{FF2B5EF4-FFF2-40B4-BE49-F238E27FC236}">
                  <a16:creationId xmlns:a16="http://schemas.microsoft.com/office/drawing/2014/main" xmlns="" id="{F1257038-CE48-4CBA-BB32-94492B13C01B}"/>
                </a:ext>
              </a:extLst>
            </p:cNvPr>
            <p:cNvSpPr txBox="1"/>
            <p:nvPr/>
          </p:nvSpPr>
          <p:spPr>
            <a:xfrm>
              <a:off x="10530418" y="4384267"/>
              <a:ext cx="922908" cy="369332"/>
            </a:xfrm>
            <a:prstGeom prst="rect">
              <a:avLst/>
            </a:prstGeom>
            <a:noFill/>
          </p:spPr>
          <p:txBody>
            <a:bodyPr wrap="square" rtlCol="0">
              <a:spAutoFit/>
            </a:bodyPr>
            <a:lstStyle/>
            <a:p>
              <a:pPr algn="ctr"/>
              <a:r>
                <a:rPr lang="es-ES_tradnl" sz="600">
                  <a:latin typeface="Lato Black" panose="020F0A02020204030203"/>
                </a:rPr>
                <a:t>Importe pagado</a:t>
              </a:r>
            </a:p>
          </p:txBody>
        </p:sp>
        <p:sp>
          <p:nvSpPr>
            <p:cNvPr id="20" name="CuadroTexto 19">
              <a:extLst>
                <a:ext uri="{FF2B5EF4-FFF2-40B4-BE49-F238E27FC236}">
                  <a16:creationId xmlns:a16="http://schemas.microsoft.com/office/drawing/2014/main" xmlns="" id="{338AE148-7FAD-4A2B-8D4E-22766ED9E1D0}"/>
                </a:ext>
              </a:extLst>
            </p:cNvPr>
            <p:cNvSpPr txBox="1"/>
            <p:nvPr/>
          </p:nvSpPr>
          <p:spPr>
            <a:xfrm>
              <a:off x="11090913" y="4445821"/>
              <a:ext cx="952962" cy="369332"/>
            </a:xfrm>
            <a:prstGeom prst="rect">
              <a:avLst/>
            </a:prstGeom>
            <a:noFill/>
          </p:spPr>
          <p:txBody>
            <a:bodyPr wrap="square" rtlCol="0">
              <a:spAutoFit/>
            </a:bodyPr>
            <a:lstStyle/>
            <a:p>
              <a:pPr algn="ctr"/>
              <a:r>
                <a:rPr lang="es-ES_tradnl" sz="600">
                  <a:latin typeface="Lato Black" panose="020F0A02020204030203"/>
                </a:rPr>
                <a:t>Importe saldo insoluto</a:t>
              </a:r>
            </a:p>
          </p:txBody>
        </p:sp>
        <p:sp>
          <p:nvSpPr>
            <p:cNvPr id="21" name="CuadroTexto 20">
              <a:extLst>
                <a:ext uri="{FF2B5EF4-FFF2-40B4-BE49-F238E27FC236}">
                  <a16:creationId xmlns:a16="http://schemas.microsoft.com/office/drawing/2014/main" xmlns="" id="{07F4DD34-D2B3-48CA-B293-61FA69776443}"/>
                </a:ext>
              </a:extLst>
            </p:cNvPr>
            <p:cNvSpPr txBox="1"/>
            <p:nvPr/>
          </p:nvSpPr>
          <p:spPr>
            <a:xfrm>
              <a:off x="9937170" y="4806581"/>
              <a:ext cx="952962" cy="246221"/>
            </a:xfrm>
            <a:prstGeom prst="rect">
              <a:avLst/>
            </a:prstGeom>
            <a:noFill/>
          </p:spPr>
          <p:txBody>
            <a:bodyPr wrap="square" rtlCol="0">
              <a:spAutoFit/>
            </a:bodyPr>
            <a:lstStyle/>
            <a:p>
              <a:pPr algn="ctr"/>
              <a:r>
                <a:rPr lang="es-ES_tradnl" sz="600">
                  <a:latin typeface="Lato Black" panose="020F0A02020204030203"/>
                </a:rPr>
                <a:t>0</a:t>
              </a:r>
            </a:p>
          </p:txBody>
        </p:sp>
        <p:sp>
          <p:nvSpPr>
            <p:cNvPr id="22" name="CuadroTexto 21">
              <a:extLst>
                <a:ext uri="{FF2B5EF4-FFF2-40B4-BE49-F238E27FC236}">
                  <a16:creationId xmlns:a16="http://schemas.microsoft.com/office/drawing/2014/main" xmlns="" id="{A4BA92D3-D007-4F14-A3A5-B23713554A81}"/>
                </a:ext>
              </a:extLst>
            </p:cNvPr>
            <p:cNvSpPr txBox="1"/>
            <p:nvPr/>
          </p:nvSpPr>
          <p:spPr>
            <a:xfrm>
              <a:off x="10506013" y="4806582"/>
              <a:ext cx="952962" cy="246221"/>
            </a:xfrm>
            <a:prstGeom prst="rect">
              <a:avLst/>
            </a:prstGeom>
            <a:noFill/>
          </p:spPr>
          <p:txBody>
            <a:bodyPr wrap="square" rtlCol="0">
              <a:spAutoFit/>
            </a:bodyPr>
            <a:lstStyle/>
            <a:p>
              <a:pPr algn="ctr"/>
              <a:r>
                <a:rPr lang="es-ES_tradnl" sz="600">
                  <a:latin typeface="Lato Black" panose="020F0A02020204030203"/>
                </a:rPr>
                <a:t>9,000.00</a:t>
              </a:r>
            </a:p>
          </p:txBody>
        </p:sp>
        <p:sp>
          <p:nvSpPr>
            <p:cNvPr id="23" name="CuadroTexto 22">
              <a:extLst>
                <a:ext uri="{FF2B5EF4-FFF2-40B4-BE49-F238E27FC236}">
                  <a16:creationId xmlns:a16="http://schemas.microsoft.com/office/drawing/2014/main" xmlns="" id="{1BC0E828-9769-4D1D-A798-BBD0B4E3FD60}"/>
                </a:ext>
              </a:extLst>
            </p:cNvPr>
            <p:cNvSpPr txBox="1"/>
            <p:nvPr/>
          </p:nvSpPr>
          <p:spPr>
            <a:xfrm>
              <a:off x="11110342" y="4806582"/>
              <a:ext cx="952962" cy="246221"/>
            </a:xfrm>
            <a:prstGeom prst="rect">
              <a:avLst/>
            </a:prstGeom>
            <a:noFill/>
          </p:spPr>
          <p:txBody>
            <a:bodyPr wrap="square" rtlCol="0">
              <a:spAutoFit/>
            </a:bodyPr>
            <a:lstStyle/>
            <a:p>
              <a:pPr algn="ctr"/>
              <a:r>
                <a:rPr lang="es-ES_tradnl" sz="600">
                  <a:latin typeface="Lato Black" panose="020F0A02020204030203"/>
                </a:rPr>
                <a:t>0</a:t>
              </a:r>
            </a:p>
          </p:txBody>
        </p:sp>
      </p:grpSp>
      <p:sp>
        <p:nvSpPr>
          <p:cNvPr id="27" name="CuadroTexto 26">
            <a:extLst>
              <a:ext uri="{FF2B5EF4-FFF2-40B4-BE49-F238E27FC236}">
                <a16:creationId xmlns:a16="http://schemas.microsoft.com/office/drawing/2014/main" xmlns="" id="{6E90E1D5-8847-4548-B6CD-6C84CAA7384A}"/>
              </a:ext>
            </a:extLst>
          </p:cNvPr>
          <p:cNvSpPr txBox="1"/>
          <p:nvPr/>
        </p:nvSpPr>
        <p:spPr>
          <a:xfrm>
            <a:off x="4543104" y="3990751"/>
            <a:ext cx="1885914" cy="707886"/>
          </a:xfrm>
          <a:prstGeom prst="rect">
            <a:avLst/>
          </a:prstGeom>
          <a:noFill/>
        </p:spPr>
        <p:txBody>
          <a:bodyPr wrap="square" rtlCol="0">
            <a:spAutoFit/>
          </a:bodyPr>
          <a:lstStyle/>
          <a:p>
            <a:r>
              <a:rPr lang="es-ES_tradnl" sz="2000" dirty="0">
                <a:solidFill>
                  <a:schemeClr val="accent6">
                    <a:lumMod val="50000"/>
                  </a:schemeClr>
                </a:solidFill>
                <a:latin typeface="Lato Light"/>
              </a:rPr>
              <a:t>¡Puedes hacerlo!</a:t>
            </a:r>
          </a:p>
        </p:txBody>
      </p:sp>
      <p:pic>
        <p:nvPicPr>
          <p:cNvPr id="28" name="Imagen 27">
            <a:extLst>
              <a:ext uri="{FF2B5EF4-FFF2-40B4-BE49-F238E27FC236}">
                <a16:creationId xmlns:a16="http://schemas.microsoft.com/office/drawing/2014/main" xmlns="" id="{805FE803-8B44-4913-AA59-4479453C2069}"/>
              </a:ext>
            </a:extLst>
          </p:cNvPr>
          <p:cNvPicPr>
            <a:picLocks noChangeAspect="1"/>
          </p:cNvPicPr>
          <p:nvPr/>
        </p:nvPicPr>
        <p:blipFill>
          <a:blip r:embed="rId3"/>
          <a:stretch>
            <a:fillRect/>
          </a:stretch>
        </p:blipFill>
        <p:spPr>
          <a:xfrm rot="1799764">
            <a:off x="1620451" y="3275588"/>
            <a:ext cx="675329" cy="534390"/>
          </a:xfrm>
          <a:prstGeom prst="rect">
            <a:avLst/>
          </a:prstGeom>
        </p:spPr>
      </p:pic>
      <p:pic>
        <p:nvPicPr>
          <p:cNvPr id="29" name="Imagen 28">
            <a:extLst>
              <a:ext uri="{FF2B5EF4-FFF2-40B4-BE49-F238E27FC236}">
                <a16:creationId xmlns:a16="http://schemas.microsoft.com/office/drawing/2014/main" xmlns="" id="{38626DAB-55D7-4097-85D9-61BB35EDF899}"/>
              </a:ext>
            </a:extLst>
          </p:cNvPr>
          <p:cNvPicPr>
            <a:picLocks noChangeAspect="1"/>
          </p:cNvPicPr>
          <p:nvPr/>
        </p:nvPicPr>
        <p:blipFill>
          <a:blip r:embed="rId4"/>
          <a:stretch>
            <a:fillRect/>
          </a:stretch>
        </p:blipFill>
        <p:spPr>
          <a:xfrm>
            <a:off x="4979799" y="3322769"/>
            <a:ext cx="593359" cy="311784"/>
          </a:xfrm>
          <a:prstGeom prst="rect">
            <a:avLst/>
          </a:prstGeom>
        </p:spPr>
      </p:pic>
      <p:pic>
        <p:nvPicPr>
          <p:cNvPr id="38" name="Picture 2" descr="Imagen relacionada">
            <a:extLst>
              <a:ext uri="{FF2B5EF4-FFF2-40B4-BE49-F238E27FC236}">
                <a16:creationId xmlns:a16="http://schemas.microsoft.com/office/drawing/2014/main" xmlns="" id="{CD9A26D0-8C37-4864-A400-7443E1DD226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84487" y="1744452"/>
            <a:ext cx="923956" cy="1055950"/>
          </a:xfrm>
          <a:prstGeom prst="rect">
            <a:avLst/>
          </a:prstGeom>
          <a:noFill/>
          <a:extLst>
            <a:ext uri="{909E8E84-426E-40DD-AFC4-6F175D3DCCD1}">
              <a14:hiddenFill xmlns:a14="http://schemas.microsoft.com/office/drawing/2010/main">
                <a:solidFill>
                  <a:srgbClr val="FFFFFF"/>
                </a:solidFill>
              </a14:hiddenFill>
            </a:ext>
          </a:extLst>
        </p:spPr>
      </p:pic>
      <p:pic>
        <p:nvPicPr>
          <p:cNvPr id="39" name="Imagen 38">
            <a:extLst>
              <a:ext uri="{FF2B5EF4-FFF2-40B4-BE49-F238E27FC236}">
                <a16:creationId xmlns:a16="http://schemas.microsoft.com/office/drawing/2014/main" xmlns="" id="{44FBA2A8-A5D8-4C72-A6CB-FEBE4C2D4058}"/>
              </a:ext>
            </a:extLst>
          </p:cNvPr>
          <p:cNvPicPr>
            <a:picLocks noChangeAspect="1"/>
          </p:cNvPicPr>
          <p:nvPr/>
        </p:nvPicPr>
        <p:blipFill>
          <a:blip r:embed="rId6"/>
          <a:stretch>
            <a:fillRect/>
          </a:stretch>
        </p:blipFill>
        <p:spPr>
          <a:xfrm>
            <a:off x="3050296" y="2238862"/>
            <a:ext cx="1289256" cy="667823"/>
          </a:xfrm>
          <a:prstGeom prst="rect">
            <a:avLst/>
          </a:prstGeom>
        </p:spPr>
      </p:pic>
      <p:grpSp>
        <p:nvGrpSpPr>
          <p:cNvPr id="40" name="Grupo 39">
            <a:extLst>
              <a:ext uri="{FF2B5EF4-FFF2-40B4-BE49-F238E27FC236}">
                <a16:creationId xmlns:a16="http://schemas.microsoft.com/office/drawing/2014/main" xmlns="" id="{E061EB14-9B9F-4ADD-BDC2-886EBB6E9585}"/>
              </a:ext>
            </a:extLst>
          </p:cNvPr>
          <p:cNvGrpSpPr/>
          <p:nvPr/>
        </p:nvGrpSpPr>
        <p:grpSpPr>
          <a:xfrm>
            <a:off x="6032847" y="1062301"/>
            <a:ext cx="3231003" cy="2712343"/>
            <a:chOff x="6032847" y="1062301"/>
            <a:chExt cx="3231003" cy="2712343"/>
          </a:xfrm>
        </p:grpSpPr>
        <p:pic>
          <p:nvPicPr>
            <p:cNvPr id="37" name="Imagen 36">
              <a:extLst>
                <a:ext uri="{FF2B5EF4-FFF2-40B4-BE49-F238E27FC236}">
                  <a16:creationId xmlns:a16="http://schemas.microsoft.com/office/drawing/2014/main" xmlns="" id="{71E4691C-F12C-4369-A73F-19DBC0C2CFD1}"/>
                </a:ext>
              </a:extLst>
            </p:cNvPr>
            <p:cNvPicPr>
              <a:picLocks noChangeAspect="1"/>
            </p:cNvPicPr>
            <p:nvPr/>
          </p:nvPicPr>
          <p:blipFill>
            <a:blip r:embed="rId7"/>
            <a:stretch>
              <a:fillRect/>
            </a:stretch>
          </p:blipFill>
          <p:spPr>
            <a:xfrm>
              <a:off x="6032847" y="1062301"/>
              <a:ext cx="3231003" cy="2712343"/>
            </a:xfrm>
            <a:prstGeom prst="rect">
              <a:avLst/>
            </a:prstGeom>
          </p:spPr>
        </p:pic>
        <p:sp>
          <p:nvSpPr>
            <p:cNvPr id="41" name="CuadroTexto 40">
              <a:extLst>
                <a:ext uri="{FF2B5EF4-FFF2-40B4-BE49-F238E27FC236}">
                  <a16:creationId xmlns:a16="http://schemas.microsoft.com/office/drawing/2014/main" xmlns="" id="{B3484EDD-E3F8-47AC-8488-62F2BC10B5A2}"/>
                </a:ext>
              </a:extLst>
            </p:cNvPr>
            <p:cNvSpPr txBox="1"/>
            <p:nvPr/>
          </p:nvSpPr>
          <p:spPr>
            <a:xfrm>
              <a:off x="6626723" y="2007239"/>
              <a:ext cx="1999227" cy="1200329"/>
            </a:xfrm>
            <a:prstGeom prst="rect">
              <a:avLst/>
            </a:prstGeom>
            <a:noFill/>
          </p:spPr>
          <p:txBody>
            <a:bodyPr wrap="square" rtlCol="0">
              <a:spAutoFit/>
            </a:bodyPr>
            <a:lstStyle/>
            <a:p>
              <a:pPr algn="ctr"/>
              <a:r>
                <a:rPr lang="es-ES_tradnl" sz="1200" dirty="0">
                  <a:solidFill>
                    <a:srgbClr val="0070C0"/>
                  </a:solidFill>
                  <a:latin typeface="Lato Black" panose="020F0A02020204030203"/>
                </a:rPr>
                <a:t>Siempre y cuando, lo sustituyas por otro con los datos correctos a más tardar </a:t>
              </a:r>
              <a:r>
                <a:rPr lang="es-ES_tradnl" sz="1200" dirty="0">
                  <a:solidFill>
                    <a:schemeClr val="accent1">
                      <a:lumMod val="50000"/>
                    </a:schemeClr>
                  </a:solidFill>
                  <a:latin typeface="Lato Black" panose="020F0A02020204030203"/>
                </a:rPr>
                <a:t>el último día del ejercicio </a:t>
              </a:r>
              <a:r>
                <a:rPr lang="es-ES_tradnl" sz="1200" dirty="0">
                  <a:solidFill>
                    <a:srgbClr val="0070C0"/>
                  </a:solidFill>
                  <a:latin typeface="Lato Black" panose="020F0A02020204030203"/>
                </a:rPr>
                <a:t>en que fue emitido </a:t>
              </a:r>
            </a:p>
          </p:txBody>
        </p:sp>
      </p:grpSp>
    </p:spTree>
    <p:extLst>
      <p:ext uri="{BB962C8B-B14F-4D97-AF65-F5344CB8AC3E}">
        <p14:creationId xmlns:p14="http://schemas.microsoft.com/office/powerpoint/2010/main" val="5297799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4"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childTnLst>
                          </p:cTn>
                        </p:par>
                        <p:par>
                          <p:cTn id="36" fill="hold">
                            <p:stCondLst>
                              <p:cond delay="4500"/>
                            </p:stCondLst>
                            <p:childTnLst>
                              <p:par>
                                <p:cTn id="37" presetID="14" presetClass="entr" presetSubtype="1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randombar(horizontal)">
                                      <p:cBhvr>
                                        <p:cTn id="39" dur="500"/>
                                        <p:tgtEl>
                                          <p:spTgt spid="38"/>
                                        </p:tgtEl>
                                      </p:cBhvr>
                                    </p:animEffect>
                                  </p:childTnLst>
                                </p:cTn>
                              </p:par>
                            </p:childTnLst>
                          </p:cTn>
                        </p:par>
                        <p:par>
                          <p:cTn id="40" fill="hold">
                            <p:stCondLst>
                              <p:cond delay="5000"/>
                            </p:stCondLst>
                            <p:childTnLst>
                              <p:par>
                                <p:cTn id="41" presetID="14" presetClass="entr" presetSubtype="5"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randombar(vertical)">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2171072" y="284135"/>
            <a:ext cx="7886700"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_tradnl" sz="3000" dirty="0">
                <a:solidFill>
                  <a:schemeClr val="tx2"/>
                </a:solidFill>
                <a:latin typeface="Lato Light" pitchFamily="34" charset="0"/>
                <a:cs typeface="+mn-cs"/>
              </a:rPr>
              <a:t>De la Guía de Llenado</a:t>
            </a:r>
          </a:p>
        </p:txBody>
      </p:sp>
      <p:sp>
        <p:nvSpPr>
          <p:cNvPr id="3" name="CuadroTexto 2">
            <a:extLst>
              <a:ext uri="{FF2B5EF4-FFF2-40B4-BE49-F238E27FC236}">
                <a16:creationId xmlns:a16="http://schemas.microsoft.com/office/drawing/2014/main" xmlns="" id="{F505C14F-FEC8-4F1E-9D19-D10FAFF1E146}"/>
              </a:ext>
            </a:extLst>
          </p:cNvPr>
          <p:cNvSpPr txBox="1"/>
          <p:nvPr/>
        </p:nvSpPr>
        <p:spPr>
          <a:xfrm>
            <a:off x="123038" y="3956404"/>
            <a:ext cx="2599415" cy="1138773"/>
          </a:xfrm>
          <a:prstGeom prst="rect">
            <a:avLst/>
          </a:prstGeom>
          <a:noFill/>
        </p:spPr>
        <p:txBody>
          <a:bodyPr wrap="square" rtlCol="0">
            <a:spAutoFit/>
          </a:bodyPr>
          <a:lstStyle/>
          <a:p>
            <a:pPr algn="ctr"/>
            <a:r>
              <a:rPr lang="es-ES_tradnl" sz="1800" dirty="0">
                <a:solidFill>
                  <a:schemeClr val="accent2">
                    <a:lumMod val="75000"/>
                  </a:schemeClr>
                </a:solidFill>
                <a:latin typeface="Lato Light"/>
              </a:rPr>
              <a:t>Si La CONTRAPRESTACIÓN YA ESTABA PAGADA </a:t>
            </a:r>
            <a:r>
              <a:rPr lang="es-ES_tradnl" sz="1200" dirty="0">
                <a:solidFill>
                  <a:schemeClr val="accent5">
                    <a:lumMod val="75000"/>
                  </a:schemeClr>
                </a:solidFill>
                <a:latin typeface="Lato Light"/>
              </a:rPr>
              <a:t>totalmente…</a:t>
            </a:r>
            <a:endParaRPr lang="es-ES_tradnl" sz="1800" dirty="0">
              <a:solidFill>
                <a:schemeClr val="accent5">
                  <a:lumMod val="75000"/>
                </a:schemeClr>
              </a:solidFill>
              <a:latin typeface="Lato Light"/>
            </a:endParaRPr>
          </a:p>
        </p:txBody>
      </p:sp>
      <p:grpSp>
        <p:nvGrpSpPr>
          <p:cNvPr id="4" name="Grupo 3">
            <a:extLst>
              <a:ext uri="{FF2B5EF4-FFF2-40B4-BE49-F238E27FC236}">
                <a16:creationId xmlns:a16="http://schemas.microsoft.com/office/drawing/2014/main" xmlns="" id="{FC5E8BCC-B851-4F31-9089-D52050E77F7D}"/>
              </a:ext>
            </a:extLst>
          </p:cNvPr>
          <p:cNvGrpSpPr/>
          <p:nvPr/>
        </p:nvGrpSpPr>
        <p:grpSpPr>
          <a:xfrm>
            <a:off x="3411154" y="1114045"/>
            <a:ext cx="1620626" cy="2602288"/>
            <a:chOff x="9902471" y="1681503"/>
            <a:chExt cx="2160834" cy="3469717"/>
          </a:xfrm>
        </p:grpSpPr>
        <p:grpSp>
          <p:nvGrpSpPr>
            <p:cNvPr id="5" name="Grupo 4">
              <a:extLst>
                <a:ext uri="{FF2B5EF4-FFF2-40B4-BE49-F238E27FC236}">
                  <a16:creationId xmlns:a16="http://schemas.microsoft.com/office/drawing/2014/main" xmlns="" id="{A8AB9882-9FC8-42FE-AEBD-99F2282EC039}"/>
                </a:ext>
              </a:extLst>
            </p:cNvPr>
            <p:cNvGrpSpPr/>
            <p:nvPr/>
          </p:nvGrpSpPr>
          <p:grpSpPr>
            <a:xfrm>
              <a:off x="9996521" y="1681503"/>
              <a:ext cx="2066784" cy="3469717"/>
              <a:chOff x="7576281" y="2260919"/>
              <a:chExt cx="1703297" cy="2355176"/>
            </a:xfrm>
          </p:grpSpPr>
          <p:pic>
            <p:nvPicPr>
              <p:cNvPr id="13" name="Imagen 12">
                <a:extLst>
                  <a:ext uri="{FF2B5EF4-FFF2-40B4-BE49-F238E27FC236}">
                    <a16:creationId xmlns:a16="http://schemas.microsoft.com/office/drawing/2014/main" xmlns="" id="{746FE96B-70E1-44A2-AAB3-690C8FC49E17}"/>
                  </a:ext>
                </a:extLst>
              </p:cNvPr>
              <p:cNvPicPr>
                <a:picLocks noChangeAspect="1"/>
              </p:cNvPicPr>
              <p:nvPr/>
            </p:nvPicPr>
            <p:blipFill>
              <a:blip r:embed="rId2">
                <a:extLst/>
              </a:blip>
              <a:stretch>
                <a:fillRect/>
              </a:stretch>
            </p:blipFill>
            <p:spPr>
              <a:xfrm>
                <a:off x="7576281" y="2260919"/>
                <a:ext cx="1703297" cy="2355176"/>
              </a:xfrm>
              <a:prstGeom prst="rect">
                <a:avLst/>
              </a:prstGeom>
            </p:spPr>
          </p:pic>
          <p:sp>
            <p:nvSpPr>
              <p:cNvPr id="14" name="CuadroTexto 13">
                <a:extLst>
                  <a:ext uri="{FF2B5EF4-FFF2-40B4-BE49-F238E27FC236}">
                    <a16:creationId xmlns:a16="http://schemas.microsoft.com/office/drawing/2014/main" xmlns="" id="{A515FA4E-DFB9-4175-B567-392666B44AE5}"/>
                  </a:ext>
                </a:extLst>
              </p:cNvPr>
              <p:cNvSpPr txBox="1"/>
              <p:nvPr/>
            </p:nvSpPr>
            <p:spPr>
              <a:xfrm>
                <a:off x="7696656" y="2437434"/>
                <a:ext cx="447759" cy="229804"/>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sp>
          <p:nvSpPr>
            <p:cNvPr id="6" name="CuadroTexto 5">
              <a:extLst>
                <a:ext uri="{FF2B5EF4-FFF2-40B4-BE49-F238E27FC236}">
                  <a16:creationId xmlns:a16="http://schemas.microsoft.com/office/drawing/2014/main" xmlns="" id="{C90E3614-43ED-4882-95A2-A17DFAA50D90}"/>
                </a:ext>
              </a:extLst>
            </p:cNvPr>
            <p:cNvSpPr txBox="1"/>
            <p:nvPr/>
          </p:nvSpPr>
          <p:spPr>
            <a:xfrm>
              <a:off x="9902471" y="4047748"/>
              <a:ext cx="2075651" cy="307776"/>
            </a:xfrm>
            <a:prstGeom prst="rect">
              <a:avLst/>
            </a:prstGeom>
            <a:noFill/>
          </p:spPr>
          <p:txBody>
            <a:bodyPr wrap="square" rtlCol="0">
              <a:spAutoFit/>
            </a:bodyPr>
            <a:lstStyle/>
            <a:p>
              <a:r>
                <a:rPr lang="es-ES_tradnl" sz="900">
                  <a:solidFill>
                    <a:srgbClr val="33850A"/>
                  </a:solidFill>
                  <a:latin typeface="Lato Black" panose="020F0A02020204030203"/>
                </a:rPr>
                <a:t>Recibo Electrónico de Pago</a:t>
              </a:r>
            </a:p>
          </p:txBody>
        </p:sp>
        <p:sp>
          <p:nvSpPr>
            <p:cNvPr id="7" name="CuadroTexto 6">
              <a:extLst>
                <a:ext uri="{FF2B5EF4-FFF2-40B4-BE49-F238E27FC236}">
                  <a16:creationId xmlns:a16="http://schemas.microsoft.com/office/drawing/2014/main" xmlns="" id="{91EF3032-416A-4892-8C9C-F5DF3E03F485}"/>
                </a:ext>
              </a:extLst>
            </p:cNvPr>
            <p:cNvSpPr txBox="1"/>
            <p:nvPr/>
          </p:nvSpPr>
          <p:spPr>
            <a:xfrm>
              <a:off x="9935895" y="4396388"/>
              <a:ext cx="967161" cy="369332"/>
            </a:xfrm>
            <a:prstGeom prst="rect">
              <a:avLst/>
            </a:prstGeom>
            <a:noFill/>
          </p:spPr>
          <p:txBody>
            <a:bodyPr wrap="square" rtlCol="0">
              <a:spAutoFit/>
            </a:bodyPr>
            <a:lstStyle/>
            <a:p>
              <a:pPr algn="ctr"/>
              <a:r>
                <a:rPr lang="es-ES_tradnl" sz="600">
                  <a:latin typeface="Lato Black" panose="020F0A02020204030203"/>
                </a:rPr>
                <a:t>Importe saldo anterior</a:t>
              </a:r>
            </a:p>
          </p:txBody>
        </p:sp>
        <p:sp>
          <p:nvSpPr>
            <p:cNvPr id="8" name="CuadroTexto 7">
              <a:extLst>
                <a:ext uri="{FF2B5EF4-FFF2-40B4-BE49-F238E27FC236}">
                  <a16:creationId xmlns:a16="http://schemas.microsoft.com/office/drawing/2014/main" xmlns="" id="{CDE053C9-E168-481E-B980-02DD4CF2C7CA}"/>
                </a:ext>
              </a:extLst>
            </p:cNvPr>
            <p:cNvSpPr txBox="1"/>
            <p:nvPr/>
          </p:nvSpPr>
          <p:spPr>
            <a:xfrm>
              <a:off x="10530417" y="4399655"/>
              <a:ext cx="922908" cy="369332"/>
            </a:xfrm>
            <a:prstGeom prst="rect">
              <a:avLst/>
            </a:prstGeom>
            <a:noFill/>
          </p:spPr>
          <p:txBody>
            <a:bodyPr wrap="square" rtlCol="0">
              <a:spAutoFit/>
            </a:bodyPr>
            <a:lstStyle/>
            <a:p>
              <a:pPr algn="ctr"/>
              <a:r>
                <a:rPr lang="es-ES_tradnl" sz="600">
                  <a:latin typeface="Lato Black" panose="020F0A02020204030203"/>
                </a:rPr>
                <a:t>Importe pagado</a:t>
              </a:r>
            </a:p>
          </p:txBody>
        </p:sp>
        <p:sp>
          <p:nvSpPr>
            <p:cNvPr id="9" name="CuadroTexto 8">
              <a:extLst>
                <a:ext uri="{FF2B5EF4-FFF2-40B4-BE49-F238E27FC236}">
                  <a16:creationId xmlns:a16="http://schemas.microsoft.com/office/drawing/2014/main" xmlns="" id="{882DAC88-C1B3-4A18-B316-907146F74C7D}"/>
                </a:ext>
              </a:extLst>
            </p:cNvPr>
            <p:cNvSpPr txBox="1"/>
            <p:nvPr/>
          </p:nvSpPr>
          <p:spPr>
            <a:xfrm>
              <a:off x="11090913" y="4399655"/>
              <a:ext cx="952962" cy="369332"/>
            </a:xfrm>
            <a:prstGeom prst="rect">
              <a:avLst/>
            </a:prstGeom>
            <a:noFill/>
          </p:spPr>
          <p:txBody>
            <a:bodyPr wrap="square" rtlCol="0">
              <a:spAutoFit/>
            </a:bodyPr>
            <a:lstStyle/>
            <a:p>
              <a:pPr algn="ctr"/>
              <a:r>
                <a:rPr lang="es-ES_tradnl" sz="600">
                  <a:latin typeface="Lato Black" panose="020F0A02020204030203"/>
                </a:rPr>
                <a:t>Importe saldo insoluto</a:t>
              </a:r>
            </a:p>
          </p:txBody>
        </p:sp>
        <p:sp>
          <p:nvSpPr>
            <p:cNvPr id="10" name="CuadroTexto 9">
              <a:extLst>
                <a:ext uri="{FF2B5EF4-FFF2-40B4-BE49-F238E27FC236}">
                  <a16:creationId xmlns:a16="http://schemas.microsoft.com/office/drawing/2014/main" xmlns="" id="{808F9E08-504D-4B8E-B894-8F89F8C9B9A2}"/>
                </a:ext>
              </a:extLst>
            </p:cNvPr>
            <p:cNvSpPr txBox="1"/>
            <p:nvPr/>
          </p:nvSpPr>
          <p:spPr>
            <a:xfrm>
              <a:off x="9937170" y="4821969"/>
              <a:ext cx="952962" cy="276999"/>
            </a:xfrm>
            <a:prstGeom prst="rect">
              <a:avLst/>
            </a:prstGeom>
            <a:noFill/>
          </p:spPr>
          <p:txBody>
            <a:bodyPr wrap="square" rtlCol="0">
              <a:spAutoFit/>
            </a:bodyPr>
            <a:lstStyle/>
            <a:p>
              <a:pPr algn="ctr"/>
              <a:r>
                <a:rPr lang="es-ES_tradnl" sz="750">
                  <a:latin typeface="Lato Black" panose="020F0A02020204030203"/>
                </a:rPr>
                <a:t>0</a:t>
              </a:r>
            </a:p>
          </p:txBody>
        </p:sp>
        <p:sp>
          <p:nvSpPr>
            <p:cNvPr id="11" name="CuadroTexto 10">
              <a:extLst>
                <a:ext uri="{FF2B5EF4-FFF2-40B4-BE49-F238E27FC236}">
                  <a16:creationId xmlns:a16="http://schemas.microsoft.com/office/drawing/2014/main" xmlns="" id="{B2CB2CF2-01C8-4724-A47B-D405125F1A9C}"/>
                </a:ext>
              </a:extLst>
            </p:cNvPr>
            <p:cNvSpPr txBox="1"/>
            <p:nvPr/>
          </p:nvSpPr>
          <p:spPr>
            <a:xfrm>
              <a:off x="10506013" y="4821969"/>
              <a:ext cx="952962" cy="276999"/>
            </a:xfrm>
            <a:prstGeom prst="rect">
              <a:avLst/>
            </a:prstGeom>
            <a:noFill/>
          </p:spPr>
          <p:txBody>
            <a:bodyPr wrap="square" rtlCol="0">
              <a:spAutoFit/>
            </a:bodyPr>
            <a:lstStyle/>
            <a:p>
              <a:pPr algn="ctr"/>
              <a:r>
                <a:rPr lang="es-ES_tradnl" sz="750">
                  <a:latin typeface="Lato Black" panose="020F0A02020204030203"/>
                </a:rPr>
                <a:t>$58,000</a:t>
              </a:r>
            </a:p>
          </p:txBody>
        </p:sp>
        <p:sp>
          <p:nvSpPr>
            <p:cNvPr id="12" name="CuadroTexto 11">
              <a:extLst>
                <a:ext uri="{FF2B5EF4-FFF2-40B4-BE49-F238E27FC236}">
                  <a16:creationId xmlns:a16="http://schemas.microsoft.com/office/drawing/2014/main" xmlns="" id="{982F63E4-DA68-42F5-900F-22C8E13BF1BC}"/>
                </a:ext>
              </a:extLst>
            </p:cNvPr>
            <p:cNvSpPr txBox="1"/>
            <p:nvPr/>
          </p:nvSpPr>
          <p:spPr>
            <a:xfrm>
              <a:off x="11110343" y="4821969"/>
              <a:ext cx="952962" cy="276999"/>
            </a:xfrm>
            <a:prstGeom prst="rect">
              <a:avLst/>
            </a:prstGeom>
            <a:noFill/>
          </p:spPr>
          <p:txBody>
            <a:bodyPr wrap="square" rtlCol="0">
              <a:spAutoFit/>
            </a:bodyPr>
            <a:lstStyle/>
            <a:p>
              <a:pPr algn="ctr"/>
              <a:r>
                <a:rPr lang="es-ES_tradnl" sz="750">
                  <a:latin typeface="Lato Black" panose="020F0A02020204030203"/>
                </a:rPr>
                <a:t>0</a:t>
              </a:r>
            </a:p>
          </p:txBody>
        </p:sp>
      </p:grpSp>
      <p:sp>
        <p:nvSpPr>
          <p:cNvPr id="15" name="CuadroTexto 14">
            <a:extLst>
              <a:ext uri="{FF2B5EF4-FFF2-40B4-BE49-F238E27FC236}">
                <a16:creationId xmlns:a16="http://schemas.microsoft.com/office/drawing/2014/main" xmlns="" id="{C6E9E75A-9FF4-46D8-A3CE-E20076CC4340}"/>
              </a:ext>
            </a:extLst>
          </p:cNvPr>
          <p:cNvSpPr txBox="1"/>
          <p:nvPr/>
        </p:nvSpPr>
        <p:spPr>
          <a:xfrm>
            <a:off x="3278215" y="3938804"/>
            <a:ext cx="1885914" cy="461665"/>
          </a:xfrm>
          <a:prstGeom prst="rect">
            <a:avLst/>
          </a:prstGeom>
          <a:noFill/>
        </p:spPr>
        <p:txBody>
          <a:bodyPr wrap="square" rtlCol="0">
            <a:spAutoFit/>
          </a:bodyPr>
          <a:lstStyle/>
          <a:p>
            <a:r>
              <a:rPr lang="es-ES_tradnl" sz="1200">
                <a:solidFill>
                  <a:srgbClr val="FF0000"/>
                </a:solidFill>
                <a:latin typeface="Lato Light"/>
              </a:rPr>
              <a:t>Y se generó un REP, este se deberá cancelar…</a:t>
            </a:r>
          </a:p>
        </p:txBody>
      </p:sp>
      <p:grpSp>
        <p:nvGrpSpPr>
          <p:cNvPr id="16" name="Grupo 15">
            <a:extLst>
              <a:ext uri="{FF2B5EF4-FFF2-40B4-BE49-F238E27FC236}">
                <a16:creationId xmlns:a16="http://schemas.microsoft.com/office/drawing/2014/main" xmlns="" id="{2BC5AB63-23CA-4854-94A3-05835F64CC40}"/>
              </a:ext>
            </a:extLst>
          </p:cNvPr>
          <p:cNvGrpSpPr/>
          <p:nvPr/>
        </p:nvGrpSpPr>
        <p:grpSpPr>
          <a:xfrm>
            <a:off x="482645" y="1188429"/>
            <a:ext cx="1881793" cy="2557945"/>
            <a:chOff x="1771464" y="2735217"/>
            <a:chExt cx="2509057" cy="3410593"/>
          </a:xfrm>
        </p:grpSpPr>
        <p:grpSp>
          <p:nvGrpSpPr>
            <p:cNvPr id="17" name="Grupo 16">
              <a:extLst>
                <a:ext uri="{FF2B5EF4-FFF2-40B4-BE49-F238E27FC236}">
                  <a16:creationId xmlns:a16="http://schemas.microsoft.com/office/drawing/2014/main" xmlns="" id="{F2C924D7-C602-499A-BEA1-A1D7C590E9BF}"/>
                </a:ext>
              </a:extLst>
            </p:cNvPr>
            <p:cNvGrpSpPr/>
            <p:nvPr/>
          </p:nvGrpSpPr>
          <p:grpSpPr>
            <a:xfrm>
              <a:off x="1821320" y="2735217"/>
              <a:ext cx="2261182" cy="3410593"/>
              <a:chOff x="1821320" y="2735217"/>
              <a:chExt cx="2261182" cy="3410593"/>
            </a:xfrm>
          </p:grpSpPr>
          <p:grpSp>
            <p:nvGrpSpPr>
              <p:cNvPr id="19" name="Grupo 18">
                <a:extLst>
                  <a:ext uri="{FF2B5EF4-FFF2-40B4-BE49-F238E27FC236}">
                    <a16:creationId xmlns:a16="http://schemas.microsoft.com/office/drawing/2014/main" xmlns="" id="{FA822E94-24A4-4DA1-9262-4C80CDFF7A48}"/>
                  </a:ext>
                </a:extLst>
              </p:cNvPr>
              <p:cNvGrpSpPr/>
              <p:nvPr/>
            </p:nvGrpSpPr>
            <p:grpSpPr>
              <a:xfrm>
                <a:off x="1821320" y="2735217"/>
                <a:ext cx="2261182" cy="3410593"/>
                <a:chOff x="3075820" y="2513130"/>
                <a:chExt cx="1703297" cy="2355176"/>
              </a:xfrm>
            </p:grpSpPr>
            <p:pic>
              <p:nvPicPr>
                <p:cNvPr id="21" name="Imagen 20">
                  <a:extLst>
                    <a:ext uri="{FF2B5EF4-FFF2-40B4-BE49-F238E27FC236}">
                      <a16:creationId xmlns:a16="http://schemas.microsoft.com/office/drawing/2014/main" xmlns="" id="{FBC67701-878D-499F-ADAD-BDC1678AC9F0}"/>
                    </a:ext>
                  </a:extLst>
                </p:cNvPr>
                <p:cNvPicPr>
                  <a:picLocks noChangeAspect="1"/>
                </p:cNvPicPr>
                <p:nvPr/>
              </p:nvPicPr>
              <p:blipFill>
                <a:blip r:embed="rId2">
                  <a:extLst/>
                </a:blip>
                <a:stretch>
                  <a:fillRect/>
                </a:stretch>
              </p:blipFill>
              <p:spPr>
                <a:xfrm>
                  <a:off x="3075820" y="2513130"/>
                  <a:ext cx="1703297" cy="2355176"/>
                </a:xfrm>
                <a:prstGeom prst="rect">
                  <a:avLst/>
                </a:prstGeom>
              </p:spPr>
            </p:pic>
            <p:sp>
              <p:nvSpPr>
                <p:cNvPr id="22" name="CuadroTexto 21">
                  <a:extLst>
                    <a:ext uri="{FF2B5EF4-FFF2-40B4-BE49-F238E27FC236}">
                      <a16:creationId xmlns:a16="http://schemas.microsoft.com/office/drawing/2014/main" xmlns="" id="{7DC6C91C-3560-48E1-9424-D20A747E36A9}"/>
                    </a:ext>
                  </a:extLst>
                </p:cNvPr>
                <p:cNvSpPr txBox="1"/>
                <p:nvPr/>
              </p:nvSpPr>
              <p:spPr>
                <a:xfrm>
                  <a:off x="3338308" y="2713895"/>
                  <a:ext cx="966327" cy="382561"/>
                </a:xfrm>
                <a:prstGeom prst="rect">
                  <a:avLst/>
                </a:prstGeom>
                <a:noFill/>
              </p:spPr>
              <p:txBody>
                <a:bodyPr wrap="none" rtlCol="0">
                  <a:spAutoFit/>
                </a:bodyPr>
                <a:lstStyle/>
                <a:p>
                  <a:r>
                    <a:rPr lang="es-MX" sz="1050">
                      <a:solidFill>
                        <a:schemeClr val="accent1">
                          <a:lumMod val="50000"/>
                        </a:schemeClr>
                      </a:solidFill>
                      <a:latin typeface="Lato Black" panose="020F0A02020204030203"/>
                    </a:rPr>
                    <a:t>CFDI-Ingreso</a:t>
                  </a:r>
                </a:p>
                <a:p>
                  <a:r>
                    <a:rPr lang="es-MX" sz="1050">
                      <a:solidFill>
                        <a:schemeClr val="accent1">
                          <a:lumMod val="50000"/>
                        </a:schemeClr>
                      </a:solidFill>
                      <a:latin typeface="Lato Black" panose="020F0A02020204030203"/>
                    </a:rPr>
                    <a:t>Factura</a:t>
                  </a:r>
                </a:p>
              </p:txBody>
            </p:sp>
          </p:grpSp>
          <p:sp>
            <p:nvSpPr>
              <p:cNvPr id="20" name="CuadroTexto 19">
                <a:extLst>
                  <a:ext uri="{FF2B5EF4-FFF2-40B4-BE49-F238E27FC236}">
                    <a16:creationId xmlns:a16="http://schemas.microsoft.com/office/drawing/2014/main" xmlns="" id="{2ABB73B9-F512-4F60-BC55-F859B802F875}"/>
                  </a:ext>
                </a:extLst>
              </p:cNvPr>
              <p:cNvSpPr txBox="1"/>
              <p:nvPr/>
            </p:nvSpPr>
            <p:spPr>
              <a:xfrm>
                <a:off x="2297613" y="5166163"/>
                <a:ext cx="1503464" cy="677108"/>
              </a:xfrm>
              <a:prstGeom prst="rect">
                <a:avLst/>
              </a:prstGeom>
              <a:noFill/>
            </p:spPr>
            <p:txBody>
              <a:bodyPr wrap="square" rtlCol="0">
                <a:spAutoFit/>
              </a:bodyPr>
              <a:lstStyle/>
              <a:p>
                <a:pPr algn="r"/>
                <a:r>
                  <a:rPr lang="es-ES_tradnl" sz="900">
                    <a:latin typeface="Lato Black" panose="020F0A02020204030203"/>
                  </a:rPr>
                  <a:t>Subtotal: $50,000</a:t>
                </a:r>
              </a:p>
              <a:p>
                <a:pPr algn="r"/>
                <a:r>
                  <a:rPr lang="es-ES_tradnl" sz="900">
                    <a:latin typeface="Lato Black" panose="020F0A02020204030203"/>
                  </a:rPr>
                  <a:t>IVA: $8,000</a:t>
                </a:r>
              </a:p>
              <a:p>
                <a:pPr algn="r"/>
                <a:r>
                  <a:rPr lang="es-ES_tradnl" sz="900">
                    <a:latin typeface="Lato Black" panose="020F0A02020204030203"/>
                  </a:rPr>
                  <a:t>Total: $58,000</a:t>
                </a:r>
              </a:p>
            </p:txBody>
          </p:sp>
        </p:grpSp>
        <p:sp>
          <p:nvSpPr>
            <p:cNvPr id="18" name="CuadroTexto 17">
              <a:extLst>
                <a:ext uri="{FF2B5EF4-FFF2-40B4-BE49-F238E27FC236}">
                  <a16:creationId xmlns:a16="http://schemas.microsoft.com/office/drawing/2014/main" xmlns="" id="{4D142E51-6EB5-4E3C-8A96-D5A70C9B1C3C}"/>
                </a:ext>
              </a:extLst>
            </p:cNvPr>
            <p:cNvSpPr txBox="1"/>
            <p:nvPr/>
          </p:nvSpPr>
          <p:spPr>
            <a:xfrm>
              <a:off x="1771464" y="4048043"/>
              <a:ext cx="2509057" cy="738664"/>
            </a:xfrm>
            <a:prstGeom prst="rect">
              <a:avLst/>
            </a:prstGeom>
            <a:noFill/>
          </p:spPr>
          <p:txBody>
            <a:bodyPr wrap="square" rtlCol="0">
              <a:spAutoFit/>
            </a:bodyPr>
            <a:lstStyle/>
            <a:p>
              <a:r>
                <a:rPr lang="es-ES_tradnl" sz="750" dirty="0">
                  <a:latin typeface="Lato Black" panose="020F0A02020204030203"/>
                </a:rPr>
                <a:t>Método de pago: Pago en una sola exhibición</a:t>
              </a:r>
            </a:p>
            <a:p>
              <a:r>
                <a:rPr lang="es-ES_tradnl" sz="750" dirty="0">
                  <a:latin typeface="Lato Black" panose="020F0A02020204030203"/>
                </a:rPr>
                <a:t>Forma de pago: </a:t>
              </a:r>
            </a:p>
            <a:p>
              <a:r>
                <a:rPr lang="es-ES_tradnl" sz="750" dirty="0">
                  <a:latin typeface="Lato Black" panose="020F0A02020204030203"/>
                </a:rPr>
                <a:t>03-TRANSFERENCIA ELECTRÓNICA</a:t>
              </a:r>
            </a:p>
          </p:txBody>
        </p:sp>
      </p:grpSp>
      <p:grpSp>
        <p:nvGrpSpPr>
          <p:cNvPr id="24" name="Grupo 23">
            <a:extLst>
              <a:ext uri="{FF2B5EF4-FFF2-40B4-BE49-F238E27FC236}">
                <a16:creationId xmlns:a16="http://schemas.microsoft.com/office/drawing/2014/main" xmlns="" id="{E1CF60EA-1969-46E6-A0CA-9F34507A054D}"/>
              </a:ext>
            </a:extLst>
          </p:cNvPr>
          <p:cNvGrpSpPr/>
          <p:nvPr/>
        </p:nvGrpSpPr>
        <p:grpSpPr>
          <a:xfrm>
            <a:off x="6305605" y="1028319"/>
            <a:ext cx="1620626" cy="2602288"/>
            <a:chOff x="9902471" y="1681503"/>
            <a:chExt cx="2160834" cy="3469717"/>
          </a:xfrm>
        </p:grpSpPr>
        <p:grpSp>
          <p:nvGrpSpPr>
            <p:cNvPr id="25" name="Grupo 24">
              <a:extLst>
                <a:ext uri="{FF2B5EF4-FFF2-40B4-BE49-F238E27FC236}">
                  <a16:creationId xmlns:a16="http://schemas.microsoft.com/office/drawing/2014/main" xmlns="" id="{40CCC6B9-74A5-4EF4-BF60-D5994EDE977E}"/>
                </a:ext>
              </a:extLst>
            </p:cNvPr>
            <p:cNvGrpSpPr/>
            <p:nvPr/>
          </p:nvGrpSpPr>
          <p:grpSpPr>
            <a:xfrm>
              <a:off x="9996521" y="1681503"/>
              <a:ext cx="2066784" cy="3469717"/>
              <a:chOff x="7576281" y="2260919"/>
              <a:chExt cx="1703297" cy="2355176"/>
            </a:xfrm>
          </p:grpSpPr>
          <p:pic>
            <p:nvPicPr>
              <p:cNvPr id="28" name="Imagen 27">
                <a:extLst>
                  <a:ext uri="{FF2B5EF4-FFF2-40B4-BE49-F238E27FC236}">
                    <a16:creationId xmlns:a16="http://schemas.microsoft.com/office/drawing/2014/main" xmlns="" id="{AB779358-611D-4C4F-80B7-206490BA92D7}"/>
                  </a:ext>
                </a:extLst>
              </p:cNvPr>
              <p:cNvPicPr>
                <a:picLocks noChangeAspect="1"/>
              </p:cNvPicPr>
              <p:nvPr/>
            </p:nvPicPr>
            <p:blipFill>
              <a:blip r:embed="rId2">
                <a:extLst/>
              </a:blip>
              <a:stretch>
                <a:fillRect/>
              </a:stretch>
            </p:blipFill>
            <p:spPr>
              <a:xfrm>
                <a:off x="7576281" y="2260919"/>
                <a:ext cx="1703297" cy="2355176"/>
              </a:xfrm>
              <a:prstGeom prst="rect">
                <a:avLst/>
              </a:prstGeom>
            </p:spPr>
          </p:pic>
          <p:sp>
            <p:nvSpPr>
              <p:cNvPr id="29" name="CuadroTexto 28">
                <a:extLst>
                  <a:ext uri="{FF2B5EF4-FFF2-40B4-BE49-F238E27FC236}">
                    <a16:creationId xmlns:a16="http://schemas.microsoft.com/office/drawing/2014/main" xmlns="" id="{0AEDBAB8-22FD-4457-8C4D-914E090B9F34}"/>
                  </a:ext>
                </a:extLst>
              </p:cNvPr>
              <p:cNvSpPr txBox="1"/>
              <p:nvPr/>
            </p:nvSpPr>
            <p:spPr>
              <a:xfrm>
                <a:off x="7696656" y="2437434"/>
                <a:ext cx="447759" cy="229804"/>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sp>
          <p:nvSpPr>
            <p:cNvPr id="26" name="CuadroTexto 25">
              <a:extLst>
                <a:ext uri="{FF2B5EF4-FFF2-40B4-BE49-F238E27FC236}">
                  <a16:creationId xmlns:a16="http://schemas.microsoft.com/office/drawing/2014/main" xmlns="" id="{7D51EAE9-00C0-4585-8E28-9D634220209F}"/>
                </a:ext>
              </a:extLst>
            </p:cNvPr>
            <p:cNvSpPr txBox="1"/>
            <p:nvPr/>
          </p:nvSpPr>
          <p:spPr>
            <a:xfrm>
              <a:off x="9902471" y="4047748"/>
              <a:ext cx="2075651" cy="307776"/>
            </a:xfrm>
            <a:prstGeom prst="rect">
              <a:avLst/>
            </a:prstGeom>
            <a:noFill/>
          </p:spPr>
          <p:txBody>
            <a:bodyPr wrap="square" rtlCol="0">
              <a:spAutoFit/>
            </a:bodyPr>
            <a:lstStyle/>
            <a:p>
              <a:r>
                <a:rPr lang="es-ES_tradnl" sz="900">
                  <a:solidFill>
                    <a:srgbClr val="33850A"/>
                  </a:solidFill>
                  <a:latin typeface="Lato Black" panose="020F0A02020204030203"/>
                </a:rPr>
                <a:t>Recibo Electrónico de Pago</a:t>
              </a:r>
            </a:p>
          </p:txBody>
        </p:sp>
        <p:sp>
          <p:nvSpPr>
            <p:cNvPr id="27" name="CuadroTexto 26">
              <a:extLst>
                <a:ext uri="{FF2B5EF4-FFF2-40B4-BE49-F238E27FC236}">
                  <a16:creationId xmlns:a16="http://schemas.microsoft.com/office/drawing/2014/main" xmlns="" id="{0316A0D1-CFC2-4E67-A8BE-3486544C0044}"/>
                </a:ext>
              </a:extLst>
            </p:cNvPr>
            <p:cNvSpPr txBox="1"/>
            <p:nvPr/>
          </p:nvSpPr>
          <p:spPr>
            <a:xfrm>
              <a:off x="10230867" y="4822737"/>
              <a:ext cx="1706187" cy="307776"/>
            </a:xfrm>
            <a:prstGeom prst="rect">
              <a:avLst/>
            </a:prstGeom>
            <a:noFill/>
          </p:spPr>
          <p:txBody>
            <a:bodyPr wrap="square" rtlCol="0">
              <a:spAutoFit/>
            </a:bodyPr>
            <a:lstStyle/>
            <a:p>
              <a:pPr algn="ctr"/>
              <a:r>
                <a:rPr lang="es-ES_tradnl" sz="900">
                  <a:latin typeface="Lato Black" panose="020F0A02020204030203"/>
                </a:rPr>
                <a:t>Monto Total $1</a:t>
              </a:r>
            </a:p>
          </p:txBody>
        </p:sp>
      </p:grpSp>
      <p:pic>
        <p:nvPicPr>
          <p:cNvPr id="31" name="Imagen 30">
            <a:extLst>
              <a:ext uri="{FF2B5EF4-FFF2-40B4-BE49-F238E27FC236}">
                <a16:creationId xmlns:a16="http://schemas.microsoft.com/office/drawing/2014/main" xmlns="" id="{B66F07C1-9F3B-4F62-ABC7-3700CF29CC3F}"/>
              </a:ext>
            </a:extLst>
          </p:cNvPr>
          <p:cNvPicPr>
            <a:picLocks noChangeAspect="1"/>
          </p:cNvPicPr>
          <p:nvPr/>
        </p:nvPicPr>
        <p:blipFill>
          <a:blip r:embed="rId3"/>
          <a:stretch>
            <a:fillRect/>
          </a:stretch>
        </p:blipFill>
        <p:spPr>
          <a:xfrm>
            <a:off x="6551902" y="3282519"/>
            <a:ext cx="1231595" cy="503903"/>
          </a:xfrm>
          <a:prstGeom prst="rect">
            <a:avLst/>
          </a:prstGeom>
        </p:spPr>
      </p:pic>
      <p:sp>
        <p:nvSpPr>
          <p:cNvPr id="32" name="CuadroTexto 31">
            <a:extLst>
              <a:ext uri="{FF2B5EF4-FFF2-40B4-BE49-F238E27FC236}">
                <a16:creationId xmlns:a16="http://schemas.microsoft.com/office/drawing/2014/main" xmlns="" id="{8264FAA1-BC72-4ADA-9100-54EDCC15AD02}"/>
              </a:ext>
            </a:extLst>
          </p:cNvPr>
          <p:cNvSpPr txBox="1"/>
          <p:nvPr/>
        </p:nvSpPr>
        <p:spPr>
          <a:xfrm rot="21446556">
            <a:off x="6224743" y="3837186"/>
            <a:ext cx="1885914" cy="461665"/>
          </a:xfrm>
          <a:prstGeom prst="rect">
            <a:avLst/>
          </a:prstGeom>
          <a:noFill/>
        </p:spPr>
        <p:txBody>
          <a:bodyPr wrap="square" rtlCol="0">
            <a:spAutoFit/>
          </a:bodyPr>
          <a:lstStyle/>
          <a:p>
            <a:pPr algn="ctr"/>
            <a:r>
              <a:rPr lang="es-ES_tradnl" sz="1200">
                <a:solidFill>
                  <a:srgbClr val="D52779"/>
                </a:solidFill>
                <a:latin typeface="Lato Light"/>
              </a:rPr>
              <a:t>Y generar un nuevo REP por $1</a:t>
            </a:r>
          </a:p>
        </p:txBody>
      </p:sp>
      <p:pic>
        <p:nvPicPr>
          <p:cNvPr id="35" name="Imagen 34">
            <a:extLst>
              <a:ext uri="{FF2B5EF4-FFF2-40B4-BE49-F238E27FC236}">
                <a16:creationId xmlns:a16="http://schemas.microsoft.com/office/drawing/2014/main" xmlns="" id="{6FC8F3A4-33BC-42F6-BA75-C409E2199A09}"/>
              </a:ext>
            </a:extLst>
          </p:cNvPr>
          <p:cNvPicPr>
            <a:picLocks noChangeAspect="1"/>
          </p:cNvPicPr>
          <p:nvPr/>
        </p:nvPicPr>
        <p:blipFill>
          <a:blip r:embed="rId4"/>
          <a:stretch>
            <a:fillRect/>
          </a:stretch>
        </p:blipFill>
        <p:spPr>
          <a:xfrm>
            <a:off x="2242866" y="1940732"/>
            <a:ext cx="1289256" cy="667823"/>
          </a:xfrm>
          <a:prstGeom prst="rect">
            <a:avLst/>
          </a:prstGeom>
        </p:spPr>
      </p:pic>
      <p:pic>
        <p:nvPicPr>
          <p:cNvPr id="36" name="Imagen 35">
            <a:extLst>
              <a:ext uri="{FF2B5EF4-FFF2-40B4-BE49-F238E27FC236}">
                <a16:creationId xmlns:a16="http://schemas.microsoft.com/office/drawing/2014/main" xmlns="" id="{72BDEDE2-3AB7-4860-B4EE-7B8830457BDC}"/>
              </a:ext>
            </a:extLst>
          </p:cNvPr>
          <p:cNvPicPr>
            <a:picLocks noChangeAspect="1"/>
          </p:cNvPicPr>
          <p:nvPr/>
        </p:nvPicPr>
        <p:blipFill>
          <a:blip r:embed="rId4"/>
          <a:stretch>
            <a:fillRect/>
          </a:stretch>
        </p:blipFill>
        <p:spPr>
          <a:xfrm>
            <a:off x="5076294" y="2135180"/>
            <a:ext cx="1289256" cy="667823"/>
          </a:xfrm>
          <a:prstGeom prst="rect">
            <a:avLst/>
          </a:prstGeom>
        </p:spPr>
      </p:pic>
      <p:pic>
        <p:nvPicPr>
          <p:cNvPr id="37" name="Picture 2" descr="Imagen relacionada">
            <a:extLst>
              <a:ext uri="{FF2B5EF4-FFF2-40B4-BE49-F238E27FC236}">
                <a16:creationId xmlns:a16="http://schemas.microsoft.com/office/drawing/2014/main" xmlns="" id="{2A585335-8DAB-4B3F-A71D-4420601145B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66807" y="1687088"/>
            <a:ext cx="923956" cy="1055950"/>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a:extLst>
              <a:ext uri="{FF2B5EF4-FFF2-40B4-BE49-F238E27FC236}">
                <a16:creationId xmlns:a16="http://schemas.microsoft.com/office/drawing/2014/main" xmlns="" id="{82B8C8B3-89E1-4833-8398-DA6D49A9EE5D}"/>
              </a:ext>
            </a:extLst>
          </p:cNvPr>
          <p:cNvPicPr>
            <a:picLocks noChangeAspect="1"/>
          </p:cNvPicPr>
          <p:nvPr/>
        </p:nvPicPr>
        <p:blipFill>
          <a:blip r:embed="rId6">
            <a:duotone>
              <a:schemeClr val="accent1">
                <a:shade val="45000"/>
                <a:satMod val="135000"/>
              </a:schemeClr>
              <a:prstClr val="white"/>
            </a:duotone>
          </a:blip>
          <a:stretch>
            <a:fillRect/>
          </a:stretch>
        </p:blipFill>
        <p:spPr>
          <a:xfrm flipV="1">
            <a:off x="564099" y="2695794"/>
            <a:ext cx="1507983" cy="126085"/>
          </a:xfrm>
          <a:prstGeom prst="rect">
            <a:avLst/>
          </a:prstGeom>
        </p:spPr>
      </p:pic>
    </p:spTree>
    <p:extLst>
      <p:ext uri="{BB962C8B-B14F-4D97-AF65-F5344CB8AC3E}">
        <p14:creationId xmlns:p14="http://schemas.microsoft.com/office/powerpoint/2010/main" val="1514785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down)">
                                      <p:cBhvr>
                                        <p:cTn id="27" dur="500"/>
                                        <p:tgtEl>
                                          <p:spTgt spid="3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3500"/>
                            </p:stCondLst>
                            <p:childTnLst>
                              <p:par>
                                <p:cTn id="37" presetID="22" presetClass="entr" presetSubtype="4"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down)">
                                      <p:cBhvr>
                                        <p:cTn id="39" dur="500"/>
                                        <p:tgtEl>
                                          <p:spTgt spid="31"/>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3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Imagen 59">
            <a:extLst>
              <a:ext uri="{FF2B5EF4-FFF2-40B4-BE49-F238E27FC236}">
                <a16:creationId xmlns:a16="http://schemas.microsoft.com/office/drawing/2014/main" xmlns="" id="{CFCFA0E7-7139-4E73-8880-4BEDE7B984BF}"/>
              </a:ext>
            </a:extLst>
          </p:cNvPr>
          <p:cNvPicPr>
            <a:picLocks noChangeAspect="1"/>
          </p:cNvPicPr>
          <p:nvPr/>
        </p:nvPicPr>
        <p:blipFill>
          <a:blip r:embed="rId2"/>
          <a:stretch>
            <a:fillRect/>
          </a:stretch>
        </p:blipFill>
        <p:spPr>
          <a:xfrm>
            <a:off x="-184868" y="4013644"/>
            <a:ext cx="4859610" cy="1108944"/>
          </a:xfrm>
          <a:prstGeom prst="rect">
            <a:avLst/>
          </a:prstGeom>
        </p:spPr>
      </p:pic>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2171072" y="284135"/>
            <a:ext cx="7886700"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_tradnl" sz="3000" dirty="0">
                <a:solidFill>
                  <a:schemeClr val="tx2"/>
                </a:solidFill>
                <a:latin typeface="Lato Light" pitchFamily="34" charset="0"/>
                <a:cs typeface="+mn-cs"/>
              </a:rPr>
              <a:t>Regla 2.7.1.35 Primer párrafo</a:t>
            </a:r>
          </a:p>
        </p:txBody>
      </p:sp>
      <p:sp>
        <p:nvSpPr>
          <p:cNvPr id="3" name="CuadroTexto 2">
            <a:extLst>
              <a:ext uri="{FF2B5EF4-FFF2-40B4-BE49-F238E27FC236}">
                <a16:creationId xmlns:a16="http://schemas.microsoft.com/office/drawing/2014/main" xmlns="" id="{ACD326D3-21E1-4B77-814F-2F8CDED0197A}"/>
              </a:ext>
            </a:extLst>
          </p:cNvPr>
          <p:cNvSpPr txBox="1"/>
          <p:nvPr/>
        </p:nvSpPr>
        <p:spPr>
          <a:xfrm>
            <a:off x="201033" y="3603580"/>
            <a:ext cx="2434996" cy="507831"/>
          </a:xfrm>
          <a:prstGeom prst="rect">
            <a:avLst/>
          </a:prstGeom>
          <a:noFill/>
        </p:spPr>
        <p:txBody>
          <a:bodyPr wrap="square" rtlCol="0">
            <a:spAutoFit/>
          </a:bodyPr>
          <a:lstStyle/>
          <a:p>
            <a:pPr algn="ctr"/>
            <a:r>
              <a:rPr lang="es-ES_tradnl" sz="900">
                <a:solidFill>
                  <a:schemeClr val="accent5">
                    <a:lumMod val="75000"/>
                  </a:schemeClr>
                </a:solidFill>
                <a:latin typeface="Lato Light"/>
              </a:rPr>
              <a:t>En caso de que no se reciba el pago al momento de la emisión del CFDI se deberá seleccionar la clave 99 (por definir)</a:t>
            </a:r>
          </a:p>
        </p:txBody>
      </p:sp>
      <p:sp>
        <p:nvSpPr>
          <p:cNvPr id="4" name="CuadroTexto 3">
            <a:extLst>
              <a:ext uri="{FF2B5EF4-FFF2-40B4-BE49-F238E27FC236}">
                <a16:creationId xmlns:a16="http://schemas.microsoft.com/office/drawing/2014/main" xmlns="" id="{0601235C-3698-4EB3-9515-58E9AC40C35D}"/>
              </a:ext>
            </a:extLst>
          </p:cNvPr>
          <p:cNvSpPr txBox="1"/>
          <p:nvPr/>
        </p:nvSpPr>
        <p:spPr>
          <a:xfrm rot="21446556">
            <a:off x="2565250" y="2119507"/>
            <a:ext cx="1557151" cy="1015663"/>
          </a:xfrm>
          <a:prstGeom prst="rect">
            <a:avLst/>
          </a:prstGeom>
          <a:noFill/>
        </p:spPr>
        <p:txBody>
          <a:bodyPr wrap="square" rtlCol="0">
            <a:spAutoFit/>
          </a:bodyPr>
          <a:lstStyle/>
          <a:p>
            <a:pPr algn="ctr"/>
            <a:r>
              <a:rPr lang="es-ES_tradnl" sz="1200" dirty="0">
                <a:solidFill>
                  <a:srgbClr val="D52779"/>
                </a:solidFill>
                <a:latin typeface="Lato Light"/>
              </a:rPr>
              <a:t>Cuando se reciba el pago total o parcial se debe emitir REP por cada pago que se reciba</a:t>
            </a:r>
          </a:p>
        </p:txBody>
      </p:sp>
      <p:grpSp>
        <p:nvGrpSpPr>
          <p:cNvPr id="5" name="Grupo 4">
            <a:extLst>
              <a:ext uri="{FF2B5EF4-FFF2-40B4-BE49-F238E27FC236}">
                <a16:creationId xmlns:a16="http://schemas.microsoft.com/office/drawing/2014/main" xmlns="" id="{4E1CB60F-0ABA-47AB-B369-F8A5DEF50E40}"/>
              </a:ext>
            </a:extLst>
          </p:cNvPr>
          <p:cNvGrpSpPr/>
          <p:nvPr/>
        </p:nvGrpSpPr>
        <p:grpSpPr>
          <a:xfrm>
            <a:off x="455777" y="1029201"/>
            <a:ext cx="1881793" cy="2557945"/>
            <a:chOff x="1821320" y="2735217"/>
            <a:chExt cx="2509057" cy="3410593"/>
          </a:xfrm>
        </p:grpSpPr>
        <p:grpSp>
          <p:nvGrpSpPr>
            <p:cNvPr id="6" name="Grupo 5">
              <a:extLst>
                <a:ext uri="{FF2B5EF4-FFF2-40B4-BE49-F238E27FC236}">
                  <a16:creationId xmlns:a16="http://schemas.microsoft.com/office/drawing/2014/main" xmlns="" id="{ED0972E8-BF53-4BAD-A2C4-86093B413B58}"/>
                </a:ext>
              </a:extLst>
            </p:cNvPr>
            <p:cNvGrpSpPr/>
            <p:nvPr/>
          </p:nvGrpSpPr>
          <p:grpSpPr>
            <a:xfrm>
              <a:off x="1821320" y="2735217"/>
              <a:ext cx="2261182" cy="3410593"/>
              <a:chOff x="1821320" y="2735217"/>
              <a:chExt cx="2261182" cy="3410593"/>
            </a:xfrm>
          </p:grpSpPr>
          <p:grpSp>
            <p:nvGrpSpPr>
              <p:cNvPr id="8" name="Grupo 7">
                <a:extLst>
                  <a:ext uri="{FF2B5EF4-FFF2-40B4-BE49-F238E27FC236}">
                    <a16:creationId xmlns:a16="http://schemas.microsoft.com/office/drawing/2014/main" xmlns="" id="{ED4B315C-DF29-45BC-8D4F-CF74A4DD5DFC}"/>
                  </a:ext>
                </a:extLst>
              </p:cNvPr>
              <p:cNvGrpSpPr/>
              <p:nvPr/>
            </p:nvGrpSpPr>
            <p:grpSpPr>
              <a:xfrm>
                <a:off x="1821320" y="2735217"/>
                <a:ext cx="2261182" cy="3410593"/>
                <a:chOff x="3075820" y="2513130"/>
                <a:chExt cx="1703297" cy="2355176"/>
              </a:xfrm>
            </p:grpSpPr>
            <p:pic>
              <p:nvPicPr>
                <p:cNvPr id="10" name="Imagen 9">
                  <a:extLst>
                    <a:ext uri="{FF2B5EF4-FFF2-40B4-BE49-F238E27FC236}">
                      <a16:creationId xmlns:a16="http://schemas.microsoft.com/office/drawing/2014/main" xmlns="" id="{8A64306F-42B7-420F-AB81-783FFAB1625A}"/>
                    </a:ext>
                  </a:extLst>
                </p:cNvPr>
                <p:cNvPicPr>
                  <a:picLocks noChangeAspect="1"/>
                </p:cNvPicPr>
                <p:nvPr/>
              </p:nvPicPr>
              <p:blipFill>
                <a:blip r:embed="rId3">
                  <a:extLst/>
                </a:blip>
                <a:stretch>
                  <a:fillRect/>
                </a:stretch>
              </p:blipFill>
              <p:spPr>
                <a:xfrm>
                  <a:off x="3075820" y="2513130"/>
                  <a:ext cx="1703297" cy="2355176"/>
                </a:xfrm>
                <a:prstGeom prst="rect">
                  <a:avLst/>
                </a:prstGeom>
              </p:spPr>
            </p:pic>
            <p:sp>
              <p:nvSpPr>
                <p:cNvPr id="11" name="CuadroTexto 10">
                  <a:extLst>
                    <a:ext uri="{FF2B5EF4-FFF2-40B4-BE49-F238E27FC236}">
                      <a16:creationId xmlns:a16="http://schemas.microsoft.com/office/drawing/2014/main" xmlns="" id="{8A794C3B-CC4A-4D86-82F6-6E9370AA0103}"/>
                    </a:ext>
                  </a:extLst>
                </p:cNvPr>
                <p:cNvSpPr txBox="1"/>
                <p:nvPr/>
              </p:nvSpPr>
              <p:spPr>
                <a:xfrm>
                  <a:off x="3075820" y="2643565"/>
                  <a:ext cx="966327" cy="382561"/>
                </a:xfrm>
                <a:prstGeom prst="rect">
                  <a:avLst/>
                </a:prstGeom>
                <a:noFill/>
              </p:spPr>
              <p:txBody>
                <a:bodyPr wrap="none" rtlCol="0">
                  <a:spAutoFit/>
                </a:bodyPr>
                <a:lstStyle/>
                <a:p>
                  <a:r>
                    <a:rPr lang="es-MX" sz="1050">
                      <a:solidFill>
                        <a:schemeClr val="accent1">
                          <a:lumMod val="50000"/>
                        </a:schemeClr>
                      </a:solidFill>
                      <a:latin typeface="Lato Black" panose="020F0A02020204030203"/>
                    </a:rPr>
                    <a:t>CFDI-Ingreso</a:t>
                  </a:r>
                </a:p>
                <a:p>
                  <a:r>
                    <a:rPr lang="es-MX" sz="1050">
                      <a:solidFill>
                        <a:schemeClr val="accent1">
                          <a:lumMod val="50000"/>
                        </a:schemeClr>
                      </a:solidFill>
                      <a:latin typeface="Lato Black" panose="020F0A02020204030203"/>
                    </a:rPr>
                    <a:t>Factura</a:t>
                  </a:r>
                </a:p>
              </p:txBody>
            </p:sp>
          </p:grpSp>
          <p:sp>
            <p:nvSpPr>
              <p:cNvPr id="9" name="CuadroTexto 8">
                <a:extLst>
                  <a:ext uri="{FF2B5EF4-FFF2-40B4-BE49-F238E27FC236}">
                    <a16:creationId xmlns:a16="http://schemas.microsoft.com/office/drawing/2014/main" xmlns="" id="{C5D0F1FD-50C4-44C8-A188-71ADBAE9BA93}"/>
                  </a:ext>
                </a:extLst>
              </p:cNvPr>
              <p:cNvSpPr txBox="1"/>
              <p:nvPr/>
            </p:nvSpPr>
            <p:spPr>
              <a:xfrm>
                <a:off x="2297613" y="5181551"/>
                <a:ext cx="1503464" cy="861775"/>
              </a:xfrm>
              <a:prstGeom prst="rect">
                <a:avLst/>
              </a:prstGeom>
              <a:noFill/>
            </p:spPr>
            <p:txBody>
              <a:bodyPr wrap="square" rtlCol="0">
                <a:spAutoFit/>
              </a:bodyPr>
              <a:lstStyle/>
              <a:p>
                <a:pPr algn="r"/>
                <a:r>
                  <a:rPr lang="es-ES_tradnl" sz="900">
                    <a:latin typeface="Lato Black" panose="020F0A02020204030203"/>
                  </a:rPr>
                  <a:t>Subtotal: 86,207.00</a:t>
                </a:r>
              </a:p>
              <a:p>
                <a:pPr algn="r"/>
                <a:r>
                  <a:rPr lang="es-ES_tradnl" sz="900">
                    <a:latin typeface="Lato Black" panose="020F0A02020204030203"/>
                  </a:rPr>
                  <a:t>IVA: 13,793.12</a:t>
                </a:r>
              </a:p>
              <a:p>
                <a:pPr algn="r"/>
                <a:r>
                  <a:rPr lang="es-ES_tradnl" sz="900">
                    <a:latin typeface="Lato Black" panose="020F0A02020204030203"/>
                  </a:rPr>
                  <a:t>Total: 100,000.12</a:t>
                </a:r>
              </a:p>
            </p:txBody>
          </p:sp>
        </p:grpSp>
        <p:sp>
          <p:nvSpPr>
            <p:cNvPr id="7" name="CuadroTexto 6">
              <a:extLst>
                <a:ext uri="{FF2B5EF4-FFF2-40B4-BE49-F238E27FC236}">
                  <a16:creationId xmlns:a16="http://schemas.microsoft.com/office/drawing/2014/main" xmlns="" id="{1A352E06-01F3-409E-B7DD-9425DB2B6949}"/>
                </a:ext>
              </a:extLst>
            </p:cNvPr>
            <p:cNvSpPr txBox="1"/>
            <p:nvPr/>
          </p:nvSpPr>
          <p:spPr>
            <a:xfrm>
              <a:off x="1821320" y="3751452"/>
              <a:ext cx="2509057" cy="1046440"/>
            </a:xfrm>
            <a:prstGeom prst="rect">
              <a:avLst/>
            </a:prstGeom>
            <a:noFill/>
          </p:spPr>
          <p:txBody>
            <a:bodyPr wrap="square" rtlCol="0">
              <a:spAutoFit/>
            </a:bodyPr>
            <a:lstStyle/>
            <a:p>
              <a:r>
                <a:rPr lang="es-ES_tradnl" sz="750">
                  <a:latin typeface="Lato Black" panose="020F0A02020204030203"/>
                </a:rPr>
                <a:t>Método de pago: </a:t>
              </a:r>
            </a:p>
            <a:p>
              <a:r>
                <a:rPr lang="es-ES_tradnl" sz="750">
                  <a:latin typeface="Lato Black" panose="020F0A02020204030203"/>
                </a:rPr>
                <a:t>PPD pago en Parcialidades o diferido}</a:t>
              </a:r>
            </a:p>
            <a:p>
              <a:endParaRPr lang="es-ES_tradnl" sz="750">
                <a:latin typeface="Lato Black" panose="020F0A02020204030203"/>
              </a:endParaRPr>
            </a:p>
            <a:p>
              <a:endParaRPr lang="es-ES_tradnl" sz="750">
                <a:latin typeface="Lato Black" panose="020F0A02020204030203"/>
              </a:endParaRPr>
            </a:p>
            <a:p>
              <a:r>
                <a:rPr lang="es-ES_tradnl" sz="750">
                  <a:latin typeface="Lato Black" panose="020F0A02020204030203"/>
                </a:rPr>
                <a:t>Forma de pago: </a:t>
              </a:r>
            </a:p>
            <a:p>
              <a:r>
                <a:rPr lang="es-ES_tradnl" sz="750">
                  <a:latin typeface="Lato Black" panose="020F0A02020204030203"/>
                </a:rPr>
                <a:t>99-Por definir</a:t>
              </a:r>
            </a:p>
          </p:txBody>
        </p:sp>
      </p:grpSp>
      <p:pic>
        <p:nvPicPr>
          <p:cNvPr id="12" name="Imagen 11">
            <a:extLst>
              <a:ext uri="{FF2B5EF4-FFF2-40B4-BE49-F238E27FC236}">
                <a16:creationId xmlns:a16="http://schemas.microsoft.com/office/drawing/2014/main" xmlns="" id="{62536BCD-0823-4086-B895-9DBE64E4B469}"/>
              </a:ext>
            </a:extLst>
          </p:cNvPr>
          <p:cNvPicPr>
            <a:picLocks noChangeAspect="1"/>
          </p:cNvPicPr>
          <p:nvPr/>
        </p:nvPicPr>
        <p:blipFill>
          <a:blip r:embed="rId4"/>
          <a:stretch>
            <a:fillRect/>
          </a:stretch>
        </p:blipFill>
        <p:spPr>
          <a:xfrm rot="369989">
            <a:off x="225230" y="2149215"/>
            <a:ext cx="1311959" cy="732082"/>
          </a:xfrm>
          <a:prstGeom prst="rect">
            <a:avLst/>
          </a:prstGeom>
        </p:spPr>
      </p:pic>
      <p:pic>
        <p:nvPicPr>
          <p:cNvPr id="13" name="Imagen 12">
            <a:extLst>
              <a:ext uri="{FF2B5EF4-FFF2-40B4-BE49-F238E27FC236}">
                <a16:creationId xmlns:a16="http://schemas.microsoft.com/office/drawing/2014/main" xmlns="" id="{7633E82F-4A2A-419F-B7EE-6018FDC1C06B}"/>
              </a:ext>
            </a:extLst>
          </p:cNvPr>
          <p:cNvPicPr>
            <a:picLocks noChangeAspect="1"/>
          </p:cNvPicPr>
          <p:nvPr/>
        </p:nvPicPr>
        <p:blipFill>
          <a:blip r:embed="rId5"/>
          <a:stretch>
            <a:fillRect/>
          </a:stretch>
        </p:blipFill>
        <p:spPr>
          <a:xfrm rot="10800000">
            <a:off x="189706" y="1689038"/>
            <a:ext cx="2324597" cy="517403"/>
          </a:xfrm>
          <a:prstGeom prst="rect">
            <a:avLst/>
          </a:prstGeom>
        </p:spPr>
      </p:pic>
      <p:grpSp>
        <p:nvGrpSpPr>
          <p:cNvPr id="14" name="Grupo 13">
            <a:extLst>
              <a:ext uri="{FF2B5EF4-FFF2-40B4-BE49-F238E27FC236}">
                <a16:creationId xmlns:a16="http://schemas.microsoft.com/office/drawing/2014/main" xmlns="" id="{DFC2AA8B-39B2-4F0A-8B95-AF4D610D49D7}"/>
              </a:ext>
            </a:extLst>
          </p:cNvPr>
          <p:cNvGrpSpPr/>
          <p:nvPr/>
        </p:nvGrpSpPr>
        <p:grpSpPr>
          <a:xfrm>
            <a:off x="5080337" y="718048"/>
            <a:ext cx="1505842" cy="1903038"/>
            <a:chOff x="4026541" y="1295401"/>
            <a:chExt cx="2066784" cy="3469717"/>
          </a:xfrm>
        </p:grpSpPr>
        <p:grpSp>
          <p:nvGrpSpPr>
            <p:cNvPr id="15" name="Grupo 14">
              <a:extLst>
                <a:ext uri="{FF2B5EF4-FFF2-40B4-BE49-F238E27FC236}">
                  <a16:creationId xmlns:a16="http://schemas.microsoft.com/office/drawing/2014/main" xmlns="" id="{1E98C2CC-179F-4441-8E5C-E61ABD60E416}"/>
                </a:ext>
              </a:extLst>
            </p:cNvPr>
            <p:cNvGrpSpPr/>
            <p:nvPr/>
          </p:nvGrpSpPr>
          <p:grpSpPr>
            <a:xfrm>
              <a:off x="4026541" y="1295401"/>
              <a:ext cx="2066784" cy="3469717"/>
              <a:chOff x="7576281" y="2260919"/>
              <a:chExt cx="1703297" cy="2355176"/>
            </a:xfrm>
          </p:grpSpPr>
          <p:pic>
            <p:nvPicPr>
              <p:cNvPr id="22" name="Imagen 21">
                <a:extLst>
                  <a:ext uri="{FF2B5EF4-FFF2-40B4-BE49-F238E27FC236}">
                    <a16:creationId xmlns:a16="http://schemas.microsoft.com/office/drawing/2014/main" xmlns="" id="{1711ED3D-2F59-47FF-A5D7-DB41794D87B1}"/>
                  </a:ext>
                </a:extLst>
              </p:cNvPr>
              <p:cNvPicPr>
                <a:picLocks noChangeAspect="1"/>
              </p:cNvPicPr>
              <p:nvPr/>
            </p:nvPicPr>
            <p:blipFill>
              <a:blip r:embed="rId3">
                <a:extLst/>
              </a:blip>
              <a:stretch>
                <a:fillRect/>
              </a:stretch>
            </p:blipFill>
            <p:spPr>
              <a:xfrm>
                <a:off x="7576281" y="2260919"/>
                <a:ext cx="1703297" cy="2355176"/>
              </a:xfrm>
              <a:prstGeom prst="rect">
                <a:avLst/>
              </a:prstGeom>
            </p:spPr>
          </p:pic>
          <p:sp>
            <p:nvSpPr>
              <p:cNvPr id="23" name="CuadroTexto 22">
                <a:extLst>
                  <a:ext uri="{FF2B5EF4-FFF2-40B4-BE49-F238E27FC236}">
                    <a16:creationId xmlns:a16="http://schemas.microsoft.com/office/drawing/2014/main" xmlns="" id="{149F8C9B-6BD0-4504-90C6-B31E7F3FEEE4}"/>
                  </a:ext>
                </a:extLst>
              </p:cNvPr>
              <p:cNvSpPr txBox="1"/>
              <p:nvPr/>
            </p:nvSpPr>
            <p:spPr>
              <a:xfrm>
                <a:off x="7719631" y="2434200"/>
                <a:ext cx="460916" cy="314243"/>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sp>
          <p:nvSpPr>
            <p:cNvPr id="16" name="CuadroTexto 15">
              <a:extLst>
                <a:ext uri="{FF2B5EF4-FFF2-40B4-BE49-F238E27FC236}">
                  <a16:creationId xmlns:a16="http://schemas.microsoft.com/office/drawing/2014/main" xmlns="" id="{3EAE3138-386F-47C2-9DAC-F37CA13A795B}"/>
                </a:ext>
              </a:extLst>
            </p:cNvPr>
            <p:cNvSpPr txBox="1"/>
            <p:nvPr/>
          </p:nvSpPr>
          <p:spPr>
            <a:xfrm>
              <a:off x="4170829" y="3759429"/>
              <a:ext cx="747638" cy="673385"/>
            </a:xfrm>
            <a:prstGeom prst="rect">
              <a:avLst/>
            </a:prstGeom>
            <a:noFill/>
          </p:spPr>
          <p:txBody>
            <a:bodyPr wrap="square" rtlCol="0">
              <a:spAutoFit/>
            </a:bodyPr>
            <a:lstStyle/>
            <a:p>
              <a:pPr algn="ctr"/>
              <a:r>
                <a:rPr lang="es-ES_tradnl" sz="600">
                  <a:latin typeface="Lato Black" panose="020F0A02020204030203"/>
                </a:rPr>
                <a:t>Importe saldo anterior</a:t>
              </a:r>
            </a:p>
          </p:txBody>
        </p:sp>
        <p:sp>
          <p:nvSpPr>
            <p:cNvPr id="17" name="CuadroTexto 16">
              <a:extLst>
                <a:ext uri="{FF2B5EF4-FFF2-40B4-BE49-F238E27FC236}">
                  <a16:creationId xmlns:a16="http://schemas.microsoft.com/office/drawing/2014/main" xmlns="" id="{CC71EA39-46EE-422A-B543-B4BAFB87E4B7}"/>
                </a:ext>
              </a:extLst>
            </p:cNvPr>
            <p:cNvSpPr txBox="1"/>
            <p:nvPr/>
          </p:nvSpPr>
          <p:spPr>
            <a:xfrm>
              <a:off x="4761379" y="3785312"/>
              <a:ext cx="713430" cy="505039"/>
            </a:xfrm>
            <a:prstGeom prst="rect">
              <a:avLst/>
            </a:prstGeom>
            <a:noFill/>
          </p:spPr>
          <p:txBody>
            <a:bodyPr wrap="square" rtlCol="0">
              <a:spAutoFit/>
            </a:bodyPr>
            <a:lstStyle/>
            <a:p>
              <a:pPr algn="ctr"/>
              <a:r>
                <a:rPr lang="es-ES_tradnl" sz="600">
                  <a:latin typeface="Lato Black" panose="020F0A02020204030203"/>
                </a:rPr>
                <a:t>Importe pagado</a:t>
              </a:r>
            </a:p>
          </p:txBody>
        </p:sp>
        <p:sp>
          <p:nvSpPr>
            <p:cNvPr id="18" name="CuadroTexto 17">
              <a:extLst>
                <a:ext uri="{FF2B5EF4-FFF2-40B4-BE49-F238E27FC236}">
                  <a16:creationId xmlns:a16="http://schemas.microsoft.com/office/drawing/2014/main" xmlns="" id="{853543DB-A247-438C-98AD-FEE02E0A82AF}"/>
                </a:ext>
              </a:extLst>
            </p:cNvPr>
            <p:cNvSpPr txBox="1"/>
            <p:nvPr/>
          </p:nvSpPr>
          <p:spPr>
            <a:xfrm>
              <a:off x="5324572" y="3762695"/>
              <a:ext cx="736663" cy="673385"/>
            </a:xfrm>
            <a:prstGeom prst="rect">
              <a:avLst/>
            </a:prstGeom>
            <a:noFill/>
          </p:spPr>
          <p:txBody>
            <a:bodyPr wrap="square" rtlCol="0">
              <a:spAutoFit/>
            </a:bodyPr>
            <a:lstStyle/>
            <a:p>
              <a:pPr algn="ctr"/>
              <a:r>
                <a:rPr lang="es-ES_tradnl" sz="600">
                  <a:latin typeface="Lato Black" panose="020F0A02020204030203"/>
                </a:rPr>
                <a:t>Importe saldo insoluto</a:t>
              </a:r>
            </a:p>
          </p:txBody>
        </p:sp>
        <p:sp>
          <p:nvSpPr>
            <p:cNvPr id="19" name="CuadroTexto 18">
              <a:extLst>
                <a:ext uri="{FF2B5EF4-FFF2-40B4-BE49-F238E27FC236}">
                  <a16:creationId xmlns:a16="http://schemas.microsoft.com/office/drawing/2014/main" xmlns="" id="{512B4B06-47A8-49E2-A10C-763B5FA8CB47}"/>
                </a:ext>
              </a:extLst>
            </p:cNvPr>
            <p:cNvSpPr txBox="1"/>
            <p:nvPr/>
          </p:nvSpPr>
          <p:spPr>
            <a:xfrm>
              <a:off x="4170829" y="4352357"/>
              <a:ext cx="736663" cy="336693"/>
            </a:xfrm>
            <a:prstGeom prst="rect">
              <a:avLst/>
            </a:prstGeom>
            <a:noFill/>
          </p:spPr>
          <p:txBody>
            <a:bodyPr wrap="square" rtlCol="0">
              <a:spAutoFit/>
            </a:bodyPr>
            <a:lstStyle/>
            <a:p>
              <a:pPr algn="ctr"/>
              <a:r>
                <a:rPr lang="es-ES_tradnl" sz="600">
                  <a:latin typeface="Lato Black" panose="020F0A02020204030203"/>
                </a:rPr>
                <a:t>100,00</a:t>
              </a:r>
            </a:p>
          </p:txBody>
        </p:sp>
        <p:sp>
          <p:nvSpPr>
            <p:cNvPr id="20" name="CuadroTexto 19">
              <a:extLst>
                <a:ext uri="{FF2B5EF4-FFF2-40B4-BE49-F238E27FC236}">
                  <a16:creationId xmlns:a16="http://schemas.microsoft.com/office/drawing/2014/main" xmlns="" id="{221F6B62-658E-45AE-BC95-042CEB263B94}"/>
                </a:ext>
              </a:extLst>
            </p:cNvPr>
            <p:cNvSpPr txBox="1"/>
            <p:nvPr/>
          </p:nvSpPr>
          <p:spPr>
            <a:xfrm>
              <a:off x="4739672" y="4352356"/>
              <a:ext cx="736663" cy="336693"/>
            </a:xfrm>
            <a:prstGeom prst="rect">
              <a:avLst/>
            </a:prstGeom>
            <a:noFill/>
          </p:spPr>
          <p:txBody>
            <a:bodyPr wrap="square" rtlCol="0">
              <a:spAutoFit/>
            </a:bodyPr>
            <a:lstStyle/>
            <a:p>
              <a:pPr algn="ctr"/>
              <a:r>
                <a:rPr lang="es-ES_tradnl" sz="600">
                  <a:latin typeface="Lato Black" panose="020F0A02020204030203"/>
                </a:rPr>
                <a:t>100,000</a:t>
              </a:r>
            </a:p>
          </p:txBody>
        </p:sp>
        <p:sp>
          <p:nvSpPr>
            <p:cNvPr id="21" name="CuadroTexto 20">
              <a:extLst>
                <a:ext uri="{FF2B5EF4-FFF2-40B4-BE49-F238E27FC236}">
                  <a16:creationId xmlns:a16="http://schemas.microsoft.com/office/drawing/2014/main" xmlns="" id="{913075D5-CFA8-4C88-91D4-08CAD016FDD5}"/>
                </a:ext>
              </a:extLst>
            </p:cNvPr>
            <p:cNvSpPr txBox="1"/>
            <p:nvPr/>
          </p:nvSpPr>
          <p:spPr>
            <a:xfrm>
              <a:off x="5344002" y="4352354"/>
              <a:ext cx="736663" cy="336693"/>
            </a:xfrm>
            <a:prstGeom prst="rect">
              <a:avLst/>
            </a:prstGeom>
            <a:noFill/>
          </p:spPr>
          <p:txBody>
            <a:bodyPr wrap="square" rtlCol="0">
              <a:spAutoFit/>
            </a:bodyPr>
            <a:lstStyle/>
            <a:p>
              <a:pPr algn="ctr"/>
              <a:r>
                <a:rPr lang="es-ES_tradnl" sz="600">
                  <a:latin typeface="Lato Black" panose="020F0A02020204030203"/>
                </a:rPr>
                <a:t>0</a:t>
              </a:r>
            </a:p>
          </p:txBody>
        </p:sp>
      </p:grpSp>
      <p:grpSp>
        <p:nvGrpSpPr>
          <p:cNvPr id="24" name="Grupo 23">
            <a:extLst>
              <a:ext uri="{FF2B5EF4-FFF2-40B4-BE49-F238E27FC236}">
                <a16:creationId xmlns:a16="http://schemas.microsoft.com/office/drawing/2014/main" xmlns="" id="{8A050863-BBF8-4BED-B008-B7321DA3450F}"/>
              </a:ext>
            </a:extLst>
          </p:cNvPr>
          <p:cNvGrpSpPr/>
          <p:nvPr/>
        </p:nvGrpSpPr>
        <p:grpSpPr>
          <a:xfrm>
            <a:off x="4674742" y="2951037"/>
            <a:ext cx="1505842" cy="1903038"/>
            <a:chOff x="4026543" y="1295401"/>
            <a:chExt cx="2066784" cy="3469717"/>
          </a:xfrm>
        </p:grpSpPr>
        <p:grpSp>
          <p:nvGrpSpPr>
            <p:cNvPr id="25" name="Grupo 24">
              <a:extLst>
                <a:ext uri="{FF2B5EF4-FFF2-40B4-BE49-F238E27FC236}">
                  <a16:creationId xmlns:a16="http://schemas.microsoft.com/office/drawing/2014/main" xmlns="" id="{8B3B5C6A-0B02-45A9-A013-74038149FFA5}"/>
                </a:ext>
              </a:extLst>
            </p:cNvPr>
            <p:cNvGrpSpPr/>
            <p:nvPr/>
          </p:nvGrpSpPr>
          <p:grpSpPr>
            <a:xfrm>
              <a:off x="4026543" y="1295401"/>
              <a:ext cx="2066784" cy="3469717"/>
              <a:chOff x="7576283" y="2260919"/>
              <a:chExt cx="1703297" cy="2355176"/>
            </a:xfrm>
          </p:grpSpPr>
          <p:pic>
            <p:nvPicPr>
              <p:cNvPr id="32" name="Imagen 31">
                <a:extLst>
                  <a:ext uri="{FF2B5EF4-FFF2-40B4-BE49-F238E27FC236}">
                    <a16:creationId xmlns:a16="http://schemas.microsoft.com/office/drawing/2014/main" xmlns="" id="{648CE163-5D02-4D69-812D-98EAFDE38B97}"/>
                  </a:ext>
                </a:extLst>
              </p:cNvPr>
              <p:cNvPicPr>
                <a:picLocks noChangeAspect="1"/>
              </p:cNvPicPr>
              <p:nvPr/>
            </p:nvPicPr>
            <p:blipFill>
              <a:blip r:embed="rId3">
                <a:extLst/>
              </a:blip>
              <a:stretch>
                <a:fillRect/>
              </a:stretch>
            </p:blipFill>
            <p:spPr>
              <a:xfrm>
                <a:off x="7576283" y="2260919"/>
                <a:ext cx="1703297" cy="2355176"/>
              </a:xfrm>
              <a:prstGeom prst="rect">
                <a:avLst/>
              </a:prstGeom>
            </p:spPr>
          </p:pic>
          <p:sp>
            <p:nvSpPr>
              <p:cNvPr id="33" name="CuadroTexto 32">
                <a:extLst>
                  <a:ext uri="{FF2B5EF4-FFF2-40B4-BE49-F238E27FC236}">
                    <a16:creationId xmlns:a16="http://schemas.microsoft.com/office/drawing/2014/main" xmlns="" id="{A793E81D-A780-4BE1-9875-4072C78EE294}"/>
                  </a:ext>
                </a:extLst>
              </p:cNvPr>
              <p:cNvSpPr txBox="1"/>
              <p:nvPr/>
            </p:nvSpPr>
            <p:spPr>
              <a:xfrm>
                <a:off x="7696655" y="2437434"/>
                <a:ext cx="460916" cy="314243"/>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sp>
          <p:nvSpPr>
            <p:cNvPr id="26" name="CuadroTexto 25">
              <a:extLst>
                <a:ext uri="{FF2B5EF4-FFF2-40B4-BE49-F238E27FC236}">
                  <a16:creationId xmlns:a16="http://schemas.microsoft.com/office/drawing/2014/main" xmlns="" id="{E56C93BC-839F-44EA-A6D1-05B0668017EA}"/>
                </a:ext>
              </a:extLst>
            </p:cNvPr>
            <p:cNvSpPr txBox="1"/>
            <p:nvPr/>
          </p:nvSpPr>
          <p:spPr>
            <a:xfrm>
              <a:off x="4170830" y="3865289"/>
              <a:ext cx="747638" cy="673385"/>
            </a:xfrm>
            <a:prstGeom prst="rect">
              <a:avLst/>
            </a:prstGeom>
            <a:noFill/>
          </p:spPr>
          <p:txBody>
            <a:bodyPr wrap="square" rtlCol="0">
              <a:spAutoFit/>
            </a:bodyPr>
            <a:lstStyle/>
            <a:p>
              <a:pPr algn="ctr"/>
              <a:r>
                <a:rPr lang="es-ES_tradnl" sz="600">
                  <a:latin typeface="Lato Black" panose="020F0A02020204030203"/>
                </a:rPr>
                <a:t>Importe saldo anterior</a:t>
              </a:r>
            </a:p>
          </p:txBody>
        </p:sp>
        <p:sp>
          <p:nvSpPr>
            <p:cNvPr id="27" name="CuadroTexto 26">
              <a:extLst>
                <a:ext uri="{FF2B5EF4-FFF2-40B4-BE49-F238E27FC236}">
                  <a16:creationId xmlns:a16="http://schemas.microsoft.com/office/drawing/2014/main" xmlns="" id="{0D462217-184D-4A20-8F3B-BA3C06E506E6}"/>
                </a:ext>
              </a:extLst>
            </p:cNvPr>
            <p:cNvSpPr txBox="1"/>
            <p:nvPr/>
          </p:nvSpPr>
          <p:spPr>
            <a:xfrm>
              <a:off x="4761380" y="3868554"/>
              <a:ext cx="713430" cy="505039"/>
            </a:xfrm>
            <a:prstGeom prst="rect">
              <a:avLst/>
            </a:prstGeom>
            <a:noFill/>
          </p:spPr>
          <p:txBody>
            <a:bodyPr wrap="square" rtlCol="0">
              <a:spAutoFit/>
            </a:bodyPr>
            <a:lstStyle/>
            <a:p>
              <a:pPr algn="ctr"/>
              <a:r>
                <a:rPr lang="es-ES_tradnl" sz="600">
                  <a:latin typeface="Lato Black" panose="020F0A02020204030203"/>
                </a:rPr>
                <a:t>Importe pagado</a:t>
              </a:r>
            </a:p>
          </p:txBody>
        </p:sp>
        <p:sp>
          <p:nvSpPr>
            <p:cNvPr id="28" name="CuadroTexto 27">
              <a:extLst>
                <a:ext uri="{FF2B5EF4-FFF2-40B4-BE49-F238E27FC236}">
                  <a16:creationId xmlns:a16="http://schemas.microsoft.com/office/drawing/2014/main" xmlns="" id="{466C6D86-2B81-45AA-AA3F-0AAAFCBF5F4C}"/>
                </a:ext>
              </a:extLst>
            </p:cNvPr>
            <p:cNvSpPr txBox="1"/>
            <p:nvPr/>
          </p:nvSpPr>
          <p:spPr>
            <a:xfrm>
              <a:off x="5324572" y="3868554"/>
              <a:ext cx="736663" cy="673385"/>
            </a:xfrm>
            <a:prstGeom prst="rect">
              <a:avLst/>
            </a:prstGeom>
            <a:noFill/>
          </p:spPr>
          <p:txBody>
            <a:bodyPr wrap="square" rtlCol="0">
              <a:spAutoFit/>
            </a:bodyPr>
            <a:lstStyle/>
            <a:p>
              <a:pPr algn="ctr"/>
              <a:r>
                <a:rPr lang="es-ES_tradnl" sz="600">
                  <a:latin typeface="Lato Black" panose="020F0A02020204030203"/>
                </a:rPr>
                <a:t>Importe saldo insoluto</a:t>
              </a:r>
            </a:p>
          </p:txBody>
        </p:sp>
        <p:sp>
          <p:nvSpPr>
            <p:cNvPr id="29" name="CuadroTexto 28">
              <a:extLst>
                <a:ext uri="{FF2B5EF4-FFF2-40B4-BE49-F238E27FC236}">
                  <a16:creationId xmlns:a16="http://schemas.microsoft.com/office/drawing/2014/main" xmlns="" id="{350668E6-8EA4-4FF8-B8F6-7788C4290D51}"/>
                </a:ext>
              </a:extLst>
            </p:cNvPr>
            <p:cNvSpPr txBox="1"/>
            <p:nvPr/>
          </p:nvSpPr>
          <p:spPr>
            <a:xfrm>
              <a:off x="4170830" y="4412979"/>
              <a:ext cx="736663" cy="336693"/>
            </a:xfrm>
            <a:prstGeom prst="rect">
              <a:avLst/>
            </a:prstGeom>
            <a:noFill/>
          </p:spPr>
          <p:txBody>
            <a:bodyPr wrap="square" rtlCol="0">
              <a:spAutoFit/>
            </a:bodyPr>
            <a:lstStyle/>
            <a:p>
              <a:pPr algn="ctr"/>
              <a:r>
                <a:rPr lang="es-ES_tradnl" sz="600">
                  <a:latin typeface="Lato Black" panose="020F0A02020204030203"/>
                </a:rPr>
                <a:t>100,00.00</a:t>
              </a:r>
            </a:p>
          </p:txBody>
        </p:sp>
        <p:sp>
          <p:nvSpPr>
            <p:cNvPr id="30" name="CuadroTexto 29">
              <a:extLst>
                <a:ext uri="{FF2B5EF4-FFF2-40B4-BE49-F238E27FC236}">
                  <a16:creationId xmlns:a16="http://schemas.microsoft.com/office/drawing/2014/main" xmlns="" id="{BFF34B6A-A56A-4D86-9489-C059A963ACF0}"/>
                </a:ext>
              </a:extLst>
            </p:cNvPr>
            <p:cNvSpPr txBox="1"/>
            <p:nvPr/>
          </p:nvSpPr>
          <p:spPr>
            <a:xfrm>
              <a:off x="4739672" y="4412979"/>
              <a:ext cx="736663" cy="336693"/>
            </a:xfrm>
            <a:prstGeom prst="rect">
              <a:avLst/>
            </a:prstGeom>
            <a:noFill/>
          </p:spPr>
          <p:txBody>
            <a:bodyPr wrap="square" rtlCol="0">
              <a:spAutoFit/>
            </a:bodyPr>
            <a:lstStyle/>
            <a:p>
              <a:pPr algn="ctr"/>
              <a:r>
                <a:rPr lang="es-ES_tradnl" sz="600">
                  <a:latin typeface="Lato Black" panose="020F0A02020204030203"/>
                </a:rPr>
                <a:t>60,000.00</a:t>
              </a:r>
            </a:p>
          </p:txBody>
        </p:sp>
        <p:sp>
          <p:nvSpPr>
            <p:cNvPr id="31" name="CuadroTexto 30">
              <a:extLst>
                <a:ext uri="{FF2B5EF4-FFF2-40B4-BE49-F238E27FC236}">
                  <a16:creationId xmlns:a16="http://schemas.microsoft.com/office/drawing/2014/main" xmlns="" id="{BCBEF5D7-762C-4047-9577-E44622ED6AC3}"/>
                </a:ext>
              </a:extLst>
            </p:cNvPr>
            <p:cNvSpPr txBox="1"/>
            <p:nvPr/>
          </p:nvSpPr>
          <p:spPr>
            <a:xfrm>
              <a:off x="5344001" y="4412979"/>
              <a:ext cx="736663" cy="336693"/>
            </a:xfrm>
            <a:prstGeom prst="rect">
              <a:avLst/>
            </a:prstGeom>
            <a:noFill/>
          </p:spPr>
          <p:txBody>
            <a:bodyPr wrap="square" rtlCol="0">
              <a:spAutoFit/>
            </a:bodyPr>
            <a:lstStyle/>
            <a:p>
              <a:pPr algn="ctr"/>
              <a:r>
                <a:rPr lang="es-ES_tradnl" sz="600">
                  <a:latin typeface="Lato Black" panose="020F0A02020204030203"/>
                </a:rPr>
                <a:t>40,000</a:t>
              </a:r>
            </a:p>
          </p:txBody>
        </p:sp>
      </p:grpSp>
      <p:grpSp>
        <p:nvGrpSpPr>
          <p:cNvPr id="34" name="Grupo 33">
            <a:extLst>
              <a:ext uri="{FF2B5EF4-FFF2-40B4-BE49-F238E27FC236}">
                <a16:creationId xmlns:a16="http://schemas.microsoft.com/office/drawing/2014/main" xmlns="" id="{C125DFA8-ED95-4622-AFC8-F0A43FD9D223}"/>
              </a:ext>
            </a:extLst>
          </p:cNvPr>
          <p:cNvGrpSpPr/>
          <p:nvPr/>
        </p:nvGrpSpPr>
        <p:grpSpPr>
          <a:xfrm>
            <a:off x="6495030" y="2971297"/>
            <a:ext cx="1505842" cy="1903038"/>
            <a:chOff x="4026541" y="1295401"/>
            <a:chExt cx="2066784" cy="3469717"/>
          </a:xfrm>
        </p:grpSpPr>
        <p:grpSp>
          <p:nvGrpSpPr>
            <p:cNvPr id="35" name="Grupo 34">
              <a:extLst>
                <a:ext uri="{FF2B5EF4-FFF2-40B4-BE49-F238E27FC236}">
                  <a16:creationId xmlns:a16="http://schemas.microsoft.com/office/drawing/2014/main" xmlns="" id="{3D86476B-3E70-4CF9-8F9B-845980319241}"/>
                </a:ext>
              </a:extLst>
            </p:cNvPr>
            <p:cNvGrpSpPr/>
            <p:nvPr/>
          </p:nvGrpSpPr>
          <p:grpSpPr>
            <a:xfrm>
              <a:off x="4026541" y="1295401"/>
              <a:ext cx="2066784" cy="3469717"/>
              <a:chOff x="7576281" y="2260919"/>
              <a:chExt cx="1703297" cy="2355176"/>
            </a:xfrm>
          </p:grpSpPr>
          <p:pic>
            <p:nvPicPr>
              <p:cNvPr id="42" name="Imagen 41">
                <a:extLst>
                  <a:ext uri="{FF2B5EF4-FFF2-40B4-BE49-F238E27FC236}">
                    <a16:creationId xmlns:a16="http://schemas.microsoft.com/office/drawing/2014/main" xmlns="" id="{08C5984C-1485-42BC-B864-D0016A22FAE9}"/>
                  </a:ext>
                </a:extLst>
              </p:cNvPr>
              <p:cNvPicPr>
                <a:picLocks noChangeAspect="1"/>
              </p:cNvPicPr>
              <p:nvPr/>
            </p:nvPicPr>
            <p:blipFill>
              <a:blip r:embed="rId3">
                <a:extLst/>
              </a:blip>
              <a:stretch>
                <a:fillRect/>
              </a:stretch>
            </p:blipFill>
            <p:spPr>
              <a:xfrm>
                <a:off x="7576281" y="2260919"/>
                <a:ext cx="1703297" cy="2355176"/>
              </a:xfrm>
              <a:prstGeom prst="rect">
                <a:avLst/>
              </a:prstGeom>
            </p:spPr>
          </p:pic>
          <p:sp>
            <p:nvSpPr>
              <p:cNvPr id="44" name="CuadroTexto 43">
                <a:extLst>
                  <a:ext uri="{FF2B5EF4-FFF2-40B4-BE49-F238E27FC236}">
                    <a16:creationId xmlns:a16="http://schemas.microsoft.com/office/drawing/2014/main" xmlns="" id="{E8262A40-25F2-48F4-920E-773BF2716547}"/>
                  </a:ext>
                </a:extLst>
              </p:cNvPr>
              <p:cNvSpPr txBox="1"/>
              <p:nvPr/>
            </p:nvSpPr>
            <p:spPr>
              <a:xfrm>
                <a:off x="7696655" y="2437434"/>
                <a:ext cx="460916" cy="314243"/>
              </a:xfrm>
              <a:prstGeom prst="rect">
                <a:avLst/>
              </a:prstGeom>
              <a:noFill/>
            </p:spPr>
            <p:txBody>
              <a:bodyPr wrap="none" rtlCol="0">
                <a:spAutoFit/>
              </a:bodyPr>
              <a:lstStyle/>
              <a:p>
                <a:r>
                  <a:rPr lang="es-MX" sz="1050">
                    <a:solidFill>
                      <a:schemeClr val="accent1">
                        <a:lumMod val="50000"/>
                      </a:schemeClr>
                    </a:solidFill>
                    <a:latin typeface="Lato Black" panose="020F0A02020204030203"/>
                  </a:rPr>
                  <a:t>REP</a:t>
                </a:r>
              </a:p>
            </p:txBody>
          </p:sp>
        </p:grpSp>
        <p:sp>
          <p:nvSpPr>
            <p:cNvPr id="36" name="CuadroTexto 35">
              <a:extLst>
                <a:ext uri="{FF2B5EF4-FFF2-40B4-BE49-F238E27FC236}">
                  <a16:creationId xmlns:a16="http://schemas.microsoft.com/office/drawing/2014/main" xmlns="" id="{70699BA4-9005-4CF0-A4D7-5CD88DFB5324}"/>
                </a:ext>
              </a:extLst>
            </p:cNvPr>
            <p:cNvSpPr txBox="1"/>
            <p:nvPr/>
          </p:nvSpPr>
          <p:spPr>
            <a:xfrm>
              <a:off x="4170829" y="3865289"/>
              <a:ext cx="747638" cy="673385"/>
            </a:xfrm>
            <a:prstGeom prst="rect">
              <a:avLst/>
            </a:prstGeom>
            <a:noFill/>
          </p:spPr>
          <p:txBody>
            <a:bodyPr wrap="square" rtlCol="0">
              <a:spAutoFit/>
            </a:bodyPr>
            <a:lstStyle/>
            <a:p>
              <a:pPr algn="ctr"/>
              <a:r>
                <a:rPr lang="es-ES_tradnl" sz="600">
                  <a:latin typeface="Lato Black" panose="020F0A02020204030203"/>
                </a:rPr>
                <a:t>Importe saldo anterior</a:t>
              </a:r>
            </a:p>
          </p:txBody>
        </p:sp>
        <p:sp>
          <p:nvSpPr>
            <p:cNvPr id="37" name="CuadroTexto 36">
              <a:extLst>
                <a:ext uri="{FF2B5EF4-FFF2-40B4-BE49-F238E27FC236}">
                  <a16:creationId xmlns:a16="http://schemas.microsoft.com/office/drawing/2014/main" xmlns="" id="{824F6FA6-D118-458A-89E1-4983DD46AEEC}"/>
                </a:ext>
              </a:extLst>
            </p:cNvPr>
            <p:cNvSpPr txBox="1"/>
            <p:nvPr/>
          </p:nvSpPr>
          <p:spPr>
            <a:xfrm>
              <a:off x="4761379" y="3868554"/>
              <a:ext cx="713430" cy="505039"/>
            </a:xfrm>
            <a:prstGeom prst="rect">
              <a:avLst/>
            </a:prstGeom>
            <a:noFill/>
          </p:spPr>
          <p:txBody>
            <a:bodyPr wrap="square" rtlCol="0">
              <a:spAutoFit/>
            </a:bodyPr>
            <a:lstStyle/>
            <a:p>
              <a:pPr algn="ctr"/>
              <a:r>
                <a:rPr lang="es-ES_tradnl" sz="600">
                  <a:latin typeface="Lato Black" panose="020F0A02020204030203"/>
                </a:rPr>
                <a:t>Importe pagado</a:t>
              </a:r>
            </a:p>
          </p:txBody>
        </p:sp>
        <p:sp>
          <p:nvSpPr>
            <p:cNvPr id="38" name="CuadroTexto 37">
              <a:extLst>
                <a:ext uri="{FF2B5EF4-FFF2-40B4-BE49-F238E27FC236}">
                  <a16:creationId xmlns:a16="http://schemas.microsoft.com/office/drawing/2014/main" xmlns="" id="{109D7E52-08DD-42ED-BD0F-361A7C7FE7DC}"/>
                </a:ext>
              </a:extLst>
            </p:cNvPr>
            <p:cNvSpPr txBox="1"/>
            <p:nvPr/>
          </p:nvSpPr>
          <p:spPr>
            <a:xfrm>
              <a:off x="5324572" y="3868554"/>
              <a:ext cx="736663" cy="673385"/>
            </a:xfrm>
            <a:prstGeom prst="rect">
              <a:avLst/>
            </a:prstGeom>
            <a:noFill/>
          </p:spPr>
          <p:txBody>
            <a:bodyPr wrap="square" rtlCol="0">
              <a:spAutoFit/>
            </a:bodyPr>
            <a:lstStyle/>
            <a:p>
              <a:pPr algn="ctr"/>
              <a:r>
                <a:rPr lang="es-ES_tradnl" sz="600">
                  <a:latin typeface="Lato Black" panose="020F0A02020204030203"/>
                </a:rPr>
                <a:t>Importe saldo insoluto</a:t>
              </a:r>
            </a:p>
          </p:txBody>
        </p:sp>
        <p:sp>
          <p:nvSpPr>
            <p:cNvPr id="39" name="CuadroTexto 38">
              <a:extLst>
                <a:ext uri="{FF2B5EF4-FFF2-40B4-BE49-F238E27FC236}">
                  <a16:creationId xmlns:a16="http://schemas.microsoft.com/office/drawing/2014/main" xmlns="" id="{B572995F-4723-499C-893B-44164556167E}"/>
                </a:ext>
              </a:extLst>
            </p:cNvPr>
            <p:cNvSpPr txBox="1"/>
            <p:nvPr/>
          </p:nvSpPr>
          <p:spPr>
            <a:xfrm>
              <a:off x="4170829" y="4412979"/>
              <a:ext cx="736663" cy="336693"/>
            </a:xfrm>
            <a:prstGeom prst="rect">
              <a:avLst/>
            </a:prstGeom>
            <a:noFill/>
          </p:spPr>
          <p:txBody>
            <a:bodyPr wrap="square" rtlCol="0">
              <a:spAutoFit/>
            </a:bodyPr>
            <a:lstStyle/>
            <a:p>
              <a:pPr algn="ctr"/>
              <a:r>
                <a:rPr lang="es-ES_tradnl" sz="600">
                  <a:latin typeface="Lato Black" panose="020F0A02020204030203"/>
                </a:rPr>
                <a:t>40,00.00</a:t>
              </a:r>
            </a:p>
          </p:txBody>
        </p:sp>
        <p:sp>
          <p:nvSpPr>
            <p:cNvPr id="40" name="CuadroTexto 39">
              <a:extLst>
                <a:ext uri="{FF2B5EF4-FFF2-40B4-BE49-F238E27FC236}">
                  <a16:creationId xmlns:a16="http://schemas.microsoft.com/office/drawing/2014/main" xmlns="" id="{D75843E1-FE30-4941-BCBF-F097AAF36C04}"/>
                </a:ext>
              </a:extLst>
            </p:cNvPr>
            <p:cNvSpPr txBox="1"/>
            <p:nvPr/>
          </p:nvSpPr>
          <p:spPr>
            <a:xfrm>
              <a:off x="4739671" y="4412979"/>
              <a:ext cx="736663" cy="336693"/>
            </a:xfrm>
            <a:prstGeom prst="rect">
              <a:avLst/>
            </a:prstGeom>
            <a:noFill/>
          </p:spPr>
          <p:txBody>
            <a:bodyPr wrap="square" rtlCol="0">
              <a:spAutoFit/>
            </a:bodyPr>
            <a:lstStyle/>
            <a:p>
              <a:pPr algn="ctr"/>
              <a:r>
                <a:rPr lang="es-ES_tradnl" sz="600">
                  <a:latin typeface="Lato Black" panose="020F0A02020204030203"/>
                </a:rPr>
                <a:t>40,000.00</a:t>
              </a:r>
            </a:p>
          </p:txBody>
        </p:sp>
        <p:sp>
          <p:nvSpPr>
            <p:cNvPr id="41" name="CuadroTexto 40">
              <a:extLst>
                <a:ext uri="{FF2B5EF4-FFF2-40B4-BE49-F238E27FC236}">
                  <a16:creationId xmlns:a16="http://schemas.microsoft.com/office/drawing/2014/main" xmlns="" id="{10192390-C748-40B9-88D3-3B9FE94D6422}"/>
                </a:ext>
              </a:extLst>
            </p:cNvPr>
            <p:cNvSpPr txBox="1"/>
            <p:nvPr/>
          </p:nvSpPr>
          <p:spPr>
            <a:xfrm>
              <a:off x="5344002" y="4412979"/>
              <a:ext cx="736663" cy="336693"/>
            </a:xfrm>
            <a:prstGeom prst="rect">
              <a:avLst/>
            </a:prstGeom>
            <a:noFill/>
          </p:spPr>
          <p:txBody>
            <a:bodyPr wrap="square" rtlCol="0">
              <a:spAutoFit/>
            </a:bodyPr>
            <a:lstStyle/>
            <a:p>
              <a:pPr algn="ctr"/>
              <a:r>
                <a:rPr lang="es-ES_tradnl" sz="600">
                  <a:latin typeface="Lato Black" panose="020F0A02020204030203"/>
                </a:rPr>
                <a:t>0</a:t>
              </a:r>
            </a:p>
          </p:txBody>
        </p:sp>
      </p:grpSp>
      <p:pic>
        <p:nvPicPr>
          <p:cNvPr id="47" name="Imagen 46">
            <a:extLst>
              <a:ext uri="{FF2B5EF4-FFF2-40B4-BE49-F238E27FC236}">
                <a16:creationId xmlns:a16="http://schemas.microsoft.com/office/drawing/2014/main" xmlns="" id="{7A33B598-6B30-45EE-A032-F4B7821BEB30}"/>
              </a:ext>
            </a:extLst>
          </p:cNvPr>
          <p:cNvPicPr>
            <a:picLocks noChangeAspect="1"/>
          </p:cNvPicPr>
          <p:nvPr/>
        </p:nvPicPr>
        <p:blipFill>
          <a:blip r:embed="rId6"/>
          <a:stretch>
            <a:fillRect/>
          </a:stretch>
        </p:blipFill>
        <p:spPr>
          <a:xfrm rot="2737042">
            <a:off x="6080065" y="3602636"/>
            <a:ext cx="474915" cy="496577"/>
          </a:xfrm>
          <a:prstGeom prst="rect">
            <a:avLst/>
          </a:prstGeom>
        </p:spPr>
      </p:pic>
      <p:sp>
        <p:nvSpPr>
          <p:cNvPr id="48" name="CuadroTexto 47">
            <a:extLst>
              <a:ext uri="{FF2B5EF4-FFF2-40B4-BE49-F238E27FC236}">
                <a16:creationId xmlns:a16="http://schemas.microsoft.com/office/drawing/2014/main" xmlns="" id="{A24E2F26-E3AC-43FF-B719-DACB7B39F590}"/>
              </a:ext>
            </a:extLst>
          </p:cNvPr>
          <p:cNvSpPr txBox="1"/>
          <p:nvPr/>
        </p:nvSpPr>
        <p:spPr>
          <a:xfrm>
            <a:off x="6586179" y="1294706"/>
            <a:ext cx="2196554" cy="276999"/>
          </a:xfrm>
          <a:prstGeom prst="rect">
            <a:avLst/>
          </a:prstGeom>
          <a:noFill/>
        </p:spPr>
        <p:txBody>
          <a:bodyPr wrap="square" rtlCol="0">
            <a:spAutoFit/>
          </a:bodyPr>
          <a:lstStyle/>
          <a:p>
            <a:pPr algn="ctr"/>
            <a:r>
              <a:rPr lang="es-ES_tradnl" sz="1200">
                <a:solidFill>
                  <a:schemeClr val="accent5">
                    <a:lumMod val="75000"/>
                  </a:schemeClr>
                </a:solidFill>
                <a:latin typeface="Lato Black" panose="020F0A02020204030203"/>
              </a:rPr>
              <a:t>Supuesto Total= 1 REP</a:t>
            </a:r>
          </a:p>
        </p:txBody>
      </p:sp>
      <p:sp>
        <p:nvSpPr>
          <p:cNvPr id="49" name="CuadroTexto 48">
            <a:extLst>
              <a:ext uri="{FF2B5EF4-FFF2-40B4-BE49-F238E27FC236}">
                <a16:creationId xmlns:a16="http://schemas.microsoft.com/office/drawing/2014/main" xmlns="" id="{56A7972C-0BBF-45EB-996E-52674A59B73C}"/>
              </a:ext>
            </a:extLst>
          </p:cNvPr>
          <p:cNvSpPr txBox="1"/>
          <p:nvPr/>
        </p:nvSpPr>
        <p:spPr>
          <a:xfrm>
            <a:off x="7865112" y="3451968"/>
            <a:ext cx="1427974" cy="461665"/>
          </a:xfrm>
          <a:prstGeom prst="rect">
            <a:avLst/>
          </a:prstGeom>
          <a:noFill/>
        </p:spPr>
        <p:txBody>
          <a:bodyPr wrap="square" rtlCol="0">
            <a:spAutoFit/>
          </a:bodyPr>
          <a:lstStyle/>
          <a:p>
            <a:pPr algn="ctr"/>
            <a:r>
              <a:rPr lang="es-ES_tradnl" sz="1200">
                <a:solidFill>
                  <a:schemeClr val="accent6">
                    <a:lumMod val="75000"/>
                  </a:schemeClr>
                </a:solidFill>
                <a:latin typeface="Lato Black" panose="020F0A02020204030203"/>
              </a:rPr>
              <a:t>Supuesto Parcial= X REP</a:t>
            </a:r>
          </a:p>
        </p:txBody>
      </p:sp>
      <p:pic>
        <p:nvPicPr>
          <p:cNvPr id="50" name="Imagen 49">
            <a:extLst>
              <a:ext uri="{FF2B5EF4-FFF2-40B4-BE49-F238E27FC236}">
                <a16:creationId xmlns:a16="http://schemas.microsoft.com/office/drawing/2014/main" xmlns="" id="{317927F9-9EEA-4689-9D3C-9E70DB0A76E7}"/>
              </a:ext>
            </a:extLst>
          </p:cNvPr>
          <p:cNvPicPr>
            <a:picLocks noChangeAspect="1"/>
          </p:cNvPicPr>
          <p:nvPr/>
        </p:nvPicPr>
        <p:blipFill>
          <a:blip r:embed="rId7">
            <a:duotone>
              <a:schemeClr val="accent5">
                <a:shade val="45000"/>
                <a:satMod val="135000"/>
              </a:schemeClr>
              <a:prstClr val="white"/>
            </a:duotone>
          </a:blip>
          <a:stretch>
            <a:fillRect/>
          </a:stretch>
        </p:blipFill>
        <p:spPr>
          <a:xfrm rot="11843069">
            <a:off x="5733958" y="2543801"/>
            <a:ext cx="340034" cy="279303"/>
          </a:xfrm>
          <a:prstGeom prst="rect">
            <a:avLst/>
          </a:prstGeom>
        </p:spPr>
      </p:pic>
      <p:pic>
        <p:nvPicPr>
          <p:cNvPr id="51" name="Imagen 50">
            <a:extLst>
              <a:ext uri="{FF2B5EF4-FFF2-40B4-BE49-F238E27FC236}">
                <a16:creationId xmlns:a16="http://schemas.microsoft.com/office/drawing/2014/main" xmlns="" id="{908E994B-16DE-422C-BF61-730B7DC59AA0}"/>
              </a:ext>
            </a:extLst>
          </p:cNvPr>
          <p:cNvPicPr>
            <a:picLocks noChangeAspect="1"/>
          </p:cNvPicPr>
          <p:nvPr/>
        </p:nvPicPr>
        <p:blipFill>
          <a:blip r:embed="rId8">
            <a:duotone>
              <a:schemeClr val="accent6">
                <a:shade val="45000"/>
                <a:satMod val="135000"/>
              </a:schemeClr>
              <a:prstClr val="white"/>
            </a:duotone>
          </a:blip>
          <a:stretch>
            <a:fillRect/>
          </a:stretch>
        </p:blipFill>
        <p:spPr>
          <a:xfrm flipV="1">
            <a:off x="7303213" y="4341877"/>
            <a:ext cx="697659" cy="372669"/>
          </a:xfrm>
          <a:prstGeom prst="rect">
            <a:avLst/>
          </a:prstGeom>
        </p:spPr>
      </p:pic>
      <p:pic>
        <p:nvPicPr>
          <p:cNvPr id="52" name="Imagen 51">
            <a:extLst>
              <a:ext uri="{FF2B5EF4-FFF2-40B4-BE49-F238E27FC236}">
                <a16:creationId xmlns:a16="http://schemas.microsoft.com/office/drawing/2014/main" xmlns="" id="{BDAD0B8F-240C-4DD0-BA59-6F3DC65A2A11}"/>
              </a:ext>
            </a:extLst>
          </p:cNvPr>
          <p:cNvPicPr>
            <a:picLocks noChangeAspect="1"/>
          </p:cNvPicPr>
          <p:nvPr/>
        </p:nvPicPr>
        <p:blipFill>
          <a:blip r:embed="rId8">
            <a:duotone>
              <a:schemeClr val="accent6">
                <a:shade val="45000"/>
                <a:satMod val="135000"/>
              </a:schemeClr>
              <a:prstClr val="white"/>
            </a:duotone>
          </a:blip>
          <a:stretch>
            <a:fillRect/>
          </a:stretch>
        </p:blipFill>
        <p:spPr>
          <a:xfrm flipH="1" flipV="1">
            <a:off x="4852344" y="4363999"/>
            <a:ext cx="549199" cy="336219"/>
          </a:xfrm>
          <a:prstGeom prst="rect">
            <a:avLst/>
          </a:prstGeom>
        </p:spPr>
      </p:pic>
      <p:sp>
        <p:nvSpPr>
          <p:cNvPr id="53" name="Rectángulo 52">
            <a:extLst>
              <a:ext uri="{FF2B5EF4-FFF2-40B4-BE49-F238E27FC236}">
                <a16:creationId xmlns:a16="http://schemas.microsoft.com/office/drawing/2014/main" xmlns="" id="{92428CCB-FB89-4AA7-9150-CFC32A8E8A08}"/>
              </a:ext>
            </a:extLst>
          </p:cNvPr>
          <p:cNvSpPr/>
          <p:nvPr/>
        </p:nvSpPr>
        <p:spPr>
          <a:xfrm>
            <a:off x="495595" y="4340000"/>
            <a:ext cx="3498684" cy="553998"/>
          </a:xfrm>
          <a:prstGeom prst="rect">
            <a:avLst/>
          </a:prstGeom>
        </p:spPr>
        <p:txBody>
          <a:bodyPr wrap="square">
            <a:spAutoFit/>
          </a:bodyPr>
          <a:lstStyle/>
          <a:p>
            <a:pPr algn="ctr"/>
            <a:r>
              <a:rPr lang="es-ES" sz="1200" dirty="0">
                <a:solidFill>
                  <a:srgbClr val="002060"/>
                </a:solidFill>
                <a:latin typeface="Lato Light"/>
                <a:ea typeface="Times New Roman" panose="02020603050405020304" pitchFamily="18" charset="0"/>
              </a:rPr>
              <a:t>¡</a:t>
            </a:r>
            <a:r>
              <a:rPr lang="es-ES" sz="1013" b="1" dirty="0">
                <a:solidFill>
                  <a:srgbClr val="C00000"/>
                </a:solidFill>
                <a:latin typeface="Lato Light"/>
                <a:ea typeface="Times New Roman" panose="02020603050405020304" pitchFamily="18" charset="0"/>
              </a:rPr>
              <a:t>No usar la combinación </a:t>
            </a:r>
            <a:r>
              <a:rPr lang="es-ES" sz="1200" dirty="0">
                <a:solidFill>
                  <a:srgbClr val="002060"/>
                </a:solidFill>
                <a:latin typeface="Lato Light"/>
                <a:ea typeface="Times New Roman" panose="02020603050405020304" pitchFamily="18" charset="0"/>
              </a:rPr>
              <a:t>de método de pago </a:t>
            </a:r>
            <a:r>
              <a:rPr lang="es-ES" sz="1013" dirty="0">
                <a:solidFill>
                  <a:srgbClr val="002060"/>
                </a:solidFill>
                <a:latin typeface="Lato Light"/>
                <a:ea typeface="Times New Roman" panose="02020603050405020304" pitchFamily="18" charset="0"/>
              </a:rPr>
              <a:t>PUE </a:t>
            </a:r>
            <a:r>
              <a:rPr lang="es-ES" sz="1200" dirty="0">
                <a:solidFill>
                  <a:srgbClr val="002060"/>
                </a:solidFill>
                <a:latin typeface="Lato Light"/>
                <a:ea typeface="Times New Roman" panose="02020603050405020304" pitchFamily="18" charset="0"/>
              </a:rPr>
              <a:t>y forma de pago </a:t>
            </a:r>
            <a:r>
              <a:rPr lang="es-ES" sz="1800" dirty="0">
                <a:solidFill>
                  <a:srgbClr val="002060"/>
                </a:solidFill>
                <a:latin typeface="Lato Light"/>
                <a:ea typeface="Times New Roman" panose="02020603050405020304" pitchFamily="18" charset="0"/>
              </a:rPr>
              <a:t>99</a:t>
            </a:r>
            <a:r>
              <a:rPr lang="es-ES" sz="1200" dirty="0">
                <a:solidFill>
                  <a:srgbClr val="002060"/>
                </a:solidFill>
                <a:latin typeface="Lato Light"/>
                <a:ea typeface="Times New Roman" panose="02020603050405020304" pitchFamily="18" charset="0"/>
              </a:rPr>
              <a:t>!</a:t>
            </a:r>
            <a:endParaRPr lang="es-MX" sz="1200" dirty="0">
              <a:solidFill>
                <a:srgbClr val="002060"/>
              </a:solidFill>
              <a:latin typeface="Lato Light"/>
            </a:endParaRPr>
          </a:p>
        </p:txBody>
      </p:sp>
      <p:pic>
        <p:nvPicPr>
          <p:cNvPr id="57" name="Imagen 56">
            <a:extLst>
              <a:ext uri="{FF2B5EF4-FFF2-40B4-BE49-F238E27FC236}">
                <a16:creationId xmlns:a16="http://schemas.microsoft.com/office/drawing/2014/main" xmlns="" id="{003EB778-7231-41CA-9454-8CD295319C74}"/>
              </a:ext>
            </a:extLst>
          </p:cNvPr>
          <p:cNvPicPr>
            <a:picLocks noChangeAspect="1"/>
          </p:cNvPicPr>
          <p:nvPr/>
        </p:nvPicPr>
        <p:blipFill>
          <a:blip r:embed="rId9"/>
          <a:stretch>
            <a:fillRect/>
          </a:stretch>
        </p:blipFill>
        <p:spPr>
          <a:xfrm rot="21409554">
            <a:off x="2391406" y="1088380"/>
            <a:ext cx="2351952" cy="995258"/>
          </a:xfrm>
          <a:prstGeom prst="rect">
            <a:avLst/>
          </a:prstGeom>
        </p:spPr>
      </p:pic>
      <p:pic>
        <p:nvPicPr>
          <p:cNvPr id="58" name="Imagen 57">
            <a:extLst>
              <a:ext uri="{FF2B5EF4-FFF2-40B4-BE49-F238E27FC236}">
                <a16:creationId xmlns:a16="http://schemas.microsoft.com/office/drawing/2014/main" xmlns="" id="{4ED8DFA3-4E1D-42DF-9830-D67BA2E8B0FD}"/>
              </a:ext>
            </a:extLst>
          </p:cNvPr>
          <p:cNvPicPr>
            <a:picLocks noChangeAspect="1"/>
          </p:cNvPicPr>
          <p:nvPr/>
        </p:nvPicPr>
        <p:blipFill>
          <a:blip r:embed="rId9">
            <a:duotone>
              <a:prstClr val="black"/>
              <a:schemeClr val="accent2">
                <a:tint val="45000"/>
                <a:satMod val="400000"/>
              </a:schemeClr>
            </a:duotone>
          </a:blip>
          <a:stretch>
            <a:fillRect/>
          </a:stretch>
        </p:blipFill>
        <p:spPr>
          <a:xfrm rot="417432">
            <a:off x="2537540" y="3065069"/>
            <a:ext cx="1956163" cy="827775"/>
          </a:xfrm>
          <a:prstGeom prst="rect">
            <a:avLst/>
          </a:prstGeom>
        </p:spPr>
      </p:pic>
      <p:pic>
        <p:nvPicPr>
          <p:cNvPr id="61" name="Imagen 60">
            <a:extLst>
              <a:ext uri="{FF2B5EF4-FFF2-40B4-BE49-F238E27FC236}">
                <a16:creationId xmlns:a16="http://schemas.microsoft.com/office/drawing/2014/main" xmlns="" id="{369E5910-26DF-49CA-8106-7DA8437C5E47}"/>
              </a:ext>
            </a:extLst>
          </p:cNvPr>
          <p:cNvPicPr>
            <a:picLocks noChangeAspect="1"/>
          </p:cNvPicPr>
          <p:nvPr/>
        </p:nvPicPr>
        <p:blipFill>
          <a:blip r:embed="rId10"/>
          <a:stretch>
            <a:fillRect/>
          </a:stretch>
        </p:blipFill>
        <p:spPr>
          <a:xfrm rot="15751040">
            <a:off x="5471745" y="2778280"/>
            <a:ext cx="509746" cy="483315"/>
          </a:xfrm>
          <a:prstGeom prst="rect">
            <a:avLst/>
          </a:prstGeom>
        </p:spPr>
      </p:pic>
    </p:spTree>
    <p:extLst>
      <p:ext uri="{BB962C8B-B14F-4D97-AF65-F5344CB8AC3E}">
        <p14:creationId xmlns:p14="http://schemas.microsoft.com/office/powerpoint/2010/main" val="175228670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6" presetClass="entr" presetSubtype="21"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barn(inVertical)">
                                      <p:cBhvr>
                                        <p:cTn id="25" dur="500"/>
                                        <p:tgtEl>
                                          <p:spTgt spid="60"/>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1000"/>
                                        <p:tgtEl>
                                          <p:spTgt spid="53"/>
                                        </p:tgtEl>
                                      </p:cBhvr>
                                    </p:animEffect>
                                    <p:anim calcmode="lin" valueType="num">
                                      <p:cBhvr>
                                        <p:cTn id="30" dur="1000" fill="hold"/>
                                        <p:tgtEl>
                                          <p:spTgt spid="53"/>
                                        </p:tgtEl>
                                        <p:attrNameLst>
                                          <p:attrName>ppt_x</p:attrName>
                                        </p:attrNameLst>
                                      </p:cBhvr>
                                      <p:tavLst>
                                        <p:tav tm="0">
                                          <p:val>
                                            <p:strVal val="#ppt_x"/>
                                          </p:val>
                                        </p:tav>
                                        <p:tav tm="100000">
                                          <p:val>
                                            <p:strVal val="#ppt_x"/>
                                          </p:val>
                                        </p:tav>
                                      </p:tavLst>
                                    </p:anim>
                                    <p:anim calcmode="lin" valueType="num">
                                      <p:cBhvr>
                                        <p:cTn id="31" dur="1000" fill="hold"/>
                                        <p:tgtEl>
                                          <p:spTgt spid="53"/>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8"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22" presetClass="entr" presetSubtype="8"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left)">
                                      <p:cBhvr>
                                        <p:cTn id="40" dur="500"/>
                                        <p:tgtEl>
                                          <p:spTgt spid="57"/>
                                        </p:tgtEl>
                                      </p:cBhvr>
                                    </p:animEffect>
                                  </p:childTnLst>
                                </p:cTn>
                              </p:par>
                            </p:childTnLst>
                          </p:cTn>
                        </p:par>
                        <p:par>
                          <p:cTn id="41" fill="hold">
                            <p:stCondLst>
                              <p:cond delay="5000"/>
                            </p:stCondLst>
                            <p:childTnLst>
                              <p:par>
                                <p:cTn id="42" presetID="10" presetClass="entr" presetSubtype="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par>
                          <p:cTn id="45" fill="hold">
                            <p:stCondLst>
                              <p:cond delay="5500"/>
                            </p:stCondLst>
                            <p:childTnLst>
                              <p:par>
                                <p:cTn id="46" presetID="22" presetClass="entr" presetSubtype="4"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down)">
                                      <p:cBhvr>
                                        <p:cTn id="48" dur="500"/>
                                        <p:tgtEl>
                                          <p:spTgt spid="50"/>
                                        </p:tgtEl>
                                      </p:cBhvr>
                                    </p:animEffect>
                                  </p:childTnLst>
                                </p:cTn>
                              </p:par>
                            </p:childTnLst>
                          </p:cTn>
                        </p:par>
                        <p:par>
                          <p:cTn id="49" fill="hold">
                            <p:stCondLst>
                              <p:cond delay="6000"/>
                            </p:stCondLst>
                            <p:childTnLst>
                              <p:par>
                                <p:cTn id="50" presetID="16" presetClass="entr" presetSubtype="21" fill="hold" grpId="0"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barn(inVertical)">
                                      <p:cBhvr>
                                        <p:cTn id="52" dur="500"/>
                                        <p:tgtEl>
                                          <p:spTgt spid="4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left)">
                                      <p:cBhvr>
                                        <p:cTn id="57" dur="500"/>
                                        <p:tgtEl>
                                          <p:spTgt spid="58"/>
                                        </p:tgtEl>
                                      </p:cBhvr>
                                    </p:animEffect>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childTnLst>
                          </p:cTn>
                        </p:par>
                        <p:par>
                          <p:cTn id="62" fill="hold">
                            <p:stCondLst>
                              <p:cond delay="1000"/>
                            </p:stCondLst>
                            <p:childTnLst>
                              <p:par>
                                <p:cTn id="63" presetID="2" presetClass="entr" presetSubtype="1" fill="hold"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fill="hold"/>
                                        <p:tgtEl>
                                          <p:spTgt spid="52"/>
                                        </p:tgtEl>
                                        <p:attrNameLst>
                                          <p:attrName>ppt_x</p:attrName>
                                        </p:attrNameLst>
                                      </p:cBhvr>
                                      <p:tavLst>
                                        <p:tav tm="0">
                                          <p:val>
                                            <p:strVal val="#ppt_x"/>
                                          </p:val>
                                        </p:tav>
                                        <p:tav tm="100000">
                                          <p:val>
                                            <p:strVal val="#ppt_x"/>
                                          </p:val>
                                        </p:tav>
                                      </p:tavLst>
                                    </p:anim>
                                    <p:anim calcmode="lin" valueType="num">
                                      <p:cBhvr additive="base">
                                        <p:cTn id="66" dur="500" fill="hold"/>
                                        <p:tgtEl>
                                          <p:spTgt spid="52"/>
                                        </p:tgtEl>
                                        <p:attrNameLst>
                                          <p:attrName>ppt_y</p:attrName>
                                        </p:attrNameLst>
                                      </p:cBhvr>
                                      <p:tavLst>
                                        <p:tav tm="0">
                                          <p:val>
                                            <p:strVal val="0-#ppt_h/2"/>
                                          </p:val>
                                        </p:tav>
                                        <p:tav tm="100000">
                                          <p:val>
                                            <p:strVal val="#ppt_y"/>
                                          </p:val>
                                        </p:tav>
                                      </p:tavLst>
                                    </p:anim>
                                  </p:childTnLst>
                                </p:cTn>
                              </p:par>
                            </p:childTnLst>
                          </p:cTn>
                        </p:par>
                        <p:par>
                          <p:cTn id="67" fill="hold">
                            <p:stCondLst>
                              <p:cond delay="1500"/>
                            </p:stCondLst>
                            <p:childTnLst>
                              <p:par>
                                <p:cTn id="68" presetID="16" presetClass="entr" presetSubtype="21"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barn(inVertical)">
                                      <p:cBhvr>
                                        <p:cTn id="70" dur="500"/>
                                        <p:tgtEl>
                                          <p:spTgt spid="47"/>
                                        </p:tgtEl>
                                      </p:cBhvr>
                                    </p:animEffect>
                                  </p:childTnLst>
                                </p:cTn>
                              </p:par>
                            </p:childTnLst>
                          </p:cTn>
                        </p:par>
                        <p:par>
                          <p:cTn id="71" fill="hold">
                            <p:stCondLst>
                              <p:cond delay="2000"/>
                            </p:stCondLst>
                            <p:childTnLst>
                              <p:par>
                                <p:cTn id="72" presetID="10" presetClass="entr" presetSubtype="0" fill="hold"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500"/>
                                        <p:tgtEl>
                                          <p:spTgt spid="34"/>
                                        </p:tgtEl>
                                      </p:cBhvr>
                                    </p:animEffect>
                                  </p:childTnLst>
                                </p:cTn>
                              </p:par>
                            </p:childTnLst>
                          </p:cTn>
                        </p:par>
                        <p:par>
                          <p:cTn id="75" fill="hold">
                            <p:stCondLst>
                              <p:cond delay="2500"/>
                            </p:stCondLst>
                            <p:childTnLst>
                              <p:par>
                                <p:cTn id="76" presetID="47"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Effect transition="in" filter="fade">
                                      <p:cBhvr>
                                        <p:cTn id="78" dur="1000"/>
                                        <p:tgtEl>
                                          <p:spTgt spid="51"/>
                                        </p:tgtEl>
                                      </p:cBhvr>
                                    </p:animEffect>
                                    <p:anim calcmode="lin" valueType="num">
                                      <p:cBhvr>
                                        <p:cTn id="79" dur="1000" fill="hold"/>
                                        <p:tgtEl>
                                          <p:spTgt spid="51"/>
                                        </p:tgtEl>
                                        <p:attrNameLst>
                                          <p:attrName>ppt_x</p:attrName>
                                        </p:attrNameLst>
                                      </p:cBhvr>
                                      <p:tavLst>
                                        <p:tav tm="0">
                                          <p:val>
                                            <p:strVal val="#ppt_x"/>
                                          </p:val>
                                        </p:tav>
                                        <p:tav tm="100000">
                                          <p:val>
                                            <p:strVal val="#ppt_x"/>
                                          </p:val>
                                        </p:tav>
                                      </p:tavLst>
                                    </p:anim>
                                    <p:anim calcmode="lin" valueType="num">
                                      <p:cBhvr>
                                        <p:cTn id="80" dur="1000" fill="hold"/>
                                        <p:tgtEl>
                                          <p:spTgt spid="51"/>
                                        </p:tgtEl>
                                        <p:attrNameLst>
                                          <p:attrName>ppt_y</p:attrName>
                                        </p:attrNameLst>
                                      </p:cBhvr>
                                      <p:tavLst>
                                        <p:tav tm="0">
                                          <p:val>
                                            <p:strVal val="#ppt_y-.1"/>
                                          </p:val>
                                        </p:tav>
                                        <p:tav tm="100000">
                                          <p:val>
                                            <p:strVal val="#ppt_y"/>
                                          </p:val>
                                        </p:tav>
                                      </p:tavLst>
                                    </p:anim>
                                  </p:childTnLst>
                                </p:cTn>
                              </p:par>
                            </p:childTnLst>
                          </p:cTn>
                        </p:par>
                        <p:par>
                          <p:cTn id="81" fill="hold">
                            <p:stCondLst>
                              <p:cond delay="3500"/>
                            </p:stCondLst>
                            <p:childTnLst>
                              <p:par>
                                <p:cTn id="82" presetID="16" presetClass="entr" presetSubtype="21"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barn(inVertical)">
                                      <p:cBhvr>
                                        <p:cTn id="84" dur="500"/>
                                        <p:tgtEl>
                                          <p:spTgt spid="4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61"/>
                                        </p:tgtEl>
                                        <p:attrNameLst>
                                          <p:attrName>style.visibility</p:attrName>
                                        </p:attrNameLst>
                                      </p:cBhvr>
                                      <p:to>
                                        <p:strVal val="visible"/>
                                      </p:to>
                                    </p:set>
                                    <p:animEffect transition="in" filter="wipe(down)">
                                      <p:cBhvr>
                                        <p:cTn id="8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8" grpId="0"/>
      <p:bldP spid="49" grpId="0"/>
      <p:bldP spid="5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2171072" y="284135"/>
            <a:ext cx="7886700"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_tradnl" sz="3000" dirty="0">
                <a:solidFill>
                  <a:schemeClr val="tx2"/>
                </a:solidFill>
                <a:latin typeface="Lato Light" pitchFamily="34" charset="0"/>
                <a:cs typeface="+mn-cs"/>
              </a:rPr>
              <a:t>Regla 2.7.1.35 Primer párrafo</a:t>
            </a:r>
          </a:p>
        </p:txBody>
      </p:sp>
      <p:sp>
        <p:nvSpPr>
          <p:cNvPr id="3" name="Rectángulo 2">
            <a:extLst>
              <a:ext uri="{FF2B5EF4-FFF2-40B4-BE49-F238E27FC236}">
                <a16:creationId xmlns:a16="http://schemas.microsoft.com/office/drawing/2014/main" xmlns="" id="{B83E05D2-A412-41B3-84AA-0B7330F9DBE8}"/>
              </a:ext>
            </a:extLst>
          </p:cNvPr>
          <p:cNvSpPr/>
          <p:nvPr/>
        </p:nvSpPr>
        <p:spPr>
          <a:xfrm>
            <a:off x="1" y="4289027"/>
            <a:ext cx="1919963" cy="1077218"/>
          </a:xfrm>
          <a:prstGeom prst="rect">
            <a:avLst/>
          </a:prstGeom>
        </p:spPr>
        <p:txBody>
          <a:bodyPr wrap="square">
            <a:spAutoFit/>
          </a:bodyPr>
          <a:lstStyle/>
          <a:p>
            <a:pPr algn="r"/>
            <a:r>
              <a:rPr lang="es-ES" sz="1600" b="1" dirty="0">
                <a:solidFill>
                  <a:schemeClr val="accent6">
                    <a:lumMod val="50000"/>
                  </a:schemeClr>
                </a:solidFill>
                <a:latin typeface="Lato Light"/>
              </a:rPr>
              <a:t>Apunta esta liga y usa este material de consulta</a:t>
            </a:r>
          </a:p>
          <a:p>
            <a:endParaRPr lang="es-MX" sz="1600" b="1" dirty="0">
              <a:solidFill>
                <a:schemeClr val="accent6">
                  <a:lumMod val="50000"/>
                </a:schemeClr>
              </a:solidFill>
              <a:latin typeface="Lato Light"/>
            </a:endParaRPr>
          </a:p>
        </p:txBody>
      </p:sp>
      <p:sp>
        <p:nvSpPr>
          <p:cNvPr id="4" name="Rectángulo 3">
            <a:extLst>
              <a:ext uri="{FF2B5EF4-FFF2-40B4-BE49-F238E27FC236}">
                <a16:creationId xmlns:a16="http://schemas.microsoft.com/office/drawing/2014/main" xmlns="" id="{4E474E3D-AF4E-493E-B424-FDD794379E4A}"/>
              </a:ext>
            </a:extLst>
          </p:cNvPr>
          <p:cNvSpPr/>
          <p:nvPr/>
        </p:nvSpPr>
        <p:spPr>
          <a:xfrm>
            <a:off x="2611458" y="4289027"/>
            <a:ext cx="4699748" cy="584775"/>
          </a:xfrm>
          <a:prstGeom prst="rect">
            <a:avLst/>
          </a:prstGeom>
        </p:spPr>
        <p:txBody>
          <a:bodyPr wrap="none">
            <a:spAutoFit/>
          </a:bodyPr>
          <a:lstStyle/>
          <a:p>
            <a:r>
              <a:rPr lang="es-MX" sz="3200" dirty="0">
                <a:solidFill>
                  <a:srgbClr val="D52779"/>
                </a:solidFill>
                <a:latin typeface="Lato Light"/>
              </a:rPr>
              <a:t>http://contpaqi.com/CRP</a:t>
            </a:r>
          </a:p>
        </p:txBody>
      </p:sp>
      <p:sp>
        <p:nvSpPr>
          <p:cNvPr id="5" name="Rectángulo 4">
            <a:extLst>
              <a:ext uri="{FF2B5EF4-FFF2-40B4-BE49-F238E27FC236}">
                <a16:creationId xmlns:a16="http://schemas.microsoft.com/office/drawing/2014/main" xmlns="" id="{F7FC2AE6-023B-4439-906A-4939CD44FA2A}"/>
              </a:ext>
            </a:extLst>
          </p:cNvPr>
          <p:cNvSpPr/>
          <p:nvPr/>
        </p:nvSpPr>
        <p:spPr>
          <a:xfrm>
            <a:off x="7211815" y="965603"/>
            <a:ext cx="1932185" cy="1815882"/>
          </a:xfrm>
          <a:prstGeom prst="rect">
            <a:avLst/>
          </a:prstGeom>
        </p:spPr>
        <p:txBody>
          <a:bodyPr wrap="square">
            <a:spAutoFit/>
          </a:bodyPr>
          <a:lstStyle/>
          <a:p>
            <a:pPr algn="ctr"/>
            <a:endParaRPr lang="es-ES" sz="1600" dirty="0">
              <a:solidFill>
                <a:srgbClr val="0070C0"/>
              </a:solidFill>
              <a:latin typeface="Lato Light"/>
            </a:endParaRPr>
          </a:p>
          <a:p>
            <a:pPr algn="ctr"/>
            <a:r>
              <a:rPr lang="es-MX" sz="1600" dirty="0">
                <a:solidFill>
                  <a:srgbClr val="0070C0"/>
                </a:solidFill>
                <a:latin typeface="Lato Light"/>
              </a:rPr>
              <a:t>Usa este REP interactivo, lo diseñamos en CONTPAQi para ti, </a:t>
            </a:r>
          </a:p>
          <a:p>
            <a:pPr algn="ctr"/>
            <a:r>
              <a:rPr lang="es-MX" sz="1600" dirty="0">
                <a:solidFill>
                  <a:srgbClr val="0070C0"/>
                </a:solidFill>
                <a:latin typeface="Lato Light"/>
              </a:rPr>
              <a:t>¡no tiene costo y es genial!</a:t>
            </a:r>
          </a:p>
        </p:txBody>
      </p:sp>
      <p:pic>
        <p:nvPicPr>
          <p:cNvPr id="6" name="Imagen 5">
            <a:hlinkClick r:id="rId2"/>
            <a:extLst>
              <a:ext uri="{FF2B5EF4-FFF2-40B4-BE49-F238E27FC236}">
                <a16:creationId xmlns:a16="http://schemas.microsoft.com/office/drawing/2014/main" xmlns="" id="{DCF5DDD2-D892-478F-9960-DA94C112AA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9840" y="1038589"/>
            <a:ext cx="5752238" cy="3170603"/>
          </a:xfrm>
          <a:prstGeom prst="rect">
            <a:avLst/>
          </a:prstGeom>
          <a:ln>
            <a:noFill/>
          </a:ln>
        </p:spPr>
      </p:pic>
      <p:grpSp>
        <p:nvGrpSpPr>
          <p:cNvPr id="8" name="Grupo 7">
            <a:extLst>
              <a:ext uri="{FF2B5EF4-FFF2-40B4-BE49-F238E27FC236}">
                <a16:creationId xmlns:a16="http://schemas.microsoft.com/office/drawing/2014/main" xmlns="" id="{79D1F659-355E-496D-9827-9F04F5DB3647}"/>
              </a:ext>
            </a:extLst>
          </p:cNvPr>
          <p:cNvGrpSpPr/>
          <p:nvPr/>
        </p:nvGrpSpPr>
        <p:grpSpPr>
          <a:xfrm>
            <a:off x="1910025" y="4452339"/>
            <a:ext cx="794352" cy="421463"/>
            <a:chOff x="1910025" y="4452339"/>
            <a:chExt cx="794352" cy="421463"/>
          </a:xfrm>
        </p:grpSpPr>
        <p:pic>
          <p:nvPicPr>
            <p:cNvPr id="2" name="Imagen 1">
              <a:extLst>
                <a:ext uri="{FF2B5EF4-FFF2-40B4-BE49-F238E27FC236}">
                  <a16:creationId xmlns:a16="http://schemas.microsoft.com/office/drawing/2014/main" xmlns="" id="{55BF7BC9-B774-4A69-90F7-3602F77352C6}"/>
                </a:ext>
              </a:extLst>
            </p:cNvPr>
            <p:cNvPicPr>
              <a:picLocks noChangeAspect="1"/>
            </p:cNvPicPr>
            <p:nvPr/>
          </p:nvPicPr>
          <p:blipFill>
            <a:blip r:embed="rId4">
              <a:duotone>
                <a:prstClr val="black"/>
                <a:schemeClr val="accent3">
                  <a:tint val="45000"/>
                  <a:satMod val="400000"/>
                </a:schemeClr>
              </a:duotone>
            </a:blip>
            <a:stretch>
              <a:fillRect/>
            </a:stretch>
          </p:blipFill>
          <p:spPr>
            <a:xfrm>
              <a:off x="1910025" y="4452339"/>
              <a:ext cx="438666" cy="421463"/>
            </a:xfrm>
            <a:prstGeom prst="rect">
              <a:avLst/>
            </a:prstGeom>
          </p:spPr>
        </p:pic>
        <p:pic>
          <p:nvPicPr>
            <p:cNvPr id="9" name="Imagen 8">
              <a:extLst>
                <a:ext uri="{FF2B5EF4-FFF2-40B4-BE49-F238E27FC236}">
                  <a16:creationId xmlns:a16="http://schemas.microsoft.com/office/drawing/2014/main" xmlns="" id="{757555E7-7EEE-4ACF-9403-6C936BD5AD7A}"/>
                </a:ext>
              </a:extLst>
            </p:cNvPr>
            <p:cNvPicPr>
              <a:picLocks noChangeAspect="1"/>
            </p:cNvPicPr>
            <p:nvPr/>
          </p:nvPicPr>
          <p:blipFill>
            <a:blip r:embed="rId4">
              <a:duotone>
                <a:prstClr val="black"/>
                <a:schemeClr val="accent3">
                  <a:tint val="45000"/>
                  <a:satMod val="400000"/>
                </a:schemeClr>
              </a:duotone>
            </a:blip>
            <a:stretch>
              <a:fillRect/>
            </a:stretch>
          </p:blipFill>
          <p:spPr>
            <a:xfrm>
              <a:off x="2265711" y="4452339"/>
              <a:ext cx="438666" cy="421463"/>
            </a:xfrm>
            <a:prstGeom prst="rect">
              <a:avLst/>
            </a:prstGeom>
          </p:spPr>
        </p:pic>
      </p:grpSp>
    </p:spTree>
    <p:extLst>
      <p:ext uri="{BB962C8B-B14F-4D97-AF65-F5344CB8AC3E}">
        <p14:creationId xmlns:p14="http://schemas.microsoft.com/office/powerpoint/2010/main" val="18369702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6" presetClass="emph" presetSubtype="0" repeatCount="indefinite" fill="remove" nodeType="afterEffect">
                                  <p:stCondLst>
                                    <p:cond delay="0"/>
                                  </p:stCondLst>
                                  <p:childTnLst>
                                    <p:animEffect transition="out" filter="fade">
                                      <p:cBhvr>
                                        <p:cTn id="19" dur="500" tmFilter="0, 0; .2, .5; .8, .5; 1, 0"/>
                                        <p:tgtEl>
                                          <p:spTgt spid="8"/>
                                        </p:tgtEl>
                                      </p:cBhvr>
                                    </p:animEffect>
                                    <p:animScale>
                                      <p:cBhvr>
                                        <p:cTn id="20"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
            <a:extLst>
              <a:ext uri="{FF2B5EF4-FFF2-40B4-BE49-F238E27FC236}">
                <a16:creationId xmlns:a16="http://schemas.microsoft.com/office/drawing/2014/main" xmlns="" id="{86167606-B066-4963-80CB-603DA1CA9959}"/>
              </a:ext>
            </a:extLst>
          </p:cNvPr>
          <p:cNvSpPr txBox="1">
            <a:spLocks/>
          </p:cNvSpPr>
          <p:nvPr/>
        </p:nvSpPr>
        <p:spPr>
          <a:xfrm>
            <a:off x="1797303" y="277461"/>
            <a:ext cx="5497874" cy="994172"/>
          </a:xfr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s-ES_tradnl" sz="3000" dirty="0">
                <a:solidFill>
                  <a:schemeClr val="tx2"/>
                </a:solidFill>
                <a:latin typeface="Lato Light" pitchFamily="34" charset="0"/>
                <a:cs typeface="+mn-cs"/>
              </a:rPr>
              <a:t>¡Ponte las pilas!</a:t>
            </a:r>
          </a:p>
        </p:txBody>
      </p:sp>
      <p:pic>
        <p:nvPicPr>
          <p:cNvPr id="2050" name="Picture 2" descr="Imagen relacionada">
            <a:extLst>
              <a:ext uri="{FF2B5EF4-FFF2-40B4-BE49-F238E27FC236}">
                <a16:creationId xmlns:a16="http://schemas.microsoft.com/office/drawing/2014/main" xmlns="" id="{D00B832E-EFDA-4387-94FC-324AC9E2AE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050" y="1748707"/>
            <a:ext cx="2161532" cy="103919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agen relacionada">
            <a:extLst>
              <a:ext uri="{FF2B5EF4-FFF2-40B4-BE49-F238E27FC236}">
                <a16:creationId xmlns:a16="http://schemas.microsoft.com/office/drawing/2014/main" xmlns="" id="{AC678137-9DEF-4234-B348-400D656453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450" y="1901107"/>
            <a:ext cx="2161532" cy="103919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n relacionada">
            <a:extLst>
              <a:ext uri="{FF2B5EF4-FFF2-40B4-BE49-F238E27FC236}">
                <a16:creationId xmlns:a16="http://schemas.microsoft.com/office/drawing/2014/main" xmlns="" id="{D57E0ABD-4E09-4F1E-AA44-2F9985CB97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1850" y="2053507"/>
            <a:ext cx="2161532" cy="103919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Imagen relacionada">
            <a:extLst>
              <a:ext uri="{FF2B5EF4-FFF2-40B4-BE49-F238E27FC236}">
                <a16:creationId xmlns:a16="http://schemas.microsoft.com/office/drawing/2014/main" xmlns="" id="{3714CF0F-9223-4758-B5E6-9CA7CA0ED5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4250" y="2205907"/>
            <a:ext cx="2161532" cy="1039198"/>
          </a:xfrm>
          <a:prstGeom prst="rect">
            <a:avLst/>
          </a:prstGeom>
          <a:noFill/>
          <a:extLst>
            <a:ext uri="{909E8E84-426E-40DD-AFC4-6F175D3DCCD1}">
              <a14:hiddenFill xmlns:a14="http://schemas.microsoft.com/office/drawing/2010/main">
                <a:solidFill>
                  <a:srgbClr val="FFFFFF"/>
                </a:solidFill>
              </a14:hiddenFill>
            </a:ext>
          </a:extLst>
        </p:spPr>
      </p:pic>
      <p:sp>
        <p:nvSpPr>
          <p:cNvPr id="14" name="CuadroTexto 13">
            <a:extLst>
              <a:ext uri="{FF2B5EF4-FFF2-40B4-BE49-F238E27FC236}">
                <a16:creationId xmlns:a16="http://schemas.microsoft.com/office/drawing/2014/main" xmlns="" id="{4DEAFC6A-7DA2-4BE0-9F56-89954B8E3BFF}"/>
              </a:ext>
            </a:extLst>
          </p:cNvPr>
          <p:cNvSpPr txBox="1"/>
          <p:nvPr/>
        </p:nvSpPr>
        <p:spPr>
          <a:xfrm>
            <a:off x="4203904" y="2234860"/>
            <a:ext cx="4220332" cy="338554"/>
          </a:xfrm>
          <a:prstGeom prst="rect">
            <a:avLst/>
          </a:prstGeom>
          <a:noFill/>
        </p:spPr>
        <p:txBody>
          <a:bodyPr wrap="square" rtlCol="0">
            <a:spAutoFit/>
          </a:bodyPr>
          <a:lstStyle/>
          <a:p>
            <a:r>
              <a:rPr lang="es-ES_tradnl" sz="1600" b="1" dirty="0"/>
              <a:t>Revisa tus catálogos</a:t>
            </a:r>
          </a:p>
        </p:txBody>
      </p:sp>
      <p:sp>
        <p:nvSpPr>
          <p:cNvPr id="15" name="CuadroTexto 14">
            <a:extLst>
              <a:ext uri="{FF2B5EF4-FFF2-40B4-BE49-F238E27FC236}">
                <a16:creationId xmlns:a16="http://schemas.microsoft.com/office/drawing/2014/main" xmlns="" id="{D550D8C3-697F-4509-A889-8989B686486B}"/>
              </a:ext>
            </a:extLst>
          </p:cNvPr>
          <p:cNvSpPr txBox="1"/>
          <p:nvPr/>
        </p:nvSpPr>
        <p:spPr>
          <a:xfrm>
            <a:off x="4203904" y="2921940"/>
            <a:ext cx="4572091" cy="338554"/>
          </a:xfrm>
          <a:prstGeom prst="rect">
            <a:avLst/>
          </a:prstGeom>
          <a:noFill/>
        </p:spPr>
        <p:txBody>
          <a:bodyPr wrap="square" rtlCol="0">
            <a:spAutoFit/>
          </a:bodyPr>
          <a:lstStyle/>
          <a:p>
            <a:r>
              <a:rPr lang="es-ES_tradnl" sz="1600" b="1" dirty="0"/>
              <a:t>Comienza a usar YA el Recibo Electrónico de Pagos</a:t>
            </a:r>
          </a:p>
        </p:txBody>
      </p:sp>
      <p:sp>
        <p:nvSpPr>
          <p:cNvPr id="16" name="CuadroTexto 15">
            <a:extLst>
              <a:ext uri="{FF2B5EF4-FFF2-40B4-BE49-F238E27FC236}">
                <a16:creationId xmlns:a16="http://schemas.microsoft.com/office/drawing/2014/main" xmlns="" id="{625F4590-6BAC-45E0-91E4-43D16ADB4E40}"/>
              </a:ext>
            </a:extLst>
          </p:cNvPr>
          <p:cNvSpPr txBox="1"/>
          <p:nvPr/>
        </p:nvSpPr>
        <p:spPr>
          <a:xfrm>
            <a:off x="4203904" y="3639172"/>
            <a:ext cx="4572091" cy="338554"/>
          </a:xfrm>
          <a:prstGeom prst="rect">
            <a:avLst/>
          </a:prstGeom>
          <a:noFill/>
        </p:spPr>
        <p:txBody>
          <a:bodyPr wrap="square" rtlCol="0">
            <a:spAutoFit/>
          </a:bodyPr>
          <a:lstStyle/>
          <a:p>
            <a:r>
              <a:rPr lang="es-MX" sz="1600" b="1" dirty="0"/>
              <a:t>Agenda una cita con tu distribuidor</a:t>
            </a:r>
            <a:endParaRPr lang="es-ES_tradnl" sz="1600" b="1" dirty="0"/>
          </a:p>
        </p:txBody>
      </p:sp>
      <p:sp>
        <p:nvSpPr>
          <p:cNvPr id="18" name="CuadroTexto 17">
            <a:extLst>
              <a:ext uri="{FF2B5EF4-FFF2-40B4-BE49-F238E27FC236}">
                <a16:creationId xmlns:a16="http://schemas.microsoft.com/office/drawing/2014/main" xmlns="" id="{31F63E64-4846-41A5-B717-3A0635BC869C}"/>
              </a:ext>
            </a:extLst>
          </p:cNvPr>
          <p:cNvSpPr txBox="1"/>
          <p:nvPr/>
        </p:nvSpPr>
        <p:spPr>
          <a:xfrm>
            <a:off x="4203904" y="1505230"/>
            <a:ext cx="4220332" cy="338554"/>
          </a:xfrm>
          <a:prstGeom prst="rect">
            <a:avLst/>
          </a:prstGeom>
          <a:noFill/>
        </p:spPr>
        <p:txBody>
          <a:bodyPr wrap="square" rtlCol="0">
            <a:spAutoFit/>
          </a:bodyPr>
          <a:lstStyle/>
          <a:p>
            <a:r>
              <a:rPr lang="es-ES_tradnl" sz="1600" b="1" dirty="0"/>
              <a:t>Asegúrate de tener tus sistemas actualizados</a:t>
            </a:r>
          </a:p>
        </p:txBody>
      </p:sp>
      <p:pic>
        <p:nvPicPr>
          <p:cNvPr id="2052" name="Picture 4" descr="Resultado de imagen para batteries power png">
            <a:extLst>
              <a:ext uri="{FF2B5EF4-FFF2-40B4-BE49-F238E27FC236}">
                <a16:creationId xmlns:a16="http://schemas.microsoft.com/office/drawing/2014/main" xmlns="" id="{1D17D32A-D284-4CCA-AC45-40590F1308B4}"/>
              </a:ext>
            </a:extLst>
          </p:cNvPr>
          <p:cNvPicPr>
            <a:picLocks noChangeAspect="1" noChangeArrowheads="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12497" y="1493066"/>
            <a:ext cx="491407" cy="49140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Resultado de imagen para batteries power png">
            <a:extLst>
              <a:ext uri="{FF2B5EF4-FFF2-40B4-BE49-F238E27FC236}">
                <a16:creationId xmlns:a16="http://schemas.microsoft.com/office/drawing/2014/main" xmlns="" id="{0B22FF58-E8EB-42F8-93FE-78F9C793D6EA}"/>
              </a:ext>
            </a:extLst>
          </p:cNvPr>
          <p:cNvPicPr>
            <a:picLocks noChangeAspect="1" noChangeArrowheads="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12497" y="2158433"/>
            <a:ext cx="491407" cy="49140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Resultado de imagen para batteries power png">
            <a:extLst>
              <a:ext uri="{FF2B5EF4-FFF2-40B4-BE49-F238E27FC236}">
                <a16:creationId xmlns:a16="http://schemas.microsoft.com/office/drawing/2014/main" xmlns="" id="{A2475908-E482-4B27-B67A-6CA06D2E067B}"/>
              </a:ext>
            </a:extLst>
          </p:cNvPr>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36748" y="2826005"/>
            <a:ext cx="491407" cy="49140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Resultado de imagen para batteries power png">
            <a:extLst>
              <a:ext uri="{FF2B5EF4-FFF2-40B4-BE49-F238E27FC236}">
                <a16:creationId xmlns:a16="http://schemas.microsoft.com/office/drawing/2014/main" xmlns="" id="{C9BE7A56-5352-405D-B741-55B75D787E6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6748" y="3570003"/>
            <a:ext cx="491407" cy="491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7953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2052"/>
                                        </p:tgtEl>
                                        <p:attrNameLst>
                                          <p:attrName>style.visibility</p:attrName>
                                        </p:attrNameLst>
                                      </p:cBhvr>
                                      <p:to>
                                        <p:strVal val="visible"/>
                                      </p:to>
                                    </p:set>
                                    <p:animEffect transition="in" filter="wipe(down)">
                                      <p:cBhvr>
                                        <p:cTn id="27" dur="500"/>
                                        <p:tgtEl>
                                          <p:spTgt spid="2052"/>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down)">
                                      <p:cBhvr>
                                        <p:cTn id="35" dur="500"/>
                                        <p:tgtEl>
                                          <p:spTgt spid="21"/>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000"/>
                            </p:stCondLst>
                            <p:childTnLst>
                              <p:par>
                                <p:cTn id="41" presetID="22" presetClass="entr" presetSubtype="4"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6000"/>
                            </p:stCondLst>
                            <p:childTnLst>
                              <p:par>
                                <p:cTn id="57" presetID="26" presetClass="emph" presetSubtype="0" fill="hold" nodeType="afterEffect">
                                  <p:stCondLst>
                                    <p:cond delay="0"/>
                                  </p:stCondLst>
                                  <p:childTnLst>
                                    <p:animEffect transition="out" filter="fade">
                                      <p:cBhvr>
                                        <p:cTn id="58" dur="500" tmFilter="0, 0; .2, .5; .8, .5; 1, 0"/>
                                        <p:tgtEl>
                                          <p:spTgt spid="23"/>
                                        </p:tgtEl>
                                      </p:cBhvr>
                                    </p:animEffect>
                                    <p:animScale>
                                      <p:cBhvr>
                                        <p:cTn id="59" dur="250" autoRev="1" fill="hold"/>
                                        <p:tgtEl>
                                          <p:spTgt spid="23"/>
                                        </p:tgtEl>
                                      </p:cBhvr>
                                      <p:by x="105000" y="105000"/>
                                    </p:animScale>
                                  </p:childTnLst>
                                </p:cTn>
                              </p:par>
                              <p:par>
                                <p:cTn id="60" presetID="26" presetClass="emph" presetSubtype="0" repeatCount="indefinite" fill="hold" grpId="1" nodeType="withEffect">
                                  <p:stCondLst>
                                    <p:cond delay="0"/>
                                  </p:stCondLst>
                                  <p:childTnLst>
                                    <p:animEffect transition="out" filter="fade">
                                      <p:cBhvr>
                                        <p:cTn id="61" dur="1000" tmFilter="0, 0; .2, .5; .8, .5; 1, 0"/>
                                        <p:tgtEl>
                                          <p:spTgt spid="16"/>
                                        </p:tgtEl>
                                      </p:cBhvr>
                                    </p:animEffect>
                                    <p:animScale>
                                      <p:cBhvr>
                                        <p:cTn id="62" dur="50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6" grpId="1"/>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Resultado de imagen para inteligencia artificial">
            <a:extLst>
              <a:ext uri="{FF2B5EF4-FFF2-40B4-BE49-F238E27FC236}">
                <a16:creationId xmlns:a16="http://schemas.microsoft.com/office/drawing/2014/main" xmlns="" id="{3E5701B6-284B-4F7A-BEAC-7F31821121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569" y="261266"/>
            <a:ext cx="3523184" cy="231048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esultado de imagen para inteligencia artificial">
            <a:extLst>
              <a:ext uri="{FF2B5EF4-FFF2-40B4-BE49-F238E27FC236}">
                <a16:creationId xmlns:a16="http://schemas.microsoft.com/office/drawing/2014/main" xmlns="" id="{AAD7E87A-33CE-4725-B494-62F00A4D28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4575" y="2571750"/>
            <a:ext cx="3108959" cy="2221453"/>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Resultado de imagen para inteligencia artificial">
            <a:extLst>
              <a:ext uri="{FF2B5EF4-FFF2-40B4-BE49-F238E27FC236}">
                <a16:creationId xmlns:a16="http://schemas.microsoft.com/office/drawing/2014/main" xmlns="" id="{8E6F6133-1E26-4214-8F88-055C8F6E344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0129" y="350297"/>
            <a:ext cx="2483405" cy="165426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Resultado de imagen para inteligencia artificial">
            <a:extLst>
              <a:ext uri="{FF2B5EF4-FFF2-40B4-BE49-F238E27FC236}">
                <a16:creationId xmlns:a16="http://schemas.microsoft.com/office/drawing/2014/main" xmlns="" id="{DFEB4EC0-B639-4F1E-9C4A-4DB7D45CA1D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2355" y="3191156"/>
            <a:ext cx="3108883" cy="1262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8833554"/>
      </p:ext>
    </p:extLst>
  </p:cSld>
  <p:clrMapOvr>
    <a:masterClrMapping/>
  </p:clrMapOvr>
  <p:transition spd="slow" advClick="0" advTm="1000">
    <p:pull/>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2446832" y="1733176"/>
            <a:ext cx="4834080" cy="1131079"/>
          </a:xfrm>
          <a:prstGeom prst="rect">
            <a:avLst/>
          </a:prstGeom>
          <a:noFill/>
        </p:spPr>
        <p:txBody>
          <a:bodyPr wrap="none" rtlCol="0">
            <a:spAutoFit/>
          </a:bodyPr>
          <a:lstStyle/>
          <a:p>
            <a:r>
              <a:rPr lang="es-ES_tradnl" sz="3150" dirty="0">
                <a:solidFill>
                  <a:schemeClr val="accent1"/>
                </a:solidFill>
                <a:latin typeface="Calibri" charset="0"/>
                <a:ea typeface="Calibri" charset="0"/>
                <a:cs typeface="Calibri" charset="0"/>
              </a:rPr>
              <a:t>Contabilidad electrónica </a:t>
            </a:r>
            <a:r>
              <a:rPr lang="es-ES_tradnl" sz="3600" dirty="0">
                <a:solidFill>
                  <a:schemeClr val="accent1"/>
                </a:solidFill>
                <a:latin typeface="Calibri" charset="0"/>
                <a:ea typeface="Calibri" charset="0"/>
                <a:cs typeface="Calibri" charset="0"/>
              </a:rPr>
              <a:t>1.3</a:t>
            </a:r>
          </a:p>
          <a:p>
            <a:r>
              <a:rPr lang="es-ES_tradnl" sz="3150" dirty="0">
                <a:solidFill>
                  <a:schemeClr val="accent2"/>
                </a:solidFill>
                <a:latin typeface="Calibri" charset="0"/>
                <a:ea typeface="Calibri" charset="0"/>
                <a:cs typeface="Calibri" charset="0"/>
              </a:rPr>
              <a:t>¿Ya estás listo?</a:t>
            </a:r>
          </a:p>
        </p:txBody>
      </p:sp>
      <p:grpSp>
        <p:nvGrpSpPr>
          <p:cNvPr id="5" name="Group 37">
            <a:extLst>
              <a:ext uri="{FF2B5EF4-FFF2-40B4-BE49-F238E27FC236}">
                <a16:creationId xmlns:a16="http://schemas.microsoft.com/office/drawing/2014/main" xmlns="" id="{2DEB730C-8AF7-4D33-8953-62F376635C7C}"/>
              </a:ext>
            </a:extLst>
          </p:cNvPr>
          <p:cNvGrpSpPr/>
          <p:nvPr/>
        </p:nvGrpSpPr>
        <p:grpSpPr>
          <a:xfrm>
            <a:off x="1170073" y="1859939"/>
            <a:ext cx="950263" cy="981233"/>
            <a:chOff x="955531" y="1872029"/>
            <a:chExt cx="914400" cy="914400"/>
          </a:xfrm>
        </p:grpSpPr>
        <p:sp>
          <p:nvSpPr>
            <p:cNvPr id="6" name="Oval 6">
              <a:extLst>
                <a:ext uri="{FF2B5EF4-FFF2-40B4-BE49-F238E27FC236}">
                  <a16:creationId xmlns:a16="http://schemas.microsoft.com/office/drawing/2014/main" xmlns="" id="{5001EFB4-A26C-4EBA-A72A-95D671372059}"/>
                </a:ext>
              </a:extLst>
            </p:cNvPr>
            <p:cNvSpPr/>
            <p:nvPr/>
          </p:nvSpPr>
          <p:spPr>
            <a:xfrm>
              <a:off x="955531" y="1872029"/>
              <a:ext cx="914400" cy="914400"/>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013"/>
            </a:p>
          </p:txBody>
        </p:sp>
        <p:sp>
          <p:nvSpPr>
            <p:cNvPr id="7" name="Shape 344">
              <a:extLst>
                <a:ext uri="{FF2B5EF4-FFF2-40B4-BE49-F238E27FC236}">
                  <a16:creationId xmlns:a16="http://schemas.microsoft.com/office/drawing/2014/main" xmlns="" id="{E2A0505A-E47B-44CC-8EF5-F708B90889F7}"/>
                </a:ext>
              </a:extLst>
            </p:cNvPr>
            <p:cNvSpPr/>
            <p:nvPr/>
          </p:nvSpPr>
          <p:spPr>
            <a:xfrm>
              <a:off x="1269705" y="2124808"/>
              <a:ext cx="286162" cy="408842"/>
            </a:xfrm>
            <a:custGeom>
              <a:avLst/>
              <a:gdLst/>
              <a:ahLst/>
              <a:cxnLst>
                <a:cxn ang="0">
                  <a:pos x="wd2" y="hd2"/>
                </a:cxn>
                <a:cxn ang="5400000">
                  <a:pos x="wd2" y="hd2"/>
                </a:cxn>
                <a:cxn ang="10800000">
                  <a:pos x="wd2" y="hd2"/>
                </a:cxn>
                <a:cxn ang="16200000">
                  <a:pos x="wd2" y="hd2"/>
                </a:cxn>
              </a:cxnLst>
              <a:rect l="0" t="0" r="r" b="b"/>
              <a:pathLst>
                <a:path w="20632" h="21572" extrusionOk="0">
                  <a:moveTo>
                    <a:pt x="2947" y="6470"/>
                  </a:moveTo>
                  <a:cubicBezTo>
                    <a:pt x="3252" y="3667"/>
                    <a:pt x="6062" y="2155"/>
                    <a:pt x="10317" y="2155"/>
                  </a:cubicBezTo>
                  <a:cubicBezTo>
                    <a:pt x="14570" y="2155"/>
                    <a:pt x="17176" y="3634"/>
                    <a:pt x="17481" y="6436"/>
                  </a:cubicBezTo>
                  <a:cubicBezTo>
                    <a:pt x="17648" y="7972"/>
                    <a:pt x="16442" y="8996"/>
                    <a:pt x="14815" y="10671"/>
                  </a:cubicBezTo>
                  <a:cubicBezTo>
                    <a:pt x="13615" y="11907"/>
                    <a:pt x="12452" y="13198"/>
                    <a:pt x="11791" y="15099"/>
                  </a:cubicBezTo>
                  <a:lnTo>
                    <a:pt x="8843" y="15099"/>
                  </a:lnTo>
                  <a:cubicBezTo>
                    <a:pt x="8181" y="13198"/>
                    <a:pt x="7018" y="11907"/>
                    <a:pt x="5817" y="10670"/>
                  </a:cubicBezTo>
                  <a:cubicBezTo>
                    <a:pt x="4191" y="8996"/>
                    <a:pt x="2779" y="8006"/>
                    <a:pt x="2947" y="6470"/>
                  </a:cubicBezTo>
                  <a:close/>
                  <a:moveTo>
                    <a:pt x="14292" y="17256"/>
                  </a:moveTo>
                  <a:cubicBezTo>
                    <a:pt x="14292" y="12557"/>
                    <a:pt x="21116" y="10948"/>
                    <a:pt x="20605" y="6267"/>
                  </a:cubicBezTo>
                  <a:cubicBezTo>
                    <a:pt x="20283" y="3314"/>
                    <a:pt x="17549" y="0"/>
                    <a:pt x="10317" y="0"/>
                  </a:cubicBezTo>
                  <a:cubicBezTo>
                    <a:pt x="3084" y="0"/>
                    <a:pt x="350" y="3314"/>
                    <a:pt x="27" y="6268"/>
                  </a:cubicBezTo>
                  <a:cubicBezTo>
                    <a:pt x="-484" y="10948"/>
                    <a:pt x="6342" y="12557"/>
                    <a:pt x="6342" y="17256"/>
                  </a:cubicBezTo>
                  <a:cubicBezTo>
                    <a:pt x="6342" y="17256"/>
                    <a:pt x="14292" y="17256"/>
                    <a:pt x="14292" y="17256"/>
                  </a:cubicBezTo>
                  <a:close/>
                  <a:moveTo>
                    <a:pt x="6169" y="20678"/>
                  </a:moveTo>
                  <a:cubicBezTo>
                    <a:pt x="7332" y="21228"/>
                    <a:pt x="8676" y="21600"/>
                    <a:pt x="10317" y="21571"/>
                  </a:cubicBezTo>
                  <a:cubicBezTo>
                    <a:pt x="11954" y="21600"/>
                    <a:pt x="13301" y="21228"/>
                    <a:pt x="14464" y="20678"/>
                  </a:cubicBezTo>
                  <a:lnTo>
                    <a:pt x="14439" y="18335"/>
                  </a:lnTo>
                  <a:lnTo>
                    <a:pt x="6194" y="18335"/>
                  </a:lnTo>
                  <a:cubicBezTo>
                    <a:pt x="6194" y="18335"/>
                    <a:pt x="6169" y="20678"/>
                    <a:pt x="6169" y="20678"/>
                  </a:cubicBezTo>
                  <a:close/>
                </a:path>
              </a:pathLst>
            </a:custGeom>
            <a:solidFill>
              <a:schemeClr val="bg1"/>
            </a:solidFill>
            <a:ln w="12700" cap="flat">
              <a:noFill/>
              <a:miter lim="400000"/>
            </a:ln>
            <a:effectLst/>
          </p:spPr>
          <p:txBody>
            <a:bodyPr wrap="square" lIns="28575" tIns="28575" rIns="28575" bIns="28575"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defTabSz="3429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p>
          </p:txBody>
        </p:sp>
      </p:grpSp>
    </p:spTree>
    <p:extLst>
      <p:ext uri="{BB962C8B-B14F-4D97-AF65-F5344CB8AC3E}">
        <p14:creationId xmlns:p14="http://schemas.microsoft.com/office/powerpoint/2010/main" val="2210077606"/>
      </p:ext>
    </p:extLst>
  </p:cSld>
  <p:clrMapOvr>
    <a:masterClrMapping/>
  </p:clrMapOvr>
  <p:transition spd="slow">
    <p:pull/>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193931" y="74141"/>
            <a:ext cx="7886700" cy="639463"/>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_tradnl" sz="2250" dirty="0">
                <a:solidFill>
                  <a:schemeClr val="accent1"/>
                </a:solidFill>
                <a:latin typeface="Calibri" charset="0"/>
                <a:ea typeface="Calibri" charset="0"/>
                <a:cs typeface="Calibri" charset="0"/>
              </a:rPr>
              <a:t>¿Qué sabemos de la Contabilidad Electrónica?</a:t>
            </a:r>
          </a:p>
        </p:txBody>
      </p:sp>
      <p:sp>
        <p:nvSpPr>
          <p:cNvPr id="11" name="Rectángulo 10"/>
          <p:cNvSpPr/>
          <p:nvPr/>
        </p:nvSpPr>
        <p:spPr>
          <a:xfrm>
            <a:off x="6518720" y="3322048"/>
            <a:ext cx="119706" cy="104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sp>
        <p:nvSpPr>
          <p:cNvPr id="12" name="Rectángulo 11"/>
          <p:cNvSpPr/>
          <p:nvPr/>
        </p:nvSpPr>
        <p:spPr>
          <a:xfrm flipH="1">
            <a:off x="7239788" y="1403556"/>
            <a:ext cx="162955" cy="1575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sp>
        <p:nvSpPr>
          <p:cNvPr id="2" name="CuadroTexto 1"/>
          <p:cNvSpPr txBox="1"/>
          <p:nvPr/>
        </p:nvSpPr>
        <p:spPr>
          <a:xfrm>
            <a:off x="1322598" y="1492858"/>
            <a:ext cx="4220332" cy="553998"/>
          </a:xfrm>
          <a:prstGeom prst="rect">
            <a:avLst/>
          </a:prstGeom>
          <a:noFill/>
        </p:spPr>
        <p:txBody>
          <a:bodyPr wrap="square" rtlCol="0">
            <a:spAutoFit/>
          </a:bodyPr>
          <a:lstStyle/>
          <a:p>
            <a:r>
              <a:rPr lang="es-ES_tradnl" sz="1500" dirty="0"/>
              <a:t>Inició en 2015 con algunos contribuyentes y en 2016 con la gran mayoría del resto.</a:t>
            </a:r>
          </a:p>
        </p:txBody>
      </p:sp>
      <p:sp>
        <p:nvSpPr>
          <p:cNvPr id="25" name="Oval 14">
            <a:extLst>
              <a:ext uri="{FF2B5EF4-FFF2-40B4-BE49-F238E27FC236}">
                <a16:creationId xmlns:a16="http://schemas.microsoft.com/office/drawing/2014/main" xmlns="" id="{5C8B9AA8-FEC8-496A-9DE3-2A2B9E669F76}"/>
              </a:ext>
            </a:extLst>
          </p:cNvPr>
          <p:cNvSpPr/>
          <p:nvPr/>
        </p:nvSpPr>
        <p:spPr>
          <a:xfrm>
            <a:off x="767276" y="1519350"/>
            <a:ext cx="442653" cy="442653"/>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013">
              <a:latin typeface="Calibri" charset="0"/>
              <a:ea typeface="Calibri" charset="0"/>
              <a:cs typeface="Calibri" charset="0"/>
            </a:endParaRPr>
          </a:p>
        </p:txBody>
      </p:sp>
      <p:sp>
        <p:nvSpPr>
          <p:cNvPr id="29" name="Oval 16">
            <a:extLst>
              <a:ext uri="{FF2B5EF4-FFF2-40B4-BE49-F238E27FC236}">
                <a16:creationId xmlns:a16="http://schemas.microsoft.com/office/drawing/2014/main" xmlns="" id="{B3A86377-875F-4ED9-BBA6-653441144E3A}"/>
              </a:ext>
            </a:extLst>
          </p:cNvPr>
          <p:cNvSpPr/>
          <p:nvPr/>
        </p:nvSpPr>
        <p:spPr>
          <a:xfrm>
            <a:off x="767276" y="2334245"/>
            <a:ext cx="442653" cy="442653"/>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013"/>
          </a:p>
        </p:txBody>
      </p:sp>
      <p:sp>
        <p:nvSpPr>
          <p:cNvPr id="30" name="Oval 17">
            <a:extLst>
              <a:ext uri="{FF2B5EF4-FFF2-40B4-BE49-F238E27FC236}">
                <a16:creationId xmlns:a16="http://schemas.microsoft.com/office/drawing/2014/main" xmlns="" id="{BE49F18E-1383-45AF-89D6-ACA6768335B4}"/>
              </a:ext>
            </a:extLst>
          </p:cNvPr>
          <p:cNvSpPr/>
          <p:nvPr/>
        </p:nvSpPr>
        <p:spPr>
          <a:xfrm>
            <a:off x="767276" y="3120058"/>
            <a:ext cx="442653" cy="442653"/>
          </a:xfrm>
          <a:prstGeom prst="ellipse">
            <a:avLst/>
          </a:prstGeom>
          <a:solidFill>
            <a:schemeClr val="accent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013">
              <a:latin typeface="Calibri" charset="0"/>
              <a:ea typeface="Calibri" charset="0"/>
              <a:cs typeface="Calibri" charset="0"/>
            </a:endParaRPr>
          </a:p>
        </p:txBody>
      </p:sp>
      <p:sp>
        <p:nvSpPr>
          <p:cNvPr id="31" name="TextBox 18">
            <a:extLst>
              <a:ext uri="{FF2B5EF4-FFF2-40B4-BE49-F238E27FC236}">
                <a16:creationId xmlns:a16="http://schemas.microsoft.com/office/drawing/2014/main" xmlns="" id="{7EB02724-2B0E-43D1-91D7-EC8716E5CF25}"/>
              </a:ext>
            </a:extLst>
          </p:cNvPr>
          <p:cNvSpPr txBox="1"/>
          <p:nvPr/>
        </p:nvSpPr>
        <p:spPr>
          <a:xfrm>
            <a:off x="819136" y="1629651"/>
            <a:ext cx="354326" cy="245743"/>
          </a:xfrm>
          <a:prstGeom prst="rect">
            <a:avLst/>
          </a:prstGeom>
          <a:noFill/>
        </p:spPr>
        <p:txBody>
          <a:bodyPr wrap="square" lIns="0" tIns="0" rIns="0" bIns="0" rtlCol="1" anchor="t" anchorCtr="0">
            <a:noAutofit/>
          </a:bodyPr>
          <a:lstStyle/>
          <a:p>
            <a:pPr algn="ctr" rtl="0"/>
            <a:r>
              <a:rPr lang="en-US" sz="1650" dirty="0">
                <a:solidFill>
                  <a:schemeClr val="bg1"/>
                </a:solidFill>
                <a:latin typeface="Lato Black" pitchFamily="34" charset="0"/>
                <a:ea typeface="Open Sans" pitchFamily="34" charset="0"/>
                <a:cs typeface="Open Sans" pitchFamily="34" charset="0"/>
              </a:rPr>
              <a:t>1</a:t>
            </a:r>
            <a:endParaRPr lang="ar-SA" sz="1650" dirty="0">
              <a:solidFill>
                <a:schemeClr val="bg1"/>
              </a:solidFill>
              <a:latin typeface="Lato Black" pitchFamily="34" charset="0"/>
              <a:ea typeface="Open Sans" pitchFamily="34" charset="0"/>
            </a:endParaRPr>
          </a:p>
        </p:txBody>
      </p:sp>
      <p:sp>
        <p:nvSpPr>
          <p:cNvPr id="32" name="TextBox 19">
            <a:extLst>
              <a:ext uri="{FF2B5EF4-FFF2-40B4-BE49-F238E27FC236}">
                <a16:creationId xmlns:a16="http://schemas.microsoft.com/office/drawing/2014/main" xmlns="" id="{D6D7054B-0E56-46CC-94E5-AF523CA7111B}"/>
              </a:ext>
            </a:extLst>
          </p:cNvPr>
          <p:cNvSpPr txBox="1"/>
          <p:nvPr/>
        </p:nvSpPr>
        <p:spPr>
          <a:xfrm>
            <a:off x="819136" y="2427673"/>
            <a:ext cx="354326" cy="247058"/>
          </a:xfrm>
          <a:prstGeom prst="rect">
            <a:avLst/>
          </a:prstGeom>
          <a:noFill/>
        </p:spPr>
        <p:txBody>
          <a:bodyPr wrap="square" lIns="0" tIns="0" rIns="0" bIns="0" rtlCol="1" anchor="t" anchorCtr="0">
            <a:noAutofit/>
          </a:bodyPr>
          <a:lstStyle/>
          <a:p>
            <a:pPr algn="ctr" rtl="0"/>
            <a:r>
              <a:rPr lang="en-US" sz="1650" dirty="0">
                <a:solidFill>
                  <a:schemeClr val="bg1"/>
                </a:solidFill>
                <a:latin typeface="Calibri" charset="0"/>
                <a:ea typeface="Calibri" charset="0"/>
                <a:cs typeface="Calibri" charset="0"/>
              </a:rPr>
              <a:t>2</a:t>
            </a:r>
            <a:endParaRPr lang="ar-SA" sz="1650" dirty="0">
              <a:solidFill>
                <a:schemeClr val="bg1"/>
              </a:solidFill>
              <a:latin typeface="Calibri" charset="0"/>
              <a:ea typeface="Calibri" charset="0"/>
              <a:cs typeface="Calibri" charset="0"/>
            </a:endParaRPr>
          </a:p>
        </p:txBody>
      </p:sp>
      <p:sp>
        <p:nvSpPr>
          <p:cNvPr id="33" name="TextBox 20">
            <a:extLst>
              <a:ext uri="{FF2B5EF4-FFF2-40B4-BE49-F238E27FC236}">
                <a16:creationId xmlns:a16="http://schemas.microsoft.com/office/drawing/2014/main" xmlns="" id="{60E3528D-3C7B-4731-86FF-74A98CE9D7E3}"/>
              </a:ext>
            </a:extLst>
          </p:cNvPr>
          <p:cNvSpPr txBox="1"/>
          <p:nvPr/>
        </p:nvSpPr>
        <p:spPr>
          <a:xfrm>
            <a:off x="819136" y="3204187"/>
            <a:ext cx="354326" cy="225833"/>
          </a:xfrm>
          <a:prstGeom prst="rect">
            <a:avLst/>
          </a:prstGeom>
          <a:noFill/>
        </p:spPr>
        <p:txBody>
          <a:bodyPr wrap="square" lIns="0" tIns="0" rIns="0" bIns="0" rtlCol="1" anchor="t" anchorCtr="0">
            <a:noAutofit/>
          </a:bodyPr>
          <a:lstStyle/>
          <a:p>
            <a:pPr algn="ctr" rtl="0"/>
            <a:r>
              <a:rPr lang="en-US" sz="1650" dirty="0">
                <a:solidFill>
                  <a:schemeClr val="bg1"/>
                </a:solidFill>
                <a:latin typeface="Lato Black" pitchFamily="34" charset="0"/>
                <a:ea typeface="Open Sans" pitchFamily="34" charset="0"/>
                <a:cs typeface="Open Sans" pitchFamily="34" charset="0"/>
              </a:rPr>
              <a:t>3</a:t>
            </a:r>
            <a:endParaRPr lang="ar-SA" sz="1650" dirty="0">
              <a:solidFill>
                <a:schemeClr val="bg1"/>
              </a:solidFill>
              <a:latin typeface="Lato Black" pitchFamily="34" charset="0"/>
              <a:ea typeface="Open Sans" pitchFamily="34" charset="0"/>
            </a:endParaRPr>
          </a:p>
        </p:txBody>
      </p:sp>
      <p:sp>
        <p:nvSpPr>
          <p:cNvPr id="34" name="CuadroTexto 33"/>
          <p:cNvSpPr txBox="1"/>
          <p:nvPr/>
        </p:nvSpPr>
        <p:spPr>
          <a:xfrm>
            <a:off x="1322598" y="2262168"/>
            <a:ext cx="4572091" cy="553998"/>
          </a:xfrm>
          <a:prstGeom prst="rect">
            <a:avLst/>
          </a:prstGeom>
          <a:noFill/>
        </p:spPr>
        <p:txBody>
          <a:bodyPr wrap="square" rtlCol="0">
            <a:spAutoFit/>
          </a:bodyPr>
          <a:lstStyle/>
          <a:p>
            <a:r>
              <a:rPr lang="es-ES_tradnl" sz="1500" dirty="0"/>
              <a:t>Los archivos a entregar son principalmente</a:t>
            </a:r>
            <a:r>
              <a:rPr lang="es-ES_tradnl" sz="1500"/>
              <a:t>: Catálogo de cuentas (inicialmente) y Balanza de comprobación.</a:t>
            </a:r>
          </a:p>
        </p:txBody>
      </p:sp>
      <p:sp>
        <p:nvSpPr>
          <p:cNvPr id="35" name="CuadroTexto 34"/>
          <p:cNvSpPr txBox="1"/>
          <p:nvPr/>
        </p:nvSpPr>
        <p:spPr>
          <a:xfrm>
            <a:off x="1322598" y="2979400"/>
            <a:ext cx="4572091" cy="784830"/>
          </a:xfrm>
          <a:prstGeom prst="rect">
            <a:avLst/>
          </a:prstGeom>
          <a:noFill/>
        </p:spPr>
        <p:txBody>
          <a:bodyPr wrap="square" rtlCol="0">
            <a:spAutoFit/>
          </a:bodyPr>
          <a:lstStyle/>
          <a:p>
            <a:r>
              <a:rPr lang="es-ES_tradnl" sz="1500" dirty="0"/>
              <a:t>Pólizas, folios y auxiliares de cuentas</a:t>
            </a:r>
            <a:r>
              <a:rPr lang="es-ES" sz="1500" dirty="0"/>
              <a:t> no los tenemos que entregar a menos que la autoridad fiscal lo solicite, por lo que prácticamente</a:t>
            </a:r>
            <a:r>
              <a:rPr lang="mr-IN" sz="1500" dirty="0"/>
              <a:t>…</a:t>
            </a:r>
            <a:r>
              <a:rPr lang="es-ES" sz="1500" dirty="0"/>
              <a:t> no los consideramos.</a:t>
            </a:r>
            <a:endParaRPr lang="es-ES_tradnl" sz="1500" dirty="0"/>
          </a:p>
        </p:txBody>
      </p:sp>
      <p:grpSp>
        <p:nvGrpSpPr>
          <p:cNvPr id="14" name="Group 3">
            <a:extLst>
              <a:ext uri="{FF2B5EF4-FFF2-40B4-BE49-F238E27FC236}">
                <a16:creationId xmlns:a16="http://schemas.microsoft.com/office/drawing/2014/main" xmlns="" id="{C3387DFC-DA42-49BA-BA6D-DA3F3CEE93C3}"/>
              </a:ext>
            </a:extLst>
          </p:cNvPr>
          <p:cNvGrpSpPr/>
          <p:nvPr/>
        </p:nvGrpSpPr>
        <p:grpSpPr>
          <a:xfrm>
            <a:off x="6578573" y="1278235"/>
            <a:ext cx="1629255" cy="2586194"/>
            <a:chOff x="3702216" y="1651000"/>
            <a:chExt cx="1739568" cy="2954338"/>
          </a:xfrm>
        </p:grpSpPr>
        <p:sp>
          <p:nvSpPr>
            <p:cNvPr id="15" name="Shape 2449">
              <a:extLst>
                <a:ext uri="{FF2B5EF4-FFF2-40B4-BE49-F238E27FC236}">
                  <a16:creationId xmlns:a16="http://schemas.microsoft.com/office/drawing/2014/main" xmlns="" id="{10A77502-4707-43E6-B622-4E8EC9408153}"/>
                </a:ext>
              </a:extLst>
            </p:cNvPr>
            <p:cNvSpPr/>
            <p:nvPr/>
          </p:nvSpPr>
          <p:spPr>
            <a:xfrm>
              <a:off x="4237636" y="3858623"/>
              <a:ext cx="670307" cy="746715"/>
            </a:xfrm>
            <a:custGeom>
              <a:avLst/>
              <a:gdLst/>
              <a:ahLst/>
              <a:cxnLst>
                <a:cxn ang="0">
                  <a:pos x="wd2" y="hd2"/>
                </a:cxn>
                <a:cxn ang="5400000">
                  <a:pos x="wd2" y="hd2"/>
                </a:cxn>
                <a:cxn ang="10800000">
                  <a:pos x="wd2" y="hd2"/>
                </a:cxn>
                <a:cxn ang="16200000">
                  <a:pos x="wd2" y="hd2"/>
                </a:cxn>
              </a:cxnLst>
              <a:rect l="0" t="0" r="r" b="b"/>
              <a:pathLst>
                <a:path w="21600" h="21600" extrusionOk="0">
                  <a:moveTo>
                    <a:pt x="2325" y="0"/>
                  </a:moveTo>
                  <a:cubicBezTo>
                    <a:pt x="1042" y="0"/>
                    <a:pt x="0" y="936"/>
                    <a:pt x="0" y="2087"/>
                  </a:cubicBezTo>
                  <a:cubicBezTo>
                    <a:pt x="0" y="3238"/>
                    <a:pt x="1042" y="4169"/>
                    <a:pt x="2325" y="4169"/>
                  </a:cubicBezTo>
                  <a:lnTo>
                    <a:pt x="19280" y="4169"/>
                  </a:lnTo>
                  <a:cubicBezTo>
                    <a:pt x="20563" y="4169"/>
                    <a:pt x="21600" y="3238"/>
                    <a:pt x="21600" y="2087"/>
                  </a:cubicBezTo>
                  <a:cubicBezTo>
                    <a:pt x="21600" y="936"/>
                    <a:pt x="20563" y="0"/>
                    <a:pt x="19280" y="0"/>
                  </a:cubicBezTo>
                  <a:lnTo>
                    <a:pt x="2325" y="0"/>
                  </a:lnTo>
                  <a:close/>
                  <a:moveTo>
                    <a:pt x="926" y="5553"/>
                  </a:moveTo>
                  <a:cubicBezTo>
                    <a:pt x="416" y="5553"/>
                    <a:pt x="0" y="5922"/>
                    <a:pt x="0" y="6380"/>
                  </a:cubicBezTo>
                  <a:cubicBezTo>
                    <a:pt x="0" y="6837"/>
                    <a:pt x="416" y="7211"/>
                    <a:pt x="926" y="7211"/>
                  </a:cubicBezTo>
                  <a:lnTo>
                    <a:pt x="20679" y="7211"/>
                  </a:lnTo>
                  <a:cubicBezTo>
                    <a:pt x="21189" y="7211"/>
                    <a:pt x="21600" y="6837"/>
                    <a:pt x="21600" y="6380"/>
                  </a:cubicBezTo>
                  <a:cubicBezTo>
                    <a:pt x="21600" y="5922"/>
                    <a:pt x="21189" y="5553"/>
                    <a:pt x="20679" y="5553"/>
                  </a:cubicBezTo>
                  <a:lnTo>
                    <a:pt x="926" y="5553"/>
                  </a:lnTo>
                  <a:close/>
                  <a:moveTo>
                    <a:pt x="926" y="8476"/>
                  </a:moveTo>
                  <a:cubicBezTo>
                    <a:pt x="416" y="8476"/>
                    <a:pt x="0" y="8845"/>
                    <a:pt x="0" y="9302"/>
                  </a:cubicBezTo>
                  <a:cubicBezTo>
                    <a:pt x="0" y="9759"/>
                    <a:pt x="416" y="10133"/>
                    <a:pt x="926" y="10133"/>
                  </a:cubicBezTo>
                  <a:lnTo>
                    <a:pt x="20679" y="10133"/>
                  </a:lnTo>
                  <a:cubicBezTo>
                    <a:pt x="21189" y="10133"/>
                    <a:pt x="21600" y="9759"/>
                    <a:pt x="21600" y="9302"/>
                  </a:cubicBezTo>
                  <a:cubicBezTo>
                    <a:pt x="21600" y="8845"/>
                    <a:pt x="21189" y="8476"/>
                    <a:pt x="20679" y="8476"/>
                  </a:cubicBezTo>
                  <a:lnTo>
                    <a:pt x="926" y="8476"/>
                  </a:lnTo>
                  <a:close/>
                  <a:moveTo>
                    <a:pt x="926" y="11252"/>
                  </a:moveTo>
                  <a:cubicBezTo>
                    <a:pt x="416" y="11252"/>
                    <a:pt x="0" y="11621"/>
                    <a:pt x="0" y="12079"/>
                  </a:cubicBezTo>
                  <a:cubicBezTo>
                    <a:pt x="0" y="12536"/>
                    <a:pt x="416" y="12910"/>
                    <a:pt x="926" y="12910"/>
                  </a:cubicBezTo>
                  <a:lnTo>
                    <a:pt x="20679" y="12910"/>
                  </a:lnTo>
                  <a:cubicBezTo>
                    <a:pt x="21189" y="12910"/>
                    <a:pt x="21600" y="12536"/>
                    <a:pt x="21600" y="12079"/>
                  </a:cubicBezTo>
                  <a:cubicBezTo>
                    <a:pt x="21600" y="11621"/>
                    <a:pt x="21189" y="11252"/>
                    <a:pt x="20679" y="11252"/>
                  </a:cubicBezTo>
                  <a:lnTo>
                    <a:pt x="926" y="11252"/>
                  </a:lnTo>
                  <a:close/>
                  <a:moveTo>
                    <a:pt x="987" y="14321"/>
                  </a:moveTo>
                  <a:cubicBezTo>
                    <a:pt x="443" y="14321"/>
                    <a:pt x="0" y="14713"/>
                    <a:pt x="0" y="15198"/>
                  </a:cubicBezTo>
                  <a:lnTo>
                    <a:pt x="0" y="15723"/>
                  </a:lnTo>
                  <a:lnTo>
                    <a:pt x="4528" y="19216"/>
                  </a:lnTo>
                  <a:lnTo>
                    <a:pt x="17072" y="19216"/>
                  </a:lnTo>
                  <a:lnTo>
                    <a:pt x="21600" y="15723"/>
                  </a:lnTo>
                  <a:lnTo>
                    <a:pt x="21600" y="15198"/>
                  </a:lnTo>
                  <a:cubicBezTo>
                    <a:pt x="21600" y="14713"/>
                    <a:pt x="21162" y="14321"/>
                    <a:pt x="20618" y="14321"/>
                  </a:cubicBezTo>
                  <a:lnTo>
                    <a:pt x="10800" y="14321"/>
                  </a:lnTo>
                  <a:lnTo>
                    <a:pt x="987" y="14321"/>
                  </a:lnTo>
                  <a:close/>
                  <a:moveTo>
                    <a:pt x="5860" y="20312"/>
                  </a:moveTo>
                  <a:lnTo>
                    <a:pt x="7534" y="21600"/>
                  </a:lnTo>
                  <a:lnTo>
                    <a:pt x="10724" y="21600"/>
                  </a:lnTo>
                  <a:lnTo>
                    <a:pt x="13913" y="21600"/>
                  </a:lnTo>
                  <a:lnTo>
                    <a:pt x="15582" y="20312"/>
                  </a:lnTo>
                  <a:cubicBezTo>
                    <a:pt x="15582" y="20312"/>
                    <a:pt x="5860" y="20312"/>
                    <a:pt x="5860" y="20312"/>
                  </a:cubicBezTo>
                  <a:close/>
                </a:path>
              </a:pathLst>
            </a:custGeom>
            <a:solidFill>
              <a:schemeClr val="bg1">
                <a:lumMod val="50000"/>
              </a:schemeClr>
            </a:solidFill>
            <a:ln w="25400" cap="flat">
              <a:noFill/>
              <a:prstDash val="solid"/>
              <a:miter lim="400000"/>
            </a:ln>
            <a:effectLst/>
          </p:spPr>
          <p:txBody>
            <a:bodyPr wrap="square" lIns="28575" tIns="28575" rIns="28575" bIns="28575" numCol="1" anchor="ctr">
              <a:noAutofit/>
            </a:bodyPr>
            <a:lstStyle/>
            <a:p>
              <a:pPr defTabSz="3429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p>
          </p:txBody>
        </p:sp>
        <p:sp>
          <p:nvSpPr>
            <p:cNvPr id="16" name="Shape 2450">
              <a:extLst>
                <a:ext uri="{FF2B5EF4-FFF2-40B4-BE49-F238E27FC236}">
                  <a16:creationId xmlns:a16="http://schemas.microsoft.com/office/drawing/2014/main" xmlns="" id="{D10371D3-1963-4FBB-8E6D-5D035ADEF183}"/>
                </a:ext>
              </a:extLst>
            </p:cNvPr>
            <p:cNvSpPr/>
            <p:nvPr/>
          </p:nvSpPr>
          <p:spPr>
            <a:xfrm>
              <a:off x="3702216" y="2231953"/>
              <a:ext cx="870663" cy="853784"/>
            </a:xfrm>
            <a:custGeom>
              <a:avLst/>
              <a:gdLst/>
              <a:ahLst/>
              <a:cxnLst>
                <a:cxn ang="0">
                  <a:pos x="wd2" y="hd2"/>
                </a:cxn>
                <a:cxn ang="5400000">
                  <a:pos x="wd2" y="hd2"/>
                </a:cxn>
                <a:cxn ang="10800000">
                  <a:pos x="wd2" y="hd2"/>
                </a:cxn>
                <a:cxn ang="16200000">
                  <a:pos x="wd2" y="hd2"/>
                </a:cxn>
              </a:cxnLst>
              <a:rect l="0" t="0" r="r" b="b"/>
              <a:pathLst>
                <a:path w="21348" h="21600" extrusionOk="0">
                  <a:moveTo>
                    <a:pt x="12734" y="3959"/>
                  </a:moveTo>
                  <a:lnTo>
                    <a:pt x="12734" y="2570"/>
                  </a:lnTo>
                  <a:cubicBezTo>
                    <a:pt x="13197" y="2366"/>
                    <a:pt x="13522" y="1891"/>
                    <a:pt x="13522" y="1338"/>
                  </a:cubicBezTo>
                  <a:cubicBezTo>
                    <a:pt x="13522" y="599"/>
                    <a:pt x="12941" y="0"/>
                    <a:pt x="12225" y="0"/>
                  </a:cubicBezTo>
                  <a:cubicBezTo>
                    <a:pt x="11509" y="0"/>
                    <a:pt x="10928" y="599"/>
                    <a:pt x="10928" y="1338"/>
                  </a:cubicBezTo>
                  <a:cubicBezTo>
                    <a:pt x="10928" y="1891"/>
                    <a:pt x="11253" y="2366"/>
                    <a:pt x="11716" y="2570"/>
                  </a:cubicBezTo>
                  <a:lnTo>
                    <a:pt x="11716" y="3959"/>
                  </a:lnTo>
                  <a:lnTo>
                    <a:pt x="292" y="3959"/>
                  </a:lnTo>
                  <a:cubicBezTo>
                    <a:pt x="-252" y="7514"/>
                    <a:pt x="-223" y="12358"/>
                    <a:pt x="2040" y="18106"/>
                  </a:cubicBezTo>
                  <a:cubicBezTo>
                    <a:pt x="2475" y="19212"/>
                    <a:pt x="3136" y="20400"/>
                    <a:pt x="3867" y="21600"/>
                  </a:cubicBezTo>
                  <a:lnTo>
                    <a:pt x="11716" y="21600"/>
                  </a:lnTo>
                  <a:lnTo>
                    <a:pt x="11716" y="20248"/>
                  </a:lnTo>
                  <a:cubicBezTo>
                    <a:pt x="11253" y="20044"/>
                    <a:pt x="10928" y="19570"/>
                    <a:pt x="10928" y="19017"/>
                  </a:cubicBezTo>
                  <a:cubicBezTo>
                    <a:pt x="10928" y="18278"/>
                    <a:pt x="11509" y="17678"/>
                    <a:pt x="12225" y="17678"/>
                  </a:cubicBezTo>
                  <a:cubicBezTo>
                    <a:pt x="12941" y="17678"/>
                    <a:pt x="13522" y="18278"/>
                    <a:pt x="13522" y="19017"/>
                  </a:cubicBezTo>
                  <a:cubicBezTo>
                    <a:pt x="13522" y="19570"/>
                    <a:pt x="13197" y="20044"/>
                    <a:pt x="12734" y="20248"/>
                  </a:cubicBezTo>
                  <a:lnTo>
                    <a:pt x="12734" y="21600"/>
                  </a:lnTo>
                  <a:lnTo>
                    <a:pt x="21348" y="21600"/>
                  </a:lnTo>
                  <a:lnTo>
                    <a:pt x="21348" y="3959"/>
                  </a:lnTo>
                  <a:cubicBezTo>
                    <a:pt x="21348" y="3959"/>
                    <a:pt x="12734" y="3959"/>
                    <a:pt x="12734" y="3959"/>
                  </a:cubicBezTo>
                  <a:close/>
                </a:path>
              </a:pathLst>
            </a:custGeom>
            <a:solidFill>
              <a:schemeClr val="accent2"/>
            </a:solidFill>
            <a:ln w="12700" cap="flat">
              <a:solidFill>
                <a:schemeClr val="bg1"/>
              </a:solidFill>
              <a:prstDash val="solid"/>
              <a:miter lim="400000"/>
            </a:ln>
            <a:effectLst/>
          </p:spPr>
          <p:txBody>
            <a:bodyPr wrap="square" lIns="28575" tIns="28575" rIns="28575" bIns="28575" numCol="1" anchor="ctr">
              <a:noAutofit/>
            </a:bodyPr>
            <a:lstStyle/>
            <a:p>
              <a:pPr lvl="0">
                <a:defRPr sz="3200"/>
              </a:pPr>
              <a:endParaRPr sz="2400"/>
            </a:p>
          </p:txBody>
        </p:sp>
        <p:sp>
          <p:nvSpPr>
            <p:cNvPr id="17" name="Shape 2451">
              <a:extLst>
                <a:ext uri="{FF2B5EF4-FFF2-40B4-BE49-F238E27FC236}">
                  <a16:creationId xmlns:a16="http://schemas.microsoft.com/office/drawing/2014/main" xmlns="" id="{5B971BAB-3FD3-4210-BF54-6F9BD901BF67}"/>
                </a:ext>
              </a:extLst>
            </p:cNvPr>
            <p:cNvSpPr/>
            <p:nvPr/>
          </p:nvSpPr>
          <p:spPr>
            <a:xfrm>
              <a:off x="3712320" y="1651000"/>
              <a:ext cx="1015577" cy="733648"/>
            </a:xfrm>
            <a:custGeom>
              <a:avLst/>
              <a:gdLst/>
              <a:ahLst/>
              <a:cxnLst>
                <a:cxn ang="0">
                  <a:pos x="wd2" y="hd2"/>
                </a:cxn>
                <a:cxn ang="5400000">
                  <a:pos x="wd2" y="hd2"/>
                </a:cxn>
                <a:cxn ang="10800000">
                  <a:pos x="wd2" y="hd2"/>
                </a:cxn>
                <a:cxn ang="16200000">
                  <a:pos x="wd2" y="hd2"/>
                </a:cxn>
              </a:cxnLst>
              <a:rect l="0" t="0" r="r" b="b"/>
              <a:pathLst>
                <a:path w="21600" h="21512" extrusionOk="0">
                  <a:moveTo>
                    <a:pt x="20475" y="8155"/>
                  </a:moveTo>
                  <a:cubicBezTo>
                    <a:pt x="20010" y="8155"/>
                    <a:pt x="19611" y="8543"/>
                    <a:pt x="19440" y="9097"/>
                  </a:cubicBezTo>
                  <a:lnTo>
                    <a:pt x="18265" y="9097"/>
                  </a:lnTo>
                  <a:lnTo>
                    <a:pt x="18265" y="0"/>
                  </a:lnTo>
                  <a:cubicBezTo>
                    <a:pt x="17128" y="0"/>
                    <a:pt x="11910" y="-88"/>
                    <a:pt x="6541" y="5987"/>
                  </a:cubicBezTo>
                  <a:cubicBezTo>
                    <a:pt x="4100" y="8748"/>
                    <a:pt x="1516" y="12961"/>
                    <a:pt x="434" y="18655"/>
                  </a:cubicBezTo>
                  <a:cubicBezTo>
                    <a:pt x="273" y="19504"/>
                    <a:pt x="121" y="20460"/>
                    <a:pt x="0" y="21512"/>
                  </a:cubicBezTo>
                  <a:lnTo>
                    <a:pt x="9910" y="21512"/>
                  </a:lnTo>
                  <a:lnTo>
                    <a:pt x="9910" y="19902"/>
                  </a:lnTo>
                  <a:cubicBezTo>
                    <a:pt x="9508" y="19666"/>
                    <a:pt x="9226" y="19116"/>
                    <a:pt x="9226" y="18475"/>
                  </a:cubicBezTo>
                  <a:cubicBezTo>
                    <a:pt x="9226" y="17618"/>
                    <a:pt x="9730" y="16924"/>
                    <a:pt x="10351" y="16924"/>
                  </a:cubicBezTo>
                  <a:cubicBezTo>
                    <a:pt x="10972" y="16924"/>
                    <a:pt x="11476" y="17618"/>
                    <a:pt x="11476" y="18475"/>
                  </a:cubicBezTo>
                  <a:cubicBezTo>
                    <a:pt x="11476" y="19116"/>
                    <a:pt x="11194" y="19666"/>
                    <a:pt x="10792" y="19902"/>
                  </a:cubicBezTo>
                  <a:lnTo>
                    <a:pt x="10792" y="21512"/>
                  </a:lnTo>
                  <a:lnTo>
                    <a:pt x="18265" y="21512"/>
                  </a:lnTo>
                  <a:lnTo>
                    <a:pt x="18265" y="10314"/>
                  </a:lnTo>
                  <a:lnTo>
                    <a:pt x="19440" y="10314"/>
                  </a:lnTo>
                  <a:cubicBezTo>
                    <a:pt x="19611" y="10868"/>
                    <a:pt x="20010" y="11257"/>
                    <a:pt x="20475" y="11257"/>
                  </a:cubicBezTo>
                  <a:cubicBezTo>
                    <a:pt x="21096" y="11257"/>
                    <a:pt x="21600" y="10562"/>
                    <a:pt x="21600" y="9706"/>
                  </a:cubicBezTo>
                  <a:cubicBezTo>
                    <a:pt x="21600" y="8849"/>
                    <a:pt x="21096" y="8155"/>
                    <a:pt x="20475" y="8155"/>
                  </a:cubicBezTo>
                  <a:close/>
                </a:path>
              </a:pathLst>
            </a:custGeom>
            <a:solidFill>
              <a:schemeClr val="accent3"/>
            </a:solidFill>
            <a:ln w="12700" cap="flat">
              <a:solidFill>
                <a:schemeClr val="bg1"/>
              </a:solidFill>
              <a:prstDash val="solid"/>
              <a:miter lim="400000"/>
            </a:ln>
            <a:effectLst/>
          </p:spPr>
          <p:txBody>
            <a:bodyPr wrap="square" lIns="28575" tIns="28575" rIns="28575" bIns="28575" numCol="1" anchor="ctr">
              <a:noAutofit/>
            </a:bodyPr>
            <a:lstStyle/>
            <a:p>
              <a:pPr lvl="0">
                <a:defRPr sz="3200"/>
              </a:pPr>
              <a:endParaRPr sz="2400"/>
            </a:p>
          </p:txBody>
        </p:sp>
        <p:sp>
          <p:nvSpPr>
            <p:cNvPr id="18" name="Shape 2452">
              <a:extLst>
                <a:ext uri="{FF2B5EF4-FFF2-40B4-BE49-F238E27FC236}">
                  <a16:creationId xmlns:a16="http://schemas.microsoft.com/office/drawing/2014/main" xmlns="" id="{6EB09AC8-D87A-4773-B367-75639A416835}"/>
                </a:ext>
              </a:extLst>
            </p:cNvPr>
            <p:cNvSpPr/>
            <p:nvPr/>
          </p:nvSpPr>
          <p:spPr>
            <a:xfrm>
              <a:off x="4571120" y="2383506"/>
              <a:ext cx="870664" cy="852003"/>
            </a:xfrm>
            <a:custGeom>
              <a:avLst/>
              <a:gdLst/>
              <a:ahLst/>
              <a:cxnLst>
                <a:cxn ang="0">
                  <a:pos x="wd2" y="hd2"/>
                </a:cxn>
                <a:cxn ang="5400000">
                  <a:pos x="wd2" y="hd2"/>
                </a:cxn>
                <a:cxn ang="10800000">
                  <a:pos x="wd2" y="hd2"/>
                </a:cxn>
                <a:cxn ang="16200000">
                  <a:pos x="wd2" y="hd2"/>
                </a:cxn>
              </a:cxnLst>
              <a:rect l="0" t="0" r="r" b="b"/>
              <a:pathLst>
                <a:path w="21348" h="21600" extrusionOk="0">
                  <a:moveTo>
                    <a:pt x="21056" y="0"/>
                  </a:moveTo>
                  <a:lnTo>
                    <a:pt x="9632" y="0"/>
                  </a:lnTo>
                  <a:lnTo>
                    <a:pt x="9632" y="1335"/>
                  </a:lnTo>
                  <a:cubicBezTo>
                    <a:pt x="10095" y="1539"/>
                    <a:pt x="10420" y="2015"/>
                    <a:pt x="10420" y="2569"/>
                  </a:cubicBezTo>
                  <a:cubicBezTo>
                    <a:pt x="10420" y="3309"/>
                    <a:pt x="9839" y="3910"/>
                    <a:pt x="9123" y="3910"/>
                  </a:cubicBezTo>
                  <a:cubicBezTo>
                    <a:pt x="8407" y="3910"/>
                    <a:pt x="7826" y="3309"/>
                    <a:pt x="7826" y="2569"/>
                  </a:cubicBezTo>
                  <a:cubicBezTo>
                    <a:pt x="7826" y="2015"/>
                    <a:pt x="8151" y="1539"/>
                    <a:pt x="8615" y="1335"/>
                  </a:cubicBezTo>
                  <a:lnTo>
                    <a:pt x="8615" y="0"/>
                  </a:lnTo>
                  <a:lnTo>
                    <a:pt x="0" y="0"/>
                  </a:lnTo>
                  <a:lnTo>
                    <a:pt x="0" y="17678"/>
                  </a:lnTo>
                  <a:lnTo>
                    <a:pt x="8615" y="17678"/>
                  </a:lnTo>
                  <a:lnTo>
                    <a:pt x="8615" y="19025"/>
                  </a:lnTo>
                  <a:cubicBezTo>
                    <a:pt x="8151" y="19230"/>
                    <a:pt x="7826" y="19705"/>
                    <a:pt x="7826" y="20259"/>
                  </a:cubicBezTo>
                  <a:cubicBezTo>
                    <a:pt x="7826" y="21000"/>
                    <a:pt x="8407" y="21600"/>
                    <a:pt x="9123" y="21600"/>
                  </a:cubicBezTo>
                  <a:cubicBezTo>
                    <a:pt x="9839" y="21600"/>
                    <a:pt x="10420" y="21000"/>
                    <a:pt x="10420" y="20259"/>
                  </a:cubicBezTo>
                  <a:cubicBezTo>
                    <a:pt x="10420" y="19705"/>
                    <a:pt x="10095" y="19230"/>
                    <a:pt x="9632" y="19025"/>
                  </a:cubicBezTo>
                  <a:lnTo>
                    <a:pt x="9632" y="17678"/>
                  </a:lnTo>
                  <a:lnTo>
                    <a:pt x="17481" y="17678"/>
                  </a:lnTo>
                  <a:cubicBezTo>
                    <a:pt x="18212" y="16476"/>
                    <a:pt x="18873" y="15285"/>
                    <a:pt x="19308" y="14177"/>
                  </a:cubicBezTo>
                  <a:cubicBezTo>
                    <a:pt x="21571" y="8417"/>
                    <a:pt x="21600" y="3563"/>
                    <a:pt x="21056" y="0"/>
                  </a:cubicBezTo>
                  <a:close/>
                </a:path>
              </a:pathLst>
            </a:custGeom>
            <a:solidFill>
              <a:schemeClr val="accent5"/>
            </a:solidFill>
            <a:ln w="12700" cap="flat">
              <a:solidFill>
                <a:schemeClr val="bg1"/>
              </a:solidFill>
              <a:prstDash val="solid"/>
              <a:miter lim="400000"/>
            </a:ln>
            <a:effectLst/>
          </p:spPr>
          <p:txBody>
            <a:bodyPr wrap="square" lIns="28575" tIns="28575" rIns="28575" bIns="28575" numCol="1" anchor="ctr">
              <a:noAutofit/>
            </a:bodyPr>
            <a:lstStyle/>
            <a:p>
              <a:pPr lvl="0">
                <a:defRPr sz="3200"/>
              </a:pPr>
              <a:endParaRPr sz="2400"/>
            </a:p>
          </p:txBody>
        </p:sp>
        <p:sp>
          <p:nvSpPr>
            <p:cNvPr id="19" name="Shape 2453">
              <a:extLst>
                <a:ext uri="{FF2B5EF4-FFF2-40B4-BE49-F238E27FC236}">
                  <a16:creationId xmlns:a16="http://schemas.microsoft.com/office/drawing/2014/main" xmlns="" id="{D06D5A7B-1AAF-42D0-8344-8BD67B17F855}"/>
                </a:ext>
              </a:extLst>
            </p:cNvPr>
            <p:cNvSpPr/>
            <p:nvPr/>
          </p:nvSpPr>
          <p:spPr>
            <a:xfrm>
              <a:off x="4571120" y="1651000"/>
              <a:ext cx="858749" cy="887871"/>
            </a:xfrm>
            <a:custGeom>
              <a:avLst/>
              <a:gdLst/>
              <a:ahLst/>
              <a:cxnLst>
                <a:cxn ang="0">
                  <a:pos x="wd2" y="hd2"/>
                </a:cxn>
                <a:cxn ang="5400000">
                  <a:pos x="wd2" y="hd2"/>
                </a:cxn>
                <a:cxn ang="10800000">
                  <a:pos x="wd2" y="hd2"/>
                </a:cxn>
                <a:cxn ang="16200000">
                  <a:pos x="wd2" y="hd2"/>
                </a:cxn>
              </a:cxnLst>
              <a:rect l="0" t="0" r="r" b="b"/>
              <a:pathLst>
                <a:path w="21600" h="21527" extrusionOk="0">
                  <a:moveTo>
                    <a:pt x="9881" y="19064"/>
                  </a:moveTo>
                  <a:lnTo>
                    <a:pt x="9881" y="17788"/>
                  </a:lnTo>
                  <a:lnTo>
                    <a:pt x="21600" y="17788"/>
                  </a:lnTo>
                  <a:cubicBezTo>
                    <a:pt x="21458" y="16918"/>
                    <a:pt x="21277" y="16128"/>
                    <a:pt x="21087" y="15425"/>
                  </a:cubicBezTo>
                  <a:cubicBezTo>
                    <a:pt x="19808" y="10717"/>
                    <a:pt x="16751" y="7233"/>
                    <a:pt x="13865" y="4950"/>
                  </a:cubicBezTo>
                  <a:cubicBezTo>
                    <a:pt x="7515" y="-73"/>
                    <a:pt x="1345" y="0"/>
                    <a:pt x="0" y="0"/>
                  </a:cubicBezTo>
                  <a:lnTo>
                    <a:pt x="0" y="7522"/>
                  </a:lnTo>
                  <a:lnTo>
                    <a:pt x="1390" y="7522"/>
                  </a:lnTo>
                  <a:cubicBezTo>
                    <a:pt x="1592" y="7064"/>
                    <a:pt x="2064" y="6743"/>
                    <a:pt x="2614" y="6743"/>
                  </a:cubicBezTo>
                  <a:cubicBezTo>
                    <a:pt x="3349" y="6743"/>
                    <a:pt x="3944" y="7317"/>
                    <a:pt x="3944" y="8025"/>
                  </a:cubicBezTo>
                  <a:cubicBezTo>
                    <a:pt x="3944" y="8734"/>
                    <a:pt x="3349" y="9308"/>
                    <a:pt x="2614" y="9308"/>
                  </a:cubicBezTo>
                  <a:cubicBezTo>
                    <a:pt x="2064" y="9308"/>
                    <a:pt x="1592" y="8986"/>
                    <a:pt x="1390" y="8528"/>
                  </a:cubicBezTo>
                  <a:lnTo>
                    <a:pt x="0" y="8528"/>
                  </a:lnTo>
                  <a:lnTo>
                    <a:pt x="0" y="17788"/>
                  </a:lnTo>
                  <a:lnTo>
                    <a:pt x="8837" y="17788"/>
                  </a:lnTo>
                  <a:lnTo>
                    <a:pt x="8837" y="19064"/>
                  </a:lnTo>
                  <a:cubicBezTo>
                    <a:pt x="8362" y="19260"/>
                    <a:pt x="8028" y="19715"/>
                    <a:pt x="8028" y="20244"/>
                  </a:cubicBezTo>
                  <a:cubicBezTo>
                    <a:pt x="8028" y="20953"/>
                    <a:pt x="8624" y="21527"/>
                    <a:pt x="9359" y="21527"/>
                  </a:cubicBezTo>
                  <a:cubicBezTo>
                    <a:pt x="10094" y="21527"/>
                    <a:pt x="10689" y="20953"/>
                    <a:pt x="10689" y="20244"/>
                  </a:cubicBezTo>
                  <a:cubicBezTo>
                    <a:pt x="10689" y="19715"/>
                    <a:pt x="10356" y="19260"/>
                    <a:pt x="9881" y="19064"/>
                  </a:cubicBezTo>
                  <a:close/>
                </a:path>
              </a:pathLst>
            </a:custGeom>
            <a:solidFill>
              <a:schemeClr val="accent4"/>
            </a:solidFill>
            <a:ln w="12700" cap="flat">
              <a:solidFill>
                <a:schemeClr val="bg1"/>
              </a:solidFill>
              <a:prstDash val="solid"/>
              <a:miter lim="400000"/>
            </a:ln>
            <a:effectLst/>
          </p:spPr>
          <p:txBody>
            <a:bodyPr wrap="square" lIns="28575" tIns="28575" rIns="28575" bIns="28575" numCol="1" anchor="ctr">
              <a:noAutofit/>
            </a:bodyPr>
            <a:lstStyle/>
            <a:p>
              <a:pPr lvl="0">
                <a:defRPr sz="3200"/>
              </a:pPr>
              <a:endParaRPr sz="2400" dirty="0"/>
            </a:p>
          </p:txBody>
        </p:sp>
        <p:sp>
          <p:nvSpPr>
            <p:cNvPr id="20" name="Shape 2454">
              <a:extLst>
                <a:ext uri="{FF2B5EF4-FFF2-40B4-BE49-F238E27FC236}">
                  <a16:creationId xmlns:a16="http://schemas.microsoft.com/office/drawing/2014/main" xmlns="" id="{7D04F337-C00B-4F57-854A-464B6D379F9D}"/>
                </a:ext>
              </a:extLst>
            </p:cNvPr>
            <p:cNvSpPr/>
            <p:nvPr/>
          </p:nvSpPr>
          <p:spPr>
            <a:xfrm>
              <a:off x="4419567" y="3085702"/>
              <a:ext cx="862834" cy="704532"/>
            </a:xfrm>
            <a:custGeom>
              <a:avLst/>
              <a:gdLst/>
              <a:ahLst/>
              <a:cxnLst>
                <a:cxn ang="0">
                  <a:pos x="wd2" y="hd2"/>
                </a:cxn>
                <a:cxn ang="5400000">
                  <a:pos x="wd2" y="hd2"/>
                </a:cxn>
                <a:cxn ang="10800000">
                  <a:pos x="wd2" y="hd2"/>
                </a:cxn>
                <a:cxn ang="16200000">
                  <a:pos x="wd2" y="hd2"/>
                </a:cxn>
              </a:cxnLst>
              <a:rect l="0" t="0" r="r" b="b"/>
              <a:pathLst>
                <a:path w="21600" h="21548" extrusionOk="0">
                  <a:moveTo>
                    <a:pt x="13586" y="0"/>
                  </a:moveTo>
                  <a:lnTo>
                    <a:pt x="13586" y="1625"/>
                  </a:lnTo>
                  <a:cubicBezTo>
                    <a:pt x="14059" y="1871"/>
                    <a:pt x="14391" y="2445"/>
                    <a:pt x="14391" y="3113"/>
                  </a:cubicBezTo>
                  <a:cubicBezTo>
                    <a:pt x="14391" y="4007"/>
                    <a:pt x="13798" y="4731"/>
                    <a:pt x="13066" y="4731"/>
                  </a:cubicBezTo>
                  <a:cubicBezTo>
                    <a:pt x="12335" y="4731"/>
                    <a:pt x="11742" y="4007"/>
                    <a:pt x="11742" y="3113"/>
                  </a:cubicBezTo>
                  <a:cubicBezTo>
                    <a:pt x="11742" y="2445"/>
                    <a:pt x="12074" y="1871"/>
                    <a:pt x="12547" y="1625"/>
                  </a:cubicBezTo>
                  <a:lnTo>
                    <a:pt x="12547" y="0"/>
                  </a:lnTo>
                  <a:lnTo>
                    <a:pt x="3752" y="0"/>
                  </a:lnTo>
                  <a:lnTo>
                    <a:pt x="3752" y="7027"/>
                  </a:lnTo>
                  <a:lnTo>
                    <a:pt x="2543" y="7027"/>
                  </a:lnTo>
                  <a:cubicBezTo>
                    <a:pt x="2341" y="6449"/>
                    <a:pt x="1871" y="6044"/>
                    <a:pt x="1324" y="6044"/>
                  </a:cubicBezTo>
                  <a:cubicBezTo>
                    <a:pt x="593" y="6044"/>
                    <a:pt x="0" y="6768"/>
                    <a:pt x="0" y="7661"/>
                  </a:cubicBezTo>
                  <a:cubicBezTo>
                    <a:pt x="0" y="8555"/>
                    <a:pt x="593" y="9279"/>
                    <a:pt x="1324" y="9279"/>
                  </a:cubicBezTo>
                  <a:cubicBezTo>
                    <a:pt x="1871" y="9279"/>
                    <a:pt x="2341" y="8874"/>
                    <a:pt x="2543" y="8296"/>
                  </a:cubicBezTo>
                  <a:lnTo>
                    <a:pt x="3752" y="8296"/>
                  </a:lnTo>
                  <a:lnTo>
                    <a:pt x="3752" y="21548"/>
                  </a:lnTo>
                  <a:lnTo>
                    <a:pt x="12092" y="21548"/>
                  </a:lnTo>
                  <a:cubicBezTo>
                    <a:pt x="12092" y="21548"/>
                    <a:pt x="13631" y="21600"/>
                    <a:pt x="14311" y="20125"/>
                  </a:cubicBezTo>
                  <a:cubicBezTo>
                    <a:pt x="15565" y="17405"/>
                    <a:pt x="15832" y="12047"/>
                    <a:pt x="17994" y="7010"/>
                  </a:cubicBezTo>
                  <a:cubicBezTo>
                    <a:pt x="18897" y="4905"/>
                    <a:pt x="20349" y="2434"/>
                    <a:pt x="21600" y="0"/>
                  </a:cubicBezTo>
                  <a:cubicBezTo>
                    <a:pt x="21600" y="0"/>
                    <a:pt x="13586" y="0"/>
                    <a:pt x="13586" y="0"/>
                  </a:cubicBezTo>
                  <a:close/>
                </a:path>
              </a:pathLst>
            </a:custGeom>
            <a:solidFill>
              <a:schemeClr val="accent6"/>
            </a:solidFill>
            <a:ln w="12700" cap="flat">
              <a:solidFill>
                <a:schemeClr val="bg1"/>
              </a:solidFill>
              <a:prstDash val="solid"/>
              <a:miter lim="400000"/>
            </a:ln>
            <a:effectLst/>
          </p:spPr>
          <p:txBody>
            <a:bodyPr wrap="square" lIns="28575" tIns="28575" rIns="28575" bIns="28575" numCol="1" anchor="ctr">
              <a:noAutofit/>
            </a:bodyPr>
            <a:lstStyle/>
            <a:p>
              <a:pPr lvl="0">
                <a:defRPr sz="3200"/>
              </a:pPr>
              <a:endParaRPr sz="2400"/>
            </a:p>
          </p:txBody>
        </p:sp>
        <p:sp>
          <p:nvSpPr>
            <p:cNvPr id="21" name="Shape 2455">
              <a:extLst>
                <a:ext uri="{FF2B5EF4-FFF2-40B4-BE49-F238E27FC236}">
                  <a16:creationId xmlns:a16="http://schemas.microsoft.com/office/drawing/2014/main" xmlns="" id="{23D1A69A-0331-4707-9934-8AA11C3A578D}"/>
                </a:ext>
              </a:extLst>
            </p:cNvPr>
            <p:cNvSpPr/>
            <p:nvPr/>
          </p:nvSpPr>
          <p:spPr>
            <a:xfrm>
              <a:off x="3858821" y="2929097"/>
              <a:ext cx="712970" cy="859539"/>
            </a:xfrm>
            <a:custGeom>
              <a:avLst/>
              <a:gdLst/>
              <a:ahLst/>
              <a:cxnLst>
                <a:cxn ang="0">
                  <a:pos x="wd2" y="hd2"/>
                </a:cxn>
                <a:cxn ang="5400000">
                  <a:pos x="wd2" y="hd2"/>
                </a:cxn>
                <a:cxn ang="10800000">
                  <a:pos x="wd2" y="hd2"/>
                </a:cxn>
                <a:cxn ang="16200000">
                  <a:pos x="wd2" y="hd2"/>
                </a:cxn>
              </a:cxnLst>
              <a:rect l="0" t="0" r="r" b="b"/>
              <a:pathLst>
                <a:path w="21600" h="21557" extrusionOk="0">
                  <a:moveTo>
                    <a:pt x="20137" y="10690"/>
                  </a:moveTo>
                  <a:cubicBezTo>
                    <a:pt x="19893" y="11164"/>
                    <a:pt x="19324" y="11497"/>
                    <a:pt x="18663" y="11497"/>
                  </a:cubicBezTo>
                  <a:cubicBezTo>
                    <a:pt x="17777" y="11497"/>
                    <a:pt x="17060" y="10903"/>
                    <a:pt x="17060" y="10170"/>
                  </a:cubicBezTo>
                  <a:cubicBezTo>
                    <a:pt x="17060" y="9437"/>
                    <a:pt x="17777" y="8843"/>
                    <a:pt x="18663" y="8843"/>
                  </a:cubicBezTo>
                  <a:cubicBezTo>
                    <a:pt x="19324" y="8843"/>
                    <a:pt x="19893" y="9176"/>
                    <a:pt x="20137" y="9650"/>
                  </a:cubicBezTo>
                  <a:lnTo>
                    <a:pt x="21600" y="9650"/>
                  </a:lnTo>
                  <a:lnTo>
                    <a:pt x="21600" y="3888"/>
                  </a:lnTo>
                  <a:lnTo>
                    <a:pt x="10956" y="3888"/>
                  </a:lnTo>
                  <a:lnTo>
                    <a:pt x="10956" y="2547"/>
                  </a:lnTo>
                  <a:cubicBezTo>
                    <a:pt x="11529" y="2345"/>
                    <a:pt x="11930" y="1875"/>
                    <a:pt x="11930" y="1327"/>
                  </a:cubicBezTo>
                  <a:cubicBezTo>
                    <a:pt x="11930" y="594"/>
                    <a:pt x="11213" y="0"/>
                    <a:pt x="10328" y="0"/>
                  </a:cubicBezTo>
                  <a:cubicBezTo>
                    <a:pt x="9443" y="0"/>
                    <a:pt x="8725" y="594"/>
                    <a:pt x="8725" y="1327"/>
                  </a:cubicBezTo>
                  <a:cubicBezTo>
                    <a:pt x="8725" y="1875"/>
                    <a:pt x="9126" y="2345"/>
                    <a:pt x="9699" y="2547"/>
                  </a:cubicBezTo>
                  <a:lnTo>
                    <a:pt x="9699" y="3888"/>
                  </a:lnTo>
                  <a:lnTo>
                    <a:pt x="0" y="3888"/>
                  </a:lnTo>
                  <a:cubicBezTo>
                    <a:pt x="1514" y="5883"/>
                    <a:pt x="3272" y="7910"/>
                    <a:pt x="4365" y="9636"/>
                  </a:cubicBezTo>
                  <a:cubicBezTo>
                    <a:pt x="6980" y="13766"/>
                    <a:pt x="7303" y="18160"/>
                    <a:pt x="8821" y="20390"/>
                  </a:cubicBezTo>
                  <a:cubicBezTo>
                    <a:pt x="9643" y="21600"/>
                    <a:pt x="11507" y="21557"/>
                    <a:pt x="11507" y="21557"/>
                  </a:cubicBezTo>
                  <a:lnTo>
                    <a:pt x="21600" y="21557"/>
                  </a:lnTo>
                  <a:lnTo>
                    <a:pt x="21600" y="10690"/>
                  </a:lnTo>
                  <a:cubicBezTo>
                    <a:pt x="21600" y="10690"/>
                    <a:pt x="20137" y="10690"/>
                    <a:pt x="20137" y="10690"/>
                  </a:cubicBezTo>
                  <a:close/>
                </a:path>
              </a:pathLst>
            </a:custGeom>
            <a:solidFill>
              <a:schemeClr val="accent1"/>
            </a:solidFill>
            <a:ln w="12700" cap="flat">
              <a:solidFill>
                <a:schemeClr val="bg1"/>
              </a:solidFill>
              <a:prstDash val="solid"/>
              <a:miter lim="400000"/>
            </a:ln>
            <a:effectLst/>
          </p:spPr>
          <p:txBody>
            <a:bodyPr wrap="square" lIns="28575" tIns="28575" rIns="28575" bIns="28575" numCol="1" anchor="ctr">
              <a:noAutofit/>
            </a:bodyPr>
            <a:lstStyle/>
            <a:p>
              <a:pPr lvl="0">
                <a:defRPr sz="3200"/>
              </a:pPr>
              <a:endParaRPr sz="2400"/>
            </a:p>
          </p:txBody>
        </p:sp>
      </p:grpSp>
    </p:spTree>
    <p:extLst>
      <p:ext uri="{BB962C8B-B14F-4D97-AF65-F5344CB8AC3E}">
        <p14:creationId xmlns:p14="http://schemas.microsoft.com/office/powerpoint/2010/main" val="407951968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animBg="1"/>
      <p:bldP spid="29" grpId="0" animBg="1"/>
      <p:bldP spid="30" grpId="0" animBg="1"/>
      <p:bldP spid="31" grpId="0"/>
      <p:bldP spid="32" grpId="0"/>
      <p:bldP spid="33" grpId="0"/>
      <p:bldP spid="34" grpId="0"/>
      <p:bldP spid="3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193931" y="74141"/>
            <a:ext cx="7886700" cy="639463"/>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_tradnl" sz="2250" dirty="0">
                <a:solidFill>
                  <a:schemeClr val="accent1"/>
                </a:solidFill>
                <a:latin typeface="Calibri" charset="0"/>
                <a:ea typeface="Calibri" charset="0"/>
                <a:cs typeface="Calibri" charset="0"/>
              </a:rPr>
              <a:t>¿Qué sabemos de la Contabilidad Electrónica?</a:t>
            </a:r>
          </a:p>
        </p:txBody>
      </p:sp>
      <p:sp>
        <p:nvSpPr>
          <p:cNvPr id="3" name="CuadroTexto 2"/>
          <p:cNvSpPr txBox="1"/>
          <p:nvPr/>
        </p:nvSpPr>
        <p:spPr>
          <a:xfrm>
            <a:off x="193930" y="722793"/>
            <a:ext cx="3639586" cy="369332"/>
          </a:xfrm>
          <a:prstGeom prst="rect">
            <a:avLst/>
          </a:prstGeom>
          <a:noFill/>
        </p:spPr>
        <p:txBody>
          <a:bodyPr wrap="none" rtlCol="0">
            <a:spAutoFit/>
          </a:bodyPr>
          <a:lstStyle/>
          <a:p>
            <a:r>
              <a:rPr lang="es-ES_tradnl" sz="1800" dirty="0"/>
              <a:t>Cronología de los </a:t>
            </a:r>
            <a:r>
              <a:rPr lang="es-ES_tradnl" sz="1800" b="1" dirty="0"/>
              <a:t>cambios Anexo 24 </a:t>
            </a:r>
          </a:p>
        </p:txBody>
      </p:sp>
      <p:sp>
        <p:nvSpPr>
          <p:cNvPr id="16" name="Rectangle 14">
            <a:extLst>
              <a:ext uri="{FF2B5EF4-FFF2-40B4-BE49-F238E27FC236}">
                <a16:creationId xmlns:a16="http://schemas.microsoft.com/office/drawing/2014/main" xmlns="" id="{A57CABB8-5871-407A-B760-7A2CB0313D00}"/>
              </a:ext>
            </a:extLst>
          </p:cNvPr>
          <p:cNvSpPr/>
          <p:nvPr/>
        </p:nvSpPr>
        <p:spPr>
          <a:xfrm>
            <a:off x="1156558" y="1699555"/>
            <a:ext cx="1593324" cy="509072"/>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s-MX" sz="1500" dirty="0"/>
              <a:t>2016</a:t>
            </a:r>
          </a:p>
        </p:txBody>
      </p:sp>
      <p:sp>
        <p:nvSpPr>
          <p:cNvPr id="17" name="Rectangle 15">
            <a:extLst>
              <a:ext uri="{FF2B5EF4-FFF2-40B4-BE49-F238E27FC236}">
                <a16:creationId xmlns:a16="http://schemas.microsoft.com/office/drawing/2014/main" xmlns="" id="{AE8F5A1B-757B-452D-BD13-AA5E572267EF}"/>
              </a:ext>
            </a:extLst>
          </p:cNvPr>
          <p:cNvSpPr/>
          <p:nvPr/>
        </p:nvSpPr>
        <p:spPr>
          <a:xfrm>
            <a:off x="1156558" y="2206991"/>
            <a:ext cx="1593324" cy="105489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18" name="TextBox 16">
            <a:extLst>
              <a:ext uri="{FF2B5EF4-FFF2-40B4-BE49-F238E27FC236}">
                <a16:creationId xmlns:a16="http://schemas.microsoft.com/office/drawing/2014/main" xmlns="" id="{173575EA-9599-4517-942F-BCD7ECA18F77}"/>
              </a:ext>
            </a:extLst>
          </p:cNvPr>
          <p:cNvSpPr txBox="1"/>
          <p:nvPr/>
        </p:nvSpPr>
        <p:spPr>
          <a:xfrm>
            <a:off x="1294477" y="2439770"/>
            <a:ext cx="1297782" cy="128240"/>
          </a:xfrm>
          <a:prstGeom prst="rect">
            <a:avLst/>
          </a:prstGeom>
          <a:noFill/>
        </p:spPr>
        <p:txBody>
          <a:bodyPr wrap="square" lIns="0" tIns="0" rIns="0" bIns="0" rtlCol="1">
            <a:spAutoFit/>
          </a:bodyPr>
          <a:lstStyle/>
          <a:p>
            <a:pPr algn="ctr">
              <a:lnSpc>
                <a:spcPts val="975"/>
              </a:lnSpc>
              <a:spcAft>
                <a:spcPts val="450"/>
              </a:spcAft>
            </a:pPr>
            <a:r>
              <a:rPr lang="es-MX" sz="1200">
                <a:solidFill>
                  <a:schemeClr val="tx2"/>
                </a:solidFill>
                <a:latin typeface="Calibri" charset="0"/>
                <a:ea typeface="Calibri" charset="0"/>
                <a:cs typeface="Calibri" charset="0"/>
              </a:rPr>
              <a:t>Anexo técnico 1.1</a:t>
            </a:r>
            <a:endParaRPr lang="es-MX" sz="825" dirty="0">
              <a:solidFill>
                <a:schemeClr val="tx1">
                  <a:lumMod val="50000"/>
                  <a:lumOff val="50000"/>
                </a:schemeClr>
              </a:solidFill>
              <a:latin typeface="Calibri" charset="0"/>
              <a:ea typeface="Calibri" charset="0"/>
              <a:cs typeface="Calibri" charset="0"/>
            </a:endParaRPr>
          </a:p>
        </p:txBody>
      </p:sp>
      <p:sp>
        <p:nvSpPr>
          <p:cNvPr id="20" name="TextBox 22">
            <a:extLst>
              <a:ext uri="{FF2B5EF4-FFF2-40B4-BE49-F238E27FC236}">
                <a16:creationId xmlns:a16="http://schemas.microsoft.com/office/drawing/2014/main" xmlns="" id="{3EBC5727-4AAD-491C-A8E3-84ADB008CB5C}"/>
              </a:ext>
            </a:extLst>
          </p:cNvPr>
          <p:cNvSpPr txBox="1"/>
          <p:nvPr/>
        </p:nvSpPr>
        <p:spPr>
          <a:xfrm>
            <a:off x="1156558" y="2689262"/>
            <a:ext cx="1593324" cy="484748"/>
          </a:xfrm>
          <a:prstGeom prst="rect">
            <a:avLst/>
          </a:prstGeom>
          <a:noFill/>
        </p:spPr>
        <p:txBody>
          <a:bodyPr wrap="square" lIns="0" tIns="0" rIns="0" bIns="0" rtlCol="1">
            <a:spAutoFit/>
          </a:bodyPr>
          <a:lstStyle>
            <a:defPPr>
              <a:defRPr lang="es-ES_tradnl"/>
            </a:defPPr>
            <a:lvl1pPr algn="ctr">
              <a:defRPr sz="1400">
                <a:solidFill>
                  <a:schemeClr val="tx1">
                    <a:lumMod val="50000"/>
                    <a:lumOff val="50000"/>
                  </a:schemeClr>
                </a:solidFill>
                <a:latin typeface="Calibri" charset="0"/>
                <a:ea typeface="Calibri" charset="0"/>
                <a:cs typeface="Calibri" charset="0"/>
              </a:defRPr>
            </a:lvl1pPr>
          </a:lstStyle>
          <a:p>
            <a:r>
              <a:rPr lang="es-MX" sz="1050" dirty="0">
                <a:solidFill>
                  <a:schemeClr val="tx1"/>
                </a:solidFill>
              </a:rPr>
              <a:t>Documento válido para entrega de Contabilidad Electrónica</a:t>
            </a:r>
          </a:p>
        </p:txBody>
      </p:sp>
      <p:sp>
        <p:nvSpPr>
          <p:cNvPr id="22" name="Rectangle 9">
            <a:extLst>
              <a:ext uri="{FF2B5EF4-FFF2-40B4-BE49-F238E27FC236}">
                <a16:creationId xmlns:a16="http://schemas.microsoft.com/office/drawing/2014/main" xmlns="" id="{3FFAEF0D-D790-46AF-AF65-56E5F60AD4D0}"/>
              </a:ext>
            </a:extLst>
          </p:cNvPr>
          <p:cNvSpPr/>
          <p:nvPr/>
        </p:nvSpPr>
        <p:spPr>
          <a:xfrm>
            <a:off x="2891168" y="1699555"/>
            <a:ext cx="1593324" cy="50907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s-MX" sz="1500" dirty="0"/>
              <a:t>2017</a:t>
            </a:r>
          </a:p>
          <a:p>
            <a:pPr algn="ctr"/>
            <a:r>
              <a:rPr lang="es-MX" sz="1500" dirty="0"/>
              <a:t>Enero</a:t>
            </a:r>
          </a:p>
        </p:txBody>
      </p:sp>
      <p:sp>
        <p:nvSpPr>
          <p:cNvPr id="42" name="Rectangle 19">
            <a:extLst>
              <a:ext uri="{FF2B5EF4-FFF2-40B4-BE49-F238E27FC236}">
                <a16:creationId xmlns:a16="http://schemas.microsoft.com/office/drawing/2014/main" xmlns="" id="{1CEEF1AC-97D0-43DD-A0E3-B7FFF53F141B}"/>
              </a:ext>
            </a:extLst>
          </p:cNvPr>
          <p:cNvSpPr/>
          <p:nvPr/>
        </p:nvSpPr>
        <p:spPr>
          <a:xfrm>
            <a:off x="6353515" y="1686854"/>
            <a:ext cx="1731173" cy="509072"/>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s-MX" sz="1500" dirty="0"/>
              <a:t>2017 </a:t>
            </a:r>
          </a:p>
          <a:p>
            <a:pPr algn="ctr"/>
            <a:r>
              <a:rPr lang="es-MX" sz="1500" dirty="0"/>
              <a:t>Noviembre</a:t>
            </a:r>
          </a:p>
        </p:txBody>
      </p:sp>
      <p:sp>
        <p:nvSpPr>
          <p:cNvPr id="43" name="Rectangle 20">
            <a:extLst>
              <a:ext uri="{FF2B5EF4-FFF2-40B4-BE49-F238E27FC236}">
                <a16:creationId xmlns:a16="http://schemas.microsoft.com/office/drawing/2014/main" xmlns="" id="{59E6342C-F4D0-4FE8-8B68-BFFD478FBD3D}"/>
              </a:ext>
            </a:extLst>
          </p:cNvPr>
          <p:cNvSpPr/>
          <p:nvPr/>
        </p:nvSpPr>
        <p:spPr>
          <a:xfrm>
            <a:off x="6353515" y="2193576"/>
            <a:ext cx="1734611" cy="1054894"/>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53" name="Rectangle 15">
            <a:extLst>
              <a:ext uri="{FF2B5EF4-FFF2-40B4-BE49-F238E27FC236}">
                <a16:creationId xmlns:a16="http://schemas.microsoft.com/office/drawing/2014/main" xmlns="" id="{AE8F5A1B-757B-452D-BD13-AA5E572267EF}"/>
              </a:ext>
            </a:extLst>
          </p:cNvPr>
          <p:cNvSpPr/>
          <p:nvPr/>
        </p:nvSpPr>
        <p:spPr>
          <a:xfrm>
            <a:off x="2891168" y="2202844"/>
            <a:ext cx="1593324" cy="1054894"/>
          </a:xfrm>
          <a:prstGeom prst="rect">
            <a:avLst/>
          </a:prstGeom>
          <a:solidFill>
            <a:srgbClr val="D9D9D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54" name="TextBox 16">
            <a:extLst>
              <a:ext uri="{FF2B5EF4-FFF2-40B4-BE49-F238E27FC236}">
                <a16:creationId xmlns:a16="http://schemas.microsoft.com/office/drawing/2014/main" xmlns="" id="{173575EA-9599-4517-942F-BCD7ECA18F77}"/>
              </a:ext>
            </a:extLst>
          </p:cNvPr>
          <p:cNvSpPr txBox="1"/>
          <p:nvPr/>
        </p:nvSpPr>
        <p:spPr>
          <a:xfrm>
            <a:off x="3038939" y="2302346"/>
            <a:ext cx="1297782" cy="128240"/>
          </a:xfrm>
          <a:prstGeom prst="rect">
            <a:avLst/>
          </a:prstGeom>
          <a:noFill/>
        </p:spPr>
        <p:txBody>
          <a:bodyPr wrap="square" lIns="0" tIns="0" rIns="0" bIns="0" rtlCol="1">
            <a:spAutoFit/>
          </a:bodyPr>
          <a:lstStyle/>
          <a:p>
            <a:pPr algn="ctr">
              <a:lnSpc>
                <a:spcPts val="975"/>
              </a:lnSpc>
              <a:spcAft>
                <a:spcPts val="450"/>
              </a:spcAft>
            </a:pPr>
            <a:r>
              <a:rPr lang="es-MX" sz="1200" dirty="0">
                <a:solidFill>
                  <a:schemeClr val="tx2"/>
                </a:solidFill>
                <a:latin typeface="Calibri" charset="0"/>
                <a:ea typeface="Calibri" charset="0"/>
                <a:cs typeface="Calibri" charset="0"/>
              </a:rPr>
              <a:t>Anexo técnico 1.1</a:t>
            </a:r>
            <a:endParaRPr lang="es-MX" sz="825" dirty="0">
              <a:solidFill>
                <a:schemeClr val="tx1">
                  <a:lumMod val="50000"/>
                  <a:lumOff val="50000"/>
                </a:schemeClr>
              </a:solidFill>
              <a:latin typeface="Calibri" charset="0"/>
              <a:ea typeface="Calibri" charset="0"/>
              <a:cs typeface="Calibri" charset="0"/>
            </a:endParaRPr>
          </a:p>
        </p:txBody>
      </p:sp>
      <p:sp>
        <p:nvSpPr>
          <p:cNvPr id="55" name="TextBox 16">
            <a:extLst>
              <a:ext uri="{FF2B5EF4-FFF2-40B4-BE49-F238E27FC236}">
                <a16:creationId xmlns:a16="http://schemas.microsoft.com/office/drawing/2014/main" xmlns="" id="{173575EA-9599-4517-942F-BCD7ECA18F77}"/>
              </a:ext>
            </a:extLst>
          </p:cNvPr>
          <p:cNvSpPr txBox="1"/>
          <p:nvPr/>
        </p:nvSpPr>
        <p:spPr>
          <a:xfrm>
            <a:off x="3038939" y="2519189"/>
            <a:ext cx="1297782" cy="128240"/>
          </a:xfrm>
          <a:prstGeom prst="rect">
            <a:avLst/>
          </a:prstGeom>
          <a:noFill/>
        </p:spPr>
        <p:txBody>
          <a:bodyPr wrap="square" lIns="0" tIns="0" rIns="0" bIns="0" rtlCol="1">
            <a:spAutoFit/>
          </a:bodyPr>
          <a:lstStyle/>
          <a:p>
            <a:pPr algn="ctr">
              <a:lnSpc>
                <a:spcPts val="975"/>
              </a:lnSpc>
              <a:spcAft>
                <a:spcPts val="450"/>
              </a:spcAft>
            </a:pPr>
            <a:r>
              <a:rPr lang="es-MX" sz="1200" dirty="0">
                <a:solidFill>
                  <a:schemeClr val="tx2"/>
                </a:solidFill>
                <a:latin typeface="Calibri" charset="0"/>
                <a:ea typeface="Calibri" charset="0"/>
                <a:cs typeface="Calibri" charset="0"/>
              </a:rPr>
              <a:t>Anexo técnico 1.3</a:t>
            </a:r>
            <a:endParaRPr lang="es-MX" sz="825" dirty="0">
              <a:solidFill>
                <a:schemeClr val="tx1">
                  <a:lumMod val="50000"/>
                  <a:lumOff val="50000"/>
                </a:schemeClr>
              </a:solidFill>
              <a:latin typeface="Calibri" charset="0"/>
              <a:ea typeface="Calibri" charset="0"/>
              <a:cs typeface="Calibri" charset="0"/>
            </a:endParaRPr>
          </a:p>
        </p:txBody>
      </p:sp>
      <p:sp>
        <p:nvSpPr>
          <p:cNvPr id="56" name="TextBox 22">
            <a:extLst>
              <a:ext uri="{FF2B5EF4-FFF2-40B4-BE49-F238E27FC236}">
                <a16:creationId xmlns:a16="http://schemas.microsoft.com/office/drawing/2014/main" xmlns="" id="{3EBC5727-4AAD-491C-A8E3-84ADB008CB5C}"/>
              </a:ext>
            </a:extLst>
          </p:cNvPr>
          <p:cNvSpPr txBox="1"/>
          <p:nvPr/>
        </p:nvSpPr>
        <p:spPr>
          <a:xfrm>
            <a:off x="2891168" y="2742064"/>
            <a:ext cx="1593324" cy="484748"/>
          </a:xfrm>
          <a:prstGeom prst="rect">
            <a:avLst/>
          </a:prstGeom>
          <a:noFill/>
        </p:spPr>
        <p:txBody>
          <a:bodyPr wrap="square" lIns="0" tIns="0" rIns="0" bIns="0" rtlCol="1">
            <a:spAutoFit/>
          </a:bodyPr>
          <a:lstStyle>
            <a:defPPr>
              <a:defRPr lang="es-ES_tradnl"/>
            </a:defPPr>
            <a:lvl1pPr algn="ctr">
              <a:defRPr sz="1400">
                <a:solidFill>
                  <a:schemeClr val="tx1">
                    <a:lumMod val="50000"/>
                    <a:lumOff val="50000"/>
                  </a:schemeClr>
                </a:solidFill>
                <a:latin typeface="Calibri" charset="0"/>
                <a:ea typeface="Calibri" charset="0"/>
                <a:cs typeface="Calibri" charset="0"/>
              </a:defRPr>
            </a:lvl1pPr>
          </a:lstStyle>
          <a:p>
            <a:r>
              <a:rPr lang="es-MX" sz="1050" dirty="0">
                <a:solidFill>
                  <a:schemeClr val="tx1"/>
                </a:solidFill>
              </a:rPr>
              <a:t>Conviven los dos anexos. Puedes entregar con el anexo 1.1 o 1.3</a:t>
            </a:r>
          </a:p>
        </p:txBody>
      </p:sp>
      <p:sp>
        <p:nvSpPr>
          <p:cNvPr id="57" name="Rectangle 9">
            <a:extLst>
              <a:ext uri="{FF2B5EF4-FFF2-40B4-BE49-F238E27FC236}">
                <a16:creationId xmlns:a16="http://schemas.microsoft.com/office/drawing/2014/main" xmlns="" id="{3FFAEF0D-D790-46AF-AF65-56E5F60AD4D0}"/>
              </a:ext>
            </a:extLst>
          </p:cNvPr>
          <p:cNvSpPr/>
          <p:nvPr/>
        </p:nvSpPr>
        <p:spPr>
          <a:xfrm>
            <a:off x="4622342" y="1695409"/>
            <a:ext cx="1593324" cy="509072"/>
          </a:xfrm>
          <a:prstGeom prst="rect">
            <a:avLst/>
          </a:prstGeom>
          <a:solidFill>
            <a:srgbClr val="A5A5A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s-MX" sz="1500" dirty="0"/>
              <a:t>2017</a:t>
            </a:r>
          </a:p>
          <a:p>
            <a:pPr algn="ctr"/>
            <a:r>
              <a:rPr lang="es-MX" sz="1500" dirty="0"/>
              <a:t>Octubre</a:t>
            </a:r>
          </a:p>
        </p:txBody>
      </p:sp>
      <p:sp>
        <p:nvSpPr>
          <p:cNvPr id="62" name="Rectangle 15">
            <a:extLst>
              <a:ext uri="{FF2B5EF4-FFF2-40B4-BE49-F238E27FC236}">
                <a16:creationId xmlns:a16="http://schemas.microsoft.com/office/drawing/2014/main" xmlns="" id="{AE8F5A1B-757B-452D-BD13-AA5E572267EF}"/>
              </a:ext>
            </a:extLst>
          </p:cNvPr>
          <p:cNvSpPr/>
          <p:nvPr/>
        </p:nvSpPr>
        <p:spPr>
          <a:xfrm>
            <a:off x="4622342" y="2203933"/>
            <a:ext cx="1593324" cy="105489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63" name="TextBox 16">
            <a:extLst>
              <a:ext uri="{FF2B5EF4-FFF2-40B4-BE49-F238E27FC236}">
                <a16:creationId xmlns:a16="http://schemas.microsoft.com/office/drawing/2014/main" xmlns="" id="{173575EA-9599-4517-942F-BCD7ECA18F77}"/>
              </a:ext>
            </a:extLst>
          </p:cNvPr>
          <p:cNvSpPr txBox="1"/>
          <p:nvPr/>
        </p:nvSpPr>
        <p:spPr>
          <a:xfrm>
            <a:off x="4760606" y="2306583"/>
            <a:ext cx="1297782" cy="128240"/>
          </a:xfrm>
          <a:prstGeom prst="rect">
            <a:avLst/>
          </a:prstGeom>
          <a:noFill/>
        </p:spPr>
        <p:txBody>
          <a:bodyPr wrap="square" lIns="0" tIns="0" rIns="0" bIns="0" rtlCol="1">
            <a:spAutoFit/>
          </a:bodyPr>
          <a:lstStyle/>
          <a:p>
            <a:pPr algn="ctr">
              <a:lnSpc>
                <a:spcPts val="975"/>
              </a:lnSpc>
              <a:spcAft>
                <a:spcPts val="450"/>
              </a:spcAft>
            </a:pPr>
            <a:r>
              <a:rPr lang="es-MX" sz="1200" dirty="0">
                <a:solidFill>
                  <a:schemeClr val="tx2"/>
                </a:solidFill>
                <a:latin typeface="Calibri" charset="0"/>
                <a:ea typeface="Calibri" charset="0"/>
                <a:cs typeface="Calibri" charset="0"/>
              </a:rPr>
              <a:t>Anexo técnico 1.1</a:t>
            </a:r>
            <a:endParaRPr lang="es-MX" sz="825" dirty="0">
              <a:solidFill>
                <a:schemeClr val="tx1">
                  <a:lumMod val="50000"/>
                  <a:lumOff val="50000"/>
                </a:schemeClr>
              </a:solidFill>
              <a:latin typeface="Calibri" charset="0"/>
              <a:ea typeface="Calibri" charset="0"/>
              <a:cs typeface="Calibri" charset="0"/>
            </a:endParaRPr>
          </a:p>
        </p:txBody>
      </p:sp>
      <p:sp>
        <p:nvSpPr>
          <p:cNvPr id="64" name="TextBox 22">
            <a:extLst>
              <a:ext uri="{FF2B5EF4-FFF2-40B4-BE49-F238E27FC236}">
                <a16:creationId xmlns:a16="http://schemas.microsoft.com/office/drawing/2014/main" xmlns="" id="{3EBC5727-4AAD-491C-A8E3-84ADB008CB5C}"/>
              </a:ext>
            </a:extLst>
          </p:cNvPr>
          <p:cNvSpPr txBox="1"/>
          <p:nvPr/>
        </p:nvSpPr>
        <p:spPr>
          <a:xfrm>
            <a:off x="4622342" y="2821970"/>
            <a:ext cx="1593324" cy="323165"/>
          </a:xfrm>
          <a:prstGeom prst="rect">
            <a:avLst/>
          </a:prstGeom>
          <a:noFill/>
        </p:spPr>
        <p:txBody>
          <a:bodyPr wrap="square" lIns="0" tIns="0" rIns="0" bIns="0" rtlCol="1">
            <a:spAutoFit/>
          </a:bodyPr>
          <a:lstStyle>
            <a:defPPr>
              <a:defRPr lang="es-ES_tradnl"/>
            </a:defPPr>
            <a:lvl1pPr algn="ctr">
              <a:defRPr sz="1400">
                <a:solidFill>
                  <a:schemeClr val="tx1">
                    <a:lumMod val="50000"/>
                    <a:lumOff val="50000"/>
                  </a:schemeClr>
                </a:solidFill>
                <a:latin typeface="Calibri" charset="0"/>
                <a:ea typeface="Calibri" charset="0"/>
                <a:cs typeface="Calibri" charset="0"/>
              </a:defRPr>
            </a:lvl1pPr>
          </a:lstStyle>
          <a:p>
            <a:r>
              <a:rPr lang="es-MX" sz="1050" dirty="0">
                <a:solidFill>
                  <a:schemeClr val="tx1"/>
                </a:solidFill>
              </a:rPr>
              <a:t>Validador del SAT rechaza versión de anexo técnico 1.1</a:t>
            </a:r>
          </a:p>
        </p:txBody>
      </p:sp>
      <p:sp>
        <p:nvSpPr>
          <p:cNvPr id="65" name="TextBox 16">
            <a:extLst>
              <a:ext uri="{FF2B5EF4-FFF2-40B4-BE49-F238E27FC236}">
                <a16:creationId xmlns:a16="http://schemas.microsoft.com/office/drawing/2014/main" xmlns="" id="{173575EA-9599-4517-942F-BCD7ECA18F77}"/>
              </a:ext>
            </a:extLst>
          </p:cNvPr>
          <p:cNvSpPr txBox="1"/>
          <p:nvPr/>
        </p:nvSpPr>
        <p:spPr>
          <a:xfrm>
            <a:off x="4760606" y="2519189"/>
            <a:ext cx="1297782" cy="128240"/>
          </a:xfrm>
          <a:prstGeom prst="rect">
            <a:avLst/>
          </a:prstGeom>
          <a:noFill/>
        </p:spPr>
        <p:txBody>
          <a:bodyPr wrap="square" lIns="0" tIns="0" rIns="0" bIns="0" rtlCol="1">
            <a:spAutoFit/>
          </a:bodyPr>
          <a:lstStyle/>
          <a:p>
            <a:pPr algn="ctr">
              <a:lnSpc>
                <a:spcPts val="975"/>
              </a:lnSpc>
              <a:spcAft>
                <a:spcPts val="450"/>
              </a:spcAft>
            </a:pPr>
            <a:r>
              <a:rPr lang="es-MX" sz="1200" dirty="0">
                <a:solidFill>
                  <a:schemeClr val="tx2"/>
                </a:solidFill>
                <a:latin typeface="Calibri" charset="0"/>
                <a:ea typeface="Calibri" charset="0"/>
                <a:cs typeface="Calibri" charset="0"/>
              </a:rPr>
              <a:t>Anexo técnico 1.3</a:t>
            </a:r>
            <a:endParaRPr lang="es-MX" sz="825" dirty="0">
              <a:solidFill>
                <a:schemeClr val="tx1">
                  <a:lumMod val="50000"/>
                  <a:lumOff val="50000"/>
                </a:schemeClr>
              </a:solidFill>
              <a:latin typeface="Calibri" charset="0"/>
              <a:ea typeface="Calibri" charset="0"/>
              <a:cs typeface="Calibri" charset="0"/>
            </a:endParaRPr>
          </a:p>
        </p:txBody>
      </p:sp>
      <p:sp>
        <p:nvSpPr>
          <p:cNvPr id="66" name="TextBox 16">
            <a:extLst>
              <a:ext uri="{FF2B5EF4-FFF2-40B4-BE49-F238E27FC236}">
                <a16:creationId xmlns:a16="http://schemas.microsoft.com/office/drawing/2014/main" xmlns="" id="{173575EA-9599-4517-942F-BCD7ECA18F77}"/>
              </a:ext>
            </a:extLst>
          </p:cNvPr>
          <p:cNvSpPr txBox="1"/>
          <p:nvPr/>
        </p:nvSpPr>
        <p:spPr>
          <a:xfrm>
            <a:off x="6491434" y="2286748"/>
            <a:ext cx="1297782" cy="128240"/>
          </a:xfrm>
          <a:prstGeom prst="rect">
            <a:avLst/>
          </a:prstGeom>
          <a:noFill/>
        </p:spPr>
        <p:txBody>
          <a:bodyPr wrap="square" lIns="0" tIns="0" rIns="0" bIns="0" rtlCol="1">
            <a:spAutoFit/>
          </a:bodyPr>
          <a:lstStyle/>
          <a:p>
            <a:pPr algn="ctr">
              <a:lnSpc>
                <a:spcPts val="975"/>
              </a:lnSpc>
              <a:spcAft>
                <a:spcPts val="450"/>
              </a:spcAft>
            </a:pPr>
            <a:r>
              <a:rPr lang="es-MX" sz="1200">
                <a:solidFill>
                  <a:schemeClr val="tx2"/>
                </a:solidFill>
                <a:latin typeface="Calibri" charset="0"/>
                <a:ea typeface="Calibri" charset="0"/>
                <a:cs typeface="Calibri" charset="0"/>
              </a:rPr>
              <a:t>Anexo técnico 1.1</a:t>
            </a:r>
            <a:endParaRPr lang="es-MX" sz="825" dirty="0">
              <a:solidFill>
                <a:schemeClr val="tx1">
                  <a:lumMod val="50000"/>
                  <a:lumOff val="50000"/>
                </a:schemeClr>
              </a:solidFill>
              <a:latin typeface="Calibri" charset="0"/>
              <a:ea typeface="Calibri" charset="0"/>
              <a:cs typeface="Calibri" charset="0"/>
            </a:endParaRPr>
          </a:p>
        </p:txBody>
      </p:sp>
      <p:sp>
        <p:nvSpPr>
          <p:cNvPr id="67" name="TextBox 16">
            <a:extLst>
              <a:ext uri="{FF2B5EF4-FFF2-40B4-BE49-F238E27FC236}">
                <a16:creationId xmlns:a16="http://schemas.microsoft.com/office/drawing/2014/main" xmlns="" id="{173575EA-9599-4517-942F-BCD7ECA18F77}"/>
              </a:ext>
            </a:extLst>
          </p:cNvPr>
          <p:cNvSpPr txBox="1"/>
          <p:nvPr/>
        </p:nvSpPr>
        <p:spPr>
          <a:xfrm>
            <a:off x="6491434" y="2499353"/>
            <a:ext cx="1297782" cy="128240"/>
          </a:xfrm>
          <a:prstGeom prst="rect">
            <a:avLst/>
          </a:prstGeom>
          <a:noFill/>
        </p:spPr>
        <p:txBody>
          <a:bodyPr wrap="square" lIns="0" tIns="0" rIns="0" bIns="0" rtlCol="1">
            <a:spAutoFit/>
          </a:bodyPr>
          <a:lstStyle/>
          <a:p>
            <a:pPr algn="ctr">
              <a:lnSpc>
                <a:spcPts val="975"/>
              </a:lnSpc>
              <a:spcAft>
                <a:spcPts val="450"/>
              </a:spcAft>
            </a:pPr>
            <a:r>
              <a:rPr lang="es-MX" sz="1200" dirty="0">
                <a:solidFill>
                  <a:schemeClr val="tx2"/>
                </a:solidFill>
                <a:latin typeface="Calibri" charset="0"/>
                <a:ea typeface="Calibri" charset="0"/>
                <a:cs typeface="Calibri" charset="0"/>
              </a:rPr>
              <a:t>Anexo técnico 1.3</a:t>
            </a:r>
            <a:endParaRPr lang="es-MX" sz="825" dirty="0">
              <a:solidFill>
                <a:schemeClr val="tx1">
                  <a:lumMod val="50000"/>
                  <a:lumOff val="50000"/>
                </a:schemeClr>
              </a:solidFill>
              <a:latin typeface="Calibri" charset="0"/>
              <a:ea typeface="Calibri" charset="0"/>
              <a:cs typeface="Calibri" charset="0"/>
            </a:endParaRPr>
          </a:p>
        </p:txBody>
      </p:sp>
      <p:sp>
        <p:nvSpPr>
          <p:cNvPr id="68" name="TextBox 22">
            <a:extLst>
              <a:ext uri="{FF2B5EF4-FFF2-40B4-BE49-F238E27FC236}">
                <a16:creationId xmlns:a16="http://schemas.microsoft.com/office/drawing/2014/main" xmlns="" id="{3EBC5727-4AAD-491C-A8E3-84ADB008CB5C}"/>
              </a:ext>
            </a:extLst>
          </p:cNvPr>
          <p:cNvSpPr txBox="1"/>
          <p:nvPr/>
        </p:nvSpPr>
        <p:spPr>
          <a:xfrm>
            <a:off x="6420847" y="2717708"/>
            <a:ext cx="1594022" cy="484748"/>
          </a:xfrm>
          <a:prstGeom prst="rect">
            <a:avLst/>
          </a:prstGeom>
          <a:noFill/>
        </p:spPr>
        <p:txBody>
          <a:bodyPr wrap="square" lIns="0" tIns="0" rIns="0" bIns="0" rtlCol="1">
            <a:spAutoFit/>
          </a:bodyPr>
          <a:lstStyle/>
          <a:p>
            <a:pPr algn="ctr" rtl="0"/>
            <a:r>
              <a:rPr lang="es-MX" sz="1050" dirty="0">
                <a:latin typeface="Calibri" charset="0"/>
                <a:ea typeface="Calibri" charset="0"/>
                <a:cs typeface="Calibri" charset="0"/>
              </a:rPr>
              <a:t>6MRMF 2017 dando plazo inicial del 1 de enero de 2018 para entregar la versión 1.3 </a:t>
            </a:r>
          </a:p>
        </p:txBody>
      </p:sp>
      <p:sp>
        <p:nvSpPr>
          <p:cNvPr id="69" name="Rectangle 14">
            <a:extLst>
              <a:ext uri="{FF2B5EF4-FFF2-40B4-BE49-F238E27FC236}">
                <a16:creationId xmlns:a16="http://schemas.microsoft.com/office/drawing/2014/main" xmlns="" id="{A57CABB8-5871-407A-B760-7A2CB0313D00}"/>
              </a:ext>
            </a:extLst>
          </p:cNvPr>
          <p:cNvSpPr/>
          <p:nvPr/>
        </p:nvSpPr>
        <p:spPr>
          <a:xfrm>
            <a:off x="1158277" y="3617323"/>
            <a:ext cx="6928130" cy="347703"/>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s-MX" sz="1500" dirty="0"/>
              <a:t>2018 Enero</a:t>
            </a:r>
          </a:p>
        </p:txBody>
      </p:sp>
      <p:sp>
        <p:nvSpPr>
          <p:cNvPr id="70" name="Rectangle 15">
            <a:extLst>
              <a:ext uri="{FF2B5EF4-FFF2-40B4-BE49-F238E27FC236}">
                <a16:creationId xmlns:a16="http://schemas.microsoft.com/office/drawing/2014/main" xmlns="" id="{AE8F5A1B-757B-452D-BD13-AA5E572267EF}"/>
              </a:ext>
            </a:extLst>
          </p:cNvPr>
          <p:cNvSpPr/>
          <p:nvPr/>
        </p:nvSpPr>
        <p:spPr>
          <a:xfrm>
            <a:off x="1156558" y="3965027"/>
            <a:ext cx="6928130" cy="472188"/>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71" name="TextBox 16">
            <a:extLst>
              <a:ext uri="{FF2B5EF4-FFF2-40B4-BE49-F238E27FC236}">
                <a16:creationId xmlns:a16="http://schemas.microsoft.com/office/drawing/2014/main" xmlns="" id="{173575EA-9599-4517-942F-BCD7ECA18F77}"/>
              </a:ext>
            </a:extLst>
          </p:cNvPr>
          <p:cNvSpPr txBox="1"/>
          <p:nvPr/>
        </p:nvSpPr>
        <p:spPr>
          <a:xfrm>
            <a:off x="3835601" y="4131390"/>
            <a:ext cx="1297782" cy="128240"/>
          </a:xfrm>
          <a:prstGeom prst="rect">
            <a:avLst/>
          </a:prstGeom>
          <a:noFill/>
        </p:spPr>
        <p:txBody>
          <a:bodyPr wrap="square" lIns="0" tIns="0" rIns="0" bIns="0" rtlCol="1">
            <a:spAutoFit/>
          </a:bodyPr>
          <a:lstStyle/>
          <a:p>
            <a:pPr algn="ctr">
              <a:lnSpc>
                <a:spcPts val="975"/>
              </a:lnSpc>
              <a:spcAft>
                <a:spcPts val="450"/>
              </a:spcAft>
            </a:pPr>
            <a:r>
              <a:rPr lang="es-MX" sz="1013" b="1" dirty="0">
                <a:latin typeface="Calibri" charset="0"/>
                <a:ea typeface="Calibri" charset="0"/>
                <a:cs typeface="Calibri" charset="0"/>
              </a:rPr>
              <a:t>Anexo técnico 1.3</a:t>
            </a:r>
            <a:endParaRPr lang="es-MX" sz="900" b="1" dirty="0">
              <a:latin typeface="Calibri" charset="0"/>
              <a:ea typeface="Calibri" charset="0"/>
              <a:cs typeface="Calibri" charset="0"/>
            </a:endParaRPr>
          </a:p>
        </p:txBody>
      </p:sp>
      <p:grpSp>
        <p:nvGrpSpPr>
          <p:cNvPr id="26" name="Group 3">
            <a:extLst>
              <a:ext uri="{FF2B5EF4-FFF2-40B4-BE49-F238E27FC236}">
                <a16:creationId xmlns:a16="http://schemas.microsoft.com/office/drawing/2014/main" xmlns="" id="{197E6A70-80F1-4030-B7C1-FAA70CE25C6A}"/>
              </a:ext>
            </a:extLst>
          </p:cNvPr>
          <p:cNvGrpSpPr/>
          <p:nvPr/>
        </p:nvGrpSpPr>
        <p:grpSpPr>
          <a:xfrm>
            <a:off x="7218643" y="411453"/>
            <a:ext cx="770345" cy="1030411"/>
            <a:chOff x="3421773" y="1661233"/>
            <a:chExt cx="2300455" cy="3008756"/>
          </a:xfrm>
        </p:grpSpPr>
        <p:graphicFrame>
          <p:nvGraphicFramePr>
            <p:cNvPr id="27" name="Chart 4">
              <a:extLst>
                <a:ext uri="{FF2B5EF4-FFF2-40B4-BE49-F238E27FC236}">
                  <a16:creationId xmlns:a16="http://schemas.microsoft.com/office/drawing/2014/main" xmlns="" id="{E59C0C4B-683C-436D-8046-BA1B39DF008B}"/>
                </a:ext>
              </a:extLst>
            </p:cNvPr>
            <p:cNvGraphicFramePr/>
            <p:nvPr>
              <p:extLst/>
            </p:nvPr>
          </p:nvGraphicFramePr>
          <p:xfrm>
            <a:off x="3585567" y="2492523"/>
            <a:ext cx="1972866" cy="2067287"/>
          </p:xfrm>
          <a:graphic>
            <a:graphicData uri="http://schemas.openxmlformats.org/drawingml/2006/chart">
              <c:chart xmlns:c="http://schemas.openxmlformats.org/drawingml/2006/chart" xmlns:r="http://schemas.openxmlformats.org/officeDocument/2006/relationships" r:id="rId2"/>
            </a:graphicData>
          </a:graphic>
        </p:graphicFrame>
        <p:sp>
          <p:nvSpPr>
            <p:cNvPr id="28" name="Shape 2224">
              <a:extLst>
                <a:ext uri="{FF2B5EF4-FFF2-40B4-BE49-F238E27FC236}">
                  <a16:creationId xmlns:a16="http://schemas.microsoft.com/office/drawing/2014/main" xmlns="" id="{6A015CAF-79B6-41F0-97CC-5EC35602B9A2}"/>
                </a:ext>
              </a:extLst>
            </p:cNvPr>
            <p:cNvSpPr/>
            <p:nvPr/>
          </p:nvSpPr>
          <p:spPr>
            <a:xfrm>
              <a:off x="3421773" y="1661233"/>
              <a:ext cx="2300455" cy="300875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257" y="0"/>
                    <a:pt x="8005" y="957"/>
                    <a:pt x="8005" y="2137"/>
                  </a:cubicBezTo>
                  <a:cubicBezTo>
                    <a:pt x="8005" y="3092"/>
                    <a:pt x="8825" y="3900"/>
                    <a:pt x="9957" y="4173"/>
                  </a:cubicBezTo>
                  <a:lnTo>
                    <a:pt x="9957" y="5110"/>
                  </a:lnTo>
                  <a:cubicBezTo>
                    <a:pt x="8880" y="5173"/>
                    <a:pt x="7848" y="5359"/>
                    <a:pt x="6883" y="5646"/>
                  </a:cubicBezTo>
                  <a:lnTo>
                    <a:pt x="5938" y="4398"/>
                  </a:lnTo>
                  <a:lnTo>
                    <a:pt x="4064" y="5235"/>
                  </a:lnTo>
                  <a:lnTo>
                    <a:pt x="4948" y="6402"/>
                  </a:lnTo>
                  <a:cubicBezTo>
                    <a:pt x="1971" y="7872"/>
                    <a:pt x="0" y="10431"/>
                    <a:pt x="0" y="13342"/>
                  </a:cubicBezTo>
                  <a:cubicBezTo>
                    <a:pt x="0" y="17903"/>
                    <a:pt x="4835" y="21600"/>
                    <a:pt x="10800" y="21600"/>
                  </a:cubicBezTo>
                  <a:cubicBezTo>
                    <a:pt x="16765" y="21600"/>
                    <a:pt x="21600" y="17903"/>
                    <a:pt x="21600" y="13342"/>
                  </a:cubicBezTo>
                  <a:cubicBezTo>
                    <a:pt x="21600" y="10431"/>
                    <a:pt x="19629" y="7872"/>
                    <a:pt x="16652" y="6402"/>
                  </a:cubicBezTo>
                  <a:lnTo>
                    <a:pt x="17536" y="5235"/>
                  </a:lnTo>
                  <a:lnTo>
                    <a:pt x="15662" y="4398"/>
                  </a:lnTo>
                  <a:lnTo>
                    <a:pt x="14717" y="5646"/>
                  </a:lnTo>
                  <a:cubicBezTo>
                    <a:pt x="13752" y="5359"/>
                    <a:pt x="12719" y="5173"/>
                    <a:pt x="11642" y="5110"/>
                  </a:cubicBezTo>
                  <a:lnTo>
                    <a:pt x="11642" y="4173"/>
                  </a:lnTo>
                  <a:cubicBezTo>
                    <a:pt x="12773" y="3900"/>
                    <a:pt x="13593" y="3092"/>
                    <a:pt x="13593" y="2137"/>
                  </a:cubicBezTo>
                  <a:cubicBezTo>
                    <a:pt x="13593" y="957"/>
                    <a:pt x="12343" y="0"/>
                    <a:pt x="10800" y="0"/>
                  </a:cubicBezTo>
                  <a:close/>
                  <a:moveTo>
                    <a:pt x="10800" y="782"/>
                  </a:moveTo>
                  <a:cubicBezTo>
                    <a:pt x="11778" y="782"/>
                    <a:pt x="12571" y="1389"/>
                    <a:pt x="12571" y="2137"/>
                  </a:cubicBezTo>
                  <a:cubicBezTo>
                    <a:pt x="12571" y="2651"/>
                    <a:pt x="12195" y="3099"/>
                    <a:pt x="11642" y="3328"/>
                  </a:cubicBezTo>
                  <a:lnTo>
                    <a:pt x="11642" y="2347"/>
                  </a:lnTo>
                  <a:lnTo>
                    <a:pt x="9957" y="2347"/>
                  </a:lnTo>
                  <a:lnTo>
                    <a:pt x="9957" y="3328"/>
                  </a:lnTo>
                  <a:cubicBezTo>
                    <a:pt x="9404" y="3099"/>
                    <a:pt x="9029" y="2651"/>
                    <a:pt x="9029" y="2137"/>
                  </a:cubicBezTo>
                  <a:cubicBezTo>
                    <a:pt x="9029" y="1389"/>
                    <a:pt x="9822" y="782"/>
                    <a:pt x="10800" y="782"/>
                  </a:cubicBezTo>
                  <a:close/>
                  <a:moveTo>
                    <a:pt x="10800" y="6425"/>
                  </a:moveTo>
                  <a:cubicBezTo>
                    <a:pt x="15797" y="6425"/>
                    <a:pt x="19847" y="9522"/>
                    <a:pt x="19847" y="13342"/>
                  </a:cubicBezTo>
                  <a:cubicBezTo>
                    <a:pt x="19847" y="17163"/>
                    <a:pt x="15797" y="20260"/>
                    <a:pt x="10800" y="20260"/>
                  </a:cubicBezTo>
                  <a:cubicBezTo>
                    <a:pt x="5803" y="20260"/>
                    <a:pt x="1752" y="17163"/>
                    <a:pt x="1752" y="13342"/>
                  </a:cubicBezTo>
                  <a:cubicBezTo>
                    <a:pt x="1752" y="9522"/>
                    <a:pt x="5803" y="6425"/>
                    <a:pt x="10800" y="6425"/>
                  </a:cubicBezTo>
                  <a:close/>
                  <a:moveTo>
                    <a:pt x="10648" y="7457"/>
                  </a:moveTo>
                  <a:lnTo>
                    <a:pt x="10648" y="8433"/>
                  </a:lnTo>
                  <a:lnTo>
                    <a:pt x="11000" y="8433"/>
                  </a:lnTo>
                  <a:cubicBezTo>
                    <a:pt x="11000" y="8433"/>
                    <a:pt x="11000" y="7457"/>
                    <a:pt x="11000" y="7457"/>
                  </a:cubicBezTo>
                  <a:lnTo>
                    <a:pt x="10648" y="7457"/>
                  </a:lnTo>
                  <a:close/>
                  <a:moveTo>
                    <a:pt x="7031" y="8244"/>
                  </a:moveTo>
                  <a:lnTo>
                    <a:pt x="6890" y="8306"/>
                  </a:lnTo>
                  <a:lnTo>
                    <a:pt x="7185" y="8697"/>
                  </a:lnTo>
                  <a:lnTo>
                    <a:pt x="7326" y="8635"/>
                  </a:lnTo>
                  <a:cubicBezTo>
                    <a:pt x="7326" y="8635"/>
                    <a:pt x="7031" y="8244"/>
                    <a:pt x="7031" y="8244"/>
                  </a:cubicBezTo>
                  <a:close/>
                  <a:moveTo>
                    <a:pt x="14611" y="8244"/>
                  </a:moveTo>
                  <a:cubicBezTo>
                    <a:pt x="14611" y="8244"/>
                    <a:pt x="14316" y="8635"/>
                    <a:pt x="14316" y="8635"/>
                  </a:cubicBezTo>
                  <a:lnTo>
                    <a:pt x="14457" y="8697"/>
                  </a:lnTo>
                  <a:lnTo>
                    <a:pt x="14752" y="8306"/>
                  </a:lnTo>
                  <a:lnTo>
                    <a:pt x="14611" y="8244"/>
                  </a:lnTo>
                  <a:close/>
                  <a:moveTo>
                    <a:pt x="4152" y="10364"/>
                  </a:moveTo>
                  <a:lnTo>
                    <a:pt x="4071" y="10472"/>
                  </a:lnTo>
                  <a:lnTo>
                    <a:pt x="4583" y="10698"/>
                  </a:lnTo>
                  <a:lnTo>
                    <a:pt x="4664" y="10590"/>
                  </a:lnTo>
                  <a:cubicBezTo>
                    <a:pt x="4664" y="10590"/>
                    <a:pt x="4152" y="10364"/>
                    <a:pt x="4152" y="10364"/>
                  </a:cubicBezTo>
                  <a:close/>
                  <a:moveTo>
                    <a:pt x="17467" y="10364"/>
                  </a:moveTo>
                  <a:cubicBezTo>
                    <a:pt x="17467" y="10364"/>
                    <a:pt x="16956" y="10590"/>
                    <a:pt x="16956" y="10590"/>
                  </a:cubicBezTo>
                  <a:lnTo>
                    <a:pt x="17037" y="10698"/>
                  </a:lnTo>
                  <a:lnTo>
                    <a:pt x="17548" y="10472"/>
                  </a:lnTo>
                  <a:lnTo>
                    <a:pt x="17467" y="10364"/>
                  </a:lnTo>
                  <a:close/>
                  <a:moveTo>
                    <a:pt x="3087" y="13238"/>
                  </a:moveTo>
                  <a:lnTo>
                    <a:pt x="3087" y="13507"/>
                  </a:lnTo>
                  <a:cubicBezTo>
                    <a:pt x="3087" y="13507"/>
                    <a:pt x="4363" y="13507"/>
                    <a:pt x="4363" y="13507"/>
                  </a:cubicBezTo>
                  <a:lnTo>
                    <a:pt x="4363" y="13238"/>
                  </a:lnTo>
                  <a:lnTo>
                    <a:pt x="3087" y="13238"/>
                  </a:lnTo>
                  <a:close/>
                  <a:moveTo>
                    <a:pt x="17269" y="13238"/>
                  </a:moveTo>
                  <a:lnTo>
                    <a:pt x="17269" y="13507"/>
                  </a:lnTo>
                  <a:cubicBezTo>
                    <a:pt x="17269" y="13507"/>
                    <a:pt x="18545" y="13507"/>
                    <a:pt x="18545" y="13507"/>
                  </a:cubicBezTo>
                  <a:lnTo>
                    <a:pt x="18545" y="13238"/>
                  </a:lnTo>
                  <a:lnTo>
                    <a:pt x="17269" y="13238"/>
                  </a:lnTo>
                  <a:close/>
                  <a:moveTo>
                    <a:pt x="4583" y="16043"/>
                  </a:moveTo>
                  <a:cubicBezTo>
                    <a:pt x="4583" y="16043"/>
                    <a:pt x="4071" y="16268"/>
                    <a:pt x="4071" y="16268"/>
                  </a:cubicBezTo>
                  <a:lnTo>
                    <a:pt x="4152" y="16376"/>
                  </a:lnTo>
                  <a:lnTo>
                    <a:pt x="4664" y="16151"/>
                  </a:lnTo>
                  <a:lnTo>
                    <a:pt x="4583" y="16043"/>
                  </a:lnTo>
                  <a:close/>
                  <a:moveTo>
                    <a:pt x="17037" y="16043"/>
                  </a:moveTo>
                  <a:lnTo>
                    <a:pt x="16956" y="16151"/>
                  </a:lnTo>
                  <a:lnTo>
                    <a:pt x="17467" y="16376"/>
                  </a:lnTo>
                  <a:lnTo>
                    <a:pt x="17548" y="16268"/>
                  </a:lnTo>
                  <a:cubicBezTo>
                    <a:pt x="17548" y="16268"/>
                    <a:pt x="17037" y="16043"/>
                    <a:pt x="17037" y="16043"/>
                  </a:cubicBezTo>
                  <a:close/>
                  <a:moveTo>
                    <a:pt x="7185" y="18061"/>
                  </a:moveTo>
                  <a:cubicBezTo>
                    <a:pt x="7185" y="18061"/>
                    <a:pt x="6890" y="18452"/>
                    <a:pt x="6890" y="18452"/>
                  </a:cubicBezTo>
                  <a:lnTo>
                    <a:pt x="7031" y="18514"/>
                  </a:lnTo>
                  <a:lnTo>
                    <a:pt x="7326" y="18123"/>
                  </a:lnTo>
                  <a:lnTo>
                    <a:pt x="7185" y="18061"/>
                  </a:lnTo>
                  <a:close/>
                  <a:moveTo>
                    <a:pt x="14457" y="18061"/>
                  </a:moveTo>
                  <a:lnTo>
                    <a:pt x="14316" y="18123"/>
                  </a:lnTo>
                  <a:lnTo>
                    <a:pt x="14611" y="18514"/>
                  </a:lnTo>
                  <a:lnTo>
                    <a:pt x="14752" y="18452"/>
                  </a:lnTo>
                  <a:cubicBezTo>
                    <a:pt x="14752" y="18452"/>
                    <a:pt x="14457" y="18061"/>
                    <a:pt x="14457" y="18061"/>
                  </a:cubicBezTo>
                  <a:close/>
                  <a:moveTo>
                    <a:pt x="10648" y="18300"/>
                  </a:moveTo>
                  <a:lnTo>
                    <a:pt x="10648" y="19276"/>
                  </a:lnTo>
                  <a:lnTo>
                    <a:pt x="11000" y="19276"/>
                  </a:lnTo>
                  <a:cubicBezTo>
                    <a:pt x="11000" y="19276"/>
                    <a:pt x="11000" y="18300"/>
                    <a:pt x="11000" y="18300"/>
                  </a:cubicBezTo>
                  <a:lnTo>
                    <a:pt x="10648" y="18300"/>
                  </a:lnTo>
                  <a:close/>
                </a:path>
              </a:pathLst>
            </a:custGeom>
            <a:solidFill>
              <a:schemeClr val="bg1">
                <a:lumMod val="85000"/>
              </a:schemeClr>
            </a:solidFill>
            <a:ln w="12700" cap="flat">
              <a:noFill/>
              <a:miter lim="400000"/>
            </a:ln>
            <a:effectLst/>
          </p:spPr>
          <p:txBody>
            <a:bodyPr wrap="square" lIns="28575" tIns="28575" rIns="28575" bIns="28575" numCol="1" anchor="ctr">
              <a:noAutofit/>
            </a:bodyPr>
            <a:lstStyle/>
            <a:p>
              <a:pPr defTabSz="3429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p>
          </p:txBody>
        </p:sp>
      </p:grpSp>
    </p:spTree>
    <p:extLst>
      <p:ext uri="{BB962C8B-B14F-4D97-AF65-F5344CB8AC3E}">
        <p14:creationId xmlns:p14="http://schemas.microsoft.com/office/powerpoint/2010/main" val="167851291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500"/>
                                        <p:tgtEl>
                                          <p:spTgt spid="5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500"/>
                                        <p:tgtEl>
                                          <p:spTgt spid="5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fade">
                                      <p:cBhvr>
                                        <p:cTn id="47" dur="500"/>
                                        <p:tgtEl>
                                          <p:spTgt spid="6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fade">
                                      <p:cBhvr>
                                        <p:cTn id="50" dur="500"/>
                                        <p:tgtEl>
                                          <p:spTgt spid="65"/>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fade">
                                      <p:cBhvr>
                                        <p:cTn id="64" dur="500"/>
                                        <p:tgtEl>
                                          <p:spTgt spid="6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fade">
                                      <p:cBhvr>
                                        <p:cTn id="67" dur="500"/>
                                        <p:tgtEl>
                                          <p:spTgt spid="6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fade">
                                      <p:cBhvr>
                                        <p:cTn id="72" dur="500"/>
                                        <p:tgtEl>
                                          <p:spTgt spid="6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70"/>
                                        </p:tgtEl>
                                        <p:attrNameLst>
                                          <p:attrName>style.visibility</p:attrName>
                                        </p:attrNameLst>
                                      </p:cBhvr>
                                      <p:to>
                                        <p:strVal val="visible"/>
                                      </p:to>
                                    </p:set>
                                    <p:animEffect transition="in" filter="fade">
                                      <p:cBhvr>
                                        <p:cTn id="75" dur="500"/>
                                        <p:tgtEl>
                                          <p:spTgt spid="7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71"/>
                                        </p:tgtEl>
                                        <p:attrNameLst>
                                          <p:attrName>style.visibility</p:attrName>
                                        </p:attrNameLst>
                                      </p:cBhvr>
                                      <p:to>
                                        <p:strVal val="visible"/>
                                      </p:to>
                                    </p:set>
                                    <p:animEffect transition="in" filter="fade">
                                      <p:cBhvr>
                                        <p:cTn id="7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20" grpId="0"/>
      <p:bldP spid="22" grpId="0" animBg="1"/>
      <p:bldP spid="42" grpId="0" animBg="1"/>
      <p:bldP spid="43" grpId="0" animBg="1"/>
      <p:bldP spid="53" grpId="0" animBg="1"/>
      <p:bldP spid="54" grpId="0"/>
      <p:bldP spid="55" grpId="0"/>
      <p:bldP spid="56" grpId="0"/>
      <p:bldP spid="57" grpId="0" animBg="1"/>
      <p:bldP spid="62" grpId="0" animBg="1"/>
      <p:bldP spid="63" grpId="0"/>
      <p:bldP spid="64" grpId="0"/>
      <p:bldP spid="65" grpId="0"/>
      <p:bldP spid="66" grpId="0"/>
      <p:bldP spid="67" grpId="0"/>
      <p:bldP spid="68" grpId="0"/>
      <p:bldP spid="69" grpId="0" animBg="1"/>
      <p:bldP spid="70" grpId="0" animBg="1"/>
      <p:bldP spid="7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193931" y="74141"/>
            <a:ext cx="7886700" cy="639463"/>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_tradnl" sz="2250" dirty="0">
                <a:solidFill>
                  <a:schemeClr val="accent1"/>
                </a:solidFill>
                <a:latin typeface="Calibri" charset="0"/>
                <a:ea typeface="Calibri" charset="0"/>
                <a:cs typeface="Calibri" charset="0"/>
              </a:rPr>
              <a:t>Anexo 24 </a:t>
            </a:r>
            <a:r>
              <a:rPr lang="mr-IN" sz="2250" dirty="0">
                <a:solidFill>
                  <a:schemeClr val="accent1"/>
                </a:solidFill>
                <a:latin typeface="Calibri" charset="0"/>
                <a:ea typeface="Calibri" charset="0"/>
                <a:cs typeface="Calibri" charset="0"/>
              </a:rPr>
              <a:t>–</a:t>
            </a:r>
            <a:r>
              <a:rPr lang="es-ES_tradnl" sz="2250" dirty="0">
                <a:solidFill>
                  <a:schemeClr val="accent1"/>
                </a:solidFill>
                <a:latin typeface="Calibri" charset="0"/>
                <a:ea typeface="Calibri" charset="0"/>
                <a:cs typeface="Calibri" charset="0"/>
              </a:rPr>
              <a:t> Documento técnico 1.1 vs 1.3 </a:t>
            </a:r>
          </a:p>
        </p:txBody>
      </p:sp>
      <p:pic>
        <p:nvPicPr>
          <p:cNvPr id="72" name="Imagen 71"/>
          <p:cNvPicPr>
            <a:picLocks noChangeAspect="1"/>
          </p:cNvPicPr>
          <p:nvPr/>
        </p:nvPicPr>
        <p:blipFill>
          <a:blip r:embed="rId2"/>
          <a:stretch>
            <a:fillRect/>
          </a:stretch>
        </p:blipFill>
        <p:spPr>
          <a:xfrm>
            <a:off x="2936987" y="1955140"/>
            <a:ext cx="2818217" cy="828518"/>
          </a:xfrm>
          <a:prstGeom prst="rect">
            <a:avLst/>
          </a:prstGeom>
        </p:spPr>
      </p:pic>
      <p:pic>
        <p:nvPicPr>
          <p:cNvPr id="6" name="Imagen 5"/>
          <p:cNvPicPr>
            <a:picLocks noChangeAspect="1"/>
          </p:cNvPicPr>
          <p:nvPr/>
        </p:nvPicPr>
        <p:blipFill>
          <a:blip r:embed="rId3"/>
          <a:stretch>
            <a:fillRect/>
          </a:stretch>
        </p:blipFill>
        <p:spPr>
          <a:xfrm>
            <a:off x="854418" y="3670369"/>
            <a:ext cx="1009650" cy="876300"/>
          </a:xfrm>
          <a:prstGeom prst="rect">
            <a:avLst/>
          </a:prstGeom>
        </p:spPr>
      </p:pic>
      <p:pic>
        <p:nvPicPr>
          <p:cNvPr id="7" name="Imagen 6"/>
          <p:cNvPicPr>
            <a:picLocks noChangeAspect="1"/>
          </p:cNvPicPr>
          <p:nvPr/>
        </p:nvPicPr>
        <p:blipFill>
          <a:blip r:embed="rId4"/>
          <a:stretch>
            <a:fillRect/>
          </a:stretch>
        </p:blipFill>
        <p:spPr>
          <a:xfrm>
            <a:off x="3446623" y="3688473"/>
            <a:ext cx="933450" cy="876300"/>
          </a:xfrm>
          <a:prstGeom prst="rect">
            <a:avLst/>
          </a:prstGeom>
        </p:spPr>
      </p:pic>
      <p:pic>
        <p:nvPicPr>
          <p:cNvPr id="8" name="Imagen 7"/>
          <p:cNvPicPr>
            <a:picLocks noChangeAspect="1"/>
          </p:cNvPicPr>
          <p:nvPr/>
        </p:nvPicPr>
        <p:blipFill>
          <a:blip r:embed="rId5"/>
          <a:stretch>
            <a:fillRect/>
          </a:stretch>
        </p:blipFill>
        <p:spPr>
          <a:xfrm>
            <a:off x="5827588" y="3714061"/>
            <a:ext cx="942975" cy="857250"/>
          </a:xfrm>
          <a:prstGeom prst="rect">
            <a:avLst/>
          </a:prstGeom>
        </p:spPr>
      </p:pic>
      <p:sp>
        <p:nvSpPr>
          <p:cNvPr id="9" name="CuadroTexto 8"/>
          <p:cNvSpPr txBox="1"/>
          <p:nvPr/>
        </p:nvSpPr>
        <p:spPr>
          <a:xfrm>
            <a:off x="1788640" y="4004187"/>
            <a:ext cx="712054" cy="248209"/>
          </a:xfrm>
          <a:prstGeom prst="rect">
            <a:avLst/>
          </a:prstGeom>
          <a:noFill/>
        </p:spPr>
        <p:txBody>
          <a:bodyPr wrap="none" rtlCol="0">
            <a:spAutoFit/>
          </a:bodyPr>
          <a:lstStyle/>
          <a:p>
            <a:r>
              <a:rPr lang="es-ES_tradnl" sz="1013" b="1"/>
              <a:t>Catálogos</a:t>
            </a:r>
          </a:p>
        </p:txBody>
      </p:sp>
      <p:sp>
        <p:nvSpPr>
          <p:cNvPr id="84" name="CuadroTexto 83"/>
          <p:cNvSpPr txBox="1"/>
          <p:nvPr/>
        </p:nvSpPr>
        <p:spPr>
          <a:xfrm>
            <a:off x="4364684" y="4025195"/>
            <a:ext cx="601447" cy="248209"/>
          </a:xfrm>
          <a:prstGeom prst="rect">
            <a:avLst/>
          </a:prstGeom>
          <a:noFill/>
        </p:spPr>
        <p:txBody>
          <a:bodyPr wrap="none" rtlCol="0">
            <a:spAutoFit/>
          </a:bodyPr>
          <a:lstStyle/>
          <a:p>
            <a:r>
              <a:rPr lang="es-ES_tradnl" sz="1013" b="1" dirty="0"/>
              <a:t>Balanza</a:t>
            </a:r>
          </a:p>
        </p:txBody>
      </p:sp>
      <p:sp>
        <p:nvSpPr>
          <p:cNvPr id="85" name="CuadroTexto 84"/>
          <p:cNvSpPr txBox="1"/>
          <p:nvPr/>
        </p:nvSpPr>
        <p:spPr>
          <a:xfrm>
            <a:off x="6770563" y="3817446"/>
            <a:ext cx="992318" cy="404085"/>
          </a:xfrm>
          <a:prstGeom prst="rect">
            <a:avLst/>
          </a:prstGeom>
          <a:noFill/>
        </p:spPr>
        <p:txBody>
          <a:bodyPr wrap="square" rtlCol="0">
            <a:spAutoFit/>
          </a:bodyPr>
          <a:lstStyle/>
          <a:p>
            <a:r>
              <a:rPr lang="es-ES_tradnl" sz="1013" b="1"/>
              <a:t>Pólizas, folios y auxiliares</a:t>
            </a:r>
            <a:endParaRPr lang="es-ES_tradnl" sz="1013" b="1" dirty="0"/>
          </a:p>
        </p:txBody>
      </p:sp>
      <p:cxnSp>
        <p:nvCxnSpPr>
          <p:cNvPr id="13" name="Conector recto 12"/>
          <p:cNvCxnSpPr/>
          <p:nvPr/>
        </p:nvCxnSpPr>
        <p:spPr>
          <a:xfrm flipH="1" flipV="1">
            <a:off x="2000683" y="2366011"/>
            <a:ext cx="890585" cy="3389"/>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cxnSp>
        <p:nvCxnSpPr>
          <p:cNvPr id="91" name="Conector recto 90"/>
          <p:cNvCxnSpPr/>
          <p:nvPr/>
        </p:nvCxnSpPr>
        <p:spPr>
          <a:xfrm>
            <a:off x="1999107" y="2366010"/>
            <a:ext cx="0" cy="1560195"/>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92" name="Elipse 91"/>
          <p:cNvSpPr/>
          <p:nvPr/>
        </p:nvSpPr>
        <p:spPr>
          <a:xfrm>
            <a:off x="1975104" y="3922776"/>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93" name="Conector recto 92"/>
          <p:cNvCxnSpPr/>
          <p:nvPr/>
        </p:nvCxnSpPr>
        <p:spPr>
          <a:xfrm>
            <a:off x="4356070" y="2783658"/>
            <a:ext cx="8614" cy="1094541"/>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94" name="Elipse 93"/>
          <p:cNvSpPr/>
          <p:nvPr/>
        </p:nvSpPr>
        <p:spPr>
          <a:xfrm>
            <a:off x="4340681" y="3883129"/>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96" name="Conector recto 95"/>
          <p:cNvCxnSpPr/>
          <p:nvPr/>
        </p:nvCxnSpPr>
        <p:spPr>
          <a:xfrm flipH="1" flipV="1">
            <a:off x="5762572" y="2366011"/>
            <a:ext cx="890585" cy="3389"/>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cxnSp>
        <p:nvCxnSpPr>
          <p:cNvPr id="97" name="Conector recto 96"/>
          <p:cNvCxnSpPr/>
          <p:nvPr/>
        </p:nvCxnSpPr>
        <p:spPr>
          <a:xfrm>
            <a:off x="6649347" y="2370201"/>
            <a:ext cx="0" cy="1560195"/>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98" name="Elipse 97"/>
          <p:cNvSpPr/>
          <p:nvPr/>
        </p:nvSpPr>
        <p:spPr>
          <a:xfrm>
            <a:off x="6630500" y="3931895"/>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
        <p:nvSpPr>
          <p:cNvPr id="99" name="CuadroTexto 98"/>
          <p:cNvSpPr txBox="1"/>
          <p:nvPr/>
        </p:nvSpPr>
        <p:spPr>
          <a:xfrm>
            <a:off x="1192553" y="1047421"/>
            <a:ext cx="6327034" cy="646331"/>
          </a:xfrm>
          <a:prstGeom prst="rect">
            <a:avLst/>
          </a:prstGeom>
          <a:noFill/>
        </p:spPr>
        <p:txBody>
          <a:bodyPr wrap="square" rtlCol="0">
            <a:spAutoFit/>
          </a:bodyPr>
          <a:lstStyle/>
          <a:p>
            <a:r>
              <a:rPr lang="es-ES_tradnl" sz="1800" dirty="0">
                <a:latin typeface="Calibri" charset="0"/>
                <a:ea typeface="Calibri" charset="0"/>
                <a:cs typeface="Calibri" charset="0"/>
              </a:rPr>
              <a:t>CONTPAQi Genera todos los XML de la Contabilidad Electrónica a partir de la versión 9.4.0 con el nuevo anexo técnico.</a:t>
            </a:r>
          </a:p>
        </p:txBody>
      </p:sp>
      <p:pic>
        <p:nvPicPr>
          <p:cNvPr id="100" name="Imagen 99"/>
          <p:cNvPicPr>
            <a:picLocks noChangeAspect="1"/>
          </p:cNvPicPr>
          <p:nvPr/>
        </p:nvPicPr>
        <p:blipFill>
          <a:blip r:embed="rId6"/>
          <a:stretch>
            <a:fillRect/>
          </a:stretch>
        </p:blipFill>
        <p:spPr>
          <a:xfrm>
            <a:off x="613035" y="1153486"/>
            <a:ext cx="480112" cy="480112"/>
          </a:xfrm>
          <a:prstGeom prst="rect">
            <a:avLst/>
          </a:prstGeom>
        </p:spPr>
      </p:pic>
    </p:spTree>
    <p:extLst>
      <p:ext uri="{BB962C8B-B14F-4D97-AF65-F5344CB8AC3E}">
        <p14:creationId xmlns:p14="http://schemas.microsoft.com/office/powerpoint/2010/main" val="12728278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fade">
                                      <p:cBhvr>
                                        <p:cTn id="16" dur="500"/>
                                        <p:tgtEl>
                                          <p:spTgt spid="9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fade">
                                      <p:cBhvr>
                                        <p:cTn id="27" dur="500"/>
                                        <p:tgtEl>
                                          <p:spTgt spid="84"/>
                                        </p:tgtEl>
                                      </p:cBhvr>
                                    </p:animEffect>
                                  </p:childTnLst>
                                </p:cTn>
                              </p:par>
                              <p:par>
                                <p:cTn id="28" presetID="10" presetClass="entr" presetSubtype="0" fill="hold" nodeType="withEffect">
                                  <p:stCondLst>
                                    <p:cond delay="0"/>
                                  </p:stCondLst>
                                  <p:childTnLst>
                                    <p:set>
                                      <p:cBhvr>
                                        <p:cTn id="29" dur="1" fill="hold">
                                          <p:stCondLst>
                                            <p:cond delay="0"/>
                                          </p:stCondLst>
                                        </p:cTn>
                                        <p:tgtEl>
                                          <p:spTgt spid="93"/>
                                        </p:tgtEl>
                                        <p:attrNameLst>
                                          <p:attrName>style.visibility</p:attrName>
                                        </p:attrNameLst>
                                      </p:cBhvr>
                                      <p:to>
                                        <p:strVal val="visible"/>
                                      </p:to>
                                    </p:set>
                                    <p:animEffect transition="in" filter="fade">
                                      <p:cBhvr>
                                        <p:cTn id="30" dur="500"/>
                                        <p:tgtEl>
                                          <p:spTgt spid="9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fade">
                                      <p:cBhvr>
                                        <p:cTn id="33" dur="500"/>
                                        <p:tgtEl>
                                          <p:spTgt spid="9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par>
                                <p:cTn id="42" presetID="10" presetClass="entr" presetSubtype="0" fill="hold" nodeType="withEffect">
                                  <p:stCondLst>
                                    <p:cond delay="0"/>
                                  </p:stCondLst>
                                  <p:childTnLst>
                                    <p:set>
                                      <p:cBhvr>
                                        <p:cTn id="43" dur="1" fill="hold">
                                          <p:stCondLst>
                                            <p:cond delay="0"/>
                                          </p:stCondLst>
                                        </p:cTn>
                                        <p:tgtEl>
                                          <p:spTgt spid="96"/>
                                        </p:tgtEl>
                                        <p:attrNameLst>
                                          <p:attrName>style.visibility</p:attrName>
                                        </p:attrNameLst>
                                      </p:cBhvr>
                                      <p:to>
                                        <p:strVal val="visible"/>
                                      </p:to>
                                    </p:set>
                                    <p:animEffect transition="in" filter="fade">
                                      <p:cBhvr>
                                        <p:cTn id="44" dur="500"/>
                                        <p:tgtEl>
                                          <p:spTgt spid="96"/>
                                        </p:tgtEl>
                                      </p:cBhvr>
                                    </p:animEffect>
                                  </p:childTnLst>
                                </p:cTn>
                              </p:par>
                              <p:par>
                                <p:cTn id="45" presetID="10" presetClass="entr" presetSubtype="0" fill="hold" nodeType="with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fade">
                                      <p:cBhvr>
                                        <p:cTn id="47" dur="500"/>
                                        <p:tgtEl>
                                          <p:spTgt spid="9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Effect transition="in" filter="fade">
                                      <p:cBhvr>
                                        <p:cTn id="5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4" grpId="0"/>
      <p:bldP spid="85" grpId="0"/>
      <p:bldP spid="92" grpId="0" animBg="1"/>
      <p:bldP spid="94" grpId="0" animBg="1"/>
      <p:bldP spid="9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p:cNvSpPr txBox="1"/>
          <p:nvPr/>
        </p:nvSpPr>
        <p:spPr>
          <a:xfrm>
            <a:off x="1068881" y="1138823"/>
            <a:ext cx="6658766" cy="473206"/>
          </a:xfrm>
          <a:prstGeom prst="rect">
            <a:avLst/>
          </a:prstGeom>
          <a:noFill/>
        </p:spPr>
        <p:txBody>
          <a:bodyPr wrap="square" rtlCol="0">
            <a:spAutoFit/>
          </a:bodyPr>
          <a:lstStyle/>
          <a:p>
            <a:pPr lvl="0">
              <a:lnSpc>
                <a:spcPct val="150000"/>
              </a:lnSpc>
            </a:pPr>
            <a:r>
              <a:rPr lang="es-MX" sz="1650" dirty="0">
                <a:solidFill>
                  <a:schemeClr val="accent1">
                    <a:lumMod val="75000"/>
                  </a:schemeClr>
                </a:solidFill>
                <a:latin typeface="Calibri" charset="0"/>
                <a:ea typeface="Calibri" charset="0"/>
                <a:cs typeface="Calibri" charset="0"/>
              </a:rPr>
              <a:t>XML Catalogo, </a:t>
            </a:r>
            <a:r>
              <a:rPr lang="es-MX" sz="1650" dirty="0">
                <a:latin typeface="Calibri" charset="0"/>
                <a:ea typeface="Calibri" charset="0"/>
                <a:cs typeface="Calibri" charset="0"/>
              </a:rPr>
              <a:t>modificación en atributo “naturaleza de la cuenta”.</a:t>
            </a:r>
          </a:p>
        </p:txBody>
      </p:sp>
      <p:pic>
        <p:nvPicPr>
          <p:cNvPr id="21" name="Imagen 20"/>
          <p:cNvPicPr>
            <a:picLocks noChangeAspect="1"/>
          </p:cNvPicPr>
          <p:nvPr/>
        </p:nvPicPr>
        <p:blipFill>
          <a:blip r:embed="rId2"/>
          <a:stretch>
            <a:fillRect/>
          </a:stretch>
        </p:blipFill>
        <p:spPr>
          <a:xfrm>
            <a:off x="230875" y="1080190"/>
            <a:ext cx="754429" cy="654788"/>
          </a:xfrm>
          <a:prstGeom prst="rect">
            <a:avLst/>
          </a:prstGeom>
        </p:spPr>
      </p:pic>
      <p:sp>
        <p:nvSpPr>
          <p:cNvPr id="2" name="Rectángulo 1"/>
          <p:cNvSpPr/>
          <p:nvPr/>
        </p:nvSpPr>
        <p:spPr>
          <a:xfrm>
            <a:off x="1068880" y="3294930"/>
            <a:ext cx="5479679" cy="854080"/>
          </a:xfrm>
          <a:prstGeom prst="rect">
            <a:avLst/>
          </a:prstGeom>
        </p:spPr>
        <p:txBody>
          <a:bodyPr wrap="square">
            <a:spAutoFit/>
          </a:bodyPr>
          <a:lstStyle/>
          <a:p>
            <a:pPr lvl="0">
              <a:lnSpc>
                <a:spcPct val="150000"/>
              </a:lnSpc>
            </a:pPr>
            <a:r>
              <a:rPr lang="es-MX" sz="1650" dirty="0">
                <a:solidFill>
                  <a:schemeClr val="accent1">
                    <a:lumMod val="75000"/>
                  </a:schemeClr>
                </a:solidFill>
                <a:latin typeface="Calibri" charset="0"/>
                <a:ea typeface="Calibri" charset="0"/>
                <a:cs typeface="Calibri" charset="0"/>
              </a:rPr>
              <a:t>XML de Pólizas</a:t>
            </a:r>
            <a:r>
              <a:rPr lang="es-MX" sz="1650" dirty="0">
                <a:latin typeface="Calibri" charset="0"/>
                <a:ea typeface="Calibri" charset="0"/>
                <a:cs typeface="Calibri" charset="0"/>
              </a:rPr>
              <a:t>, Ahora se deben especificar datos adicionales en las pólizas de ingresos (método de cobro)</a:t>
            </a:r>
          </a:p>
        </p:txBody>
      </p:sp>
      <p:pic>
        <p:nvPicPr>
          <p:cNvPr id="23" name="Imagen 22"/>
          <p:cNvPicPr>
            <a:picLocks noChangeAspect="1"/>
          </p:cNvPicPr>
          <p:nvPr/>
        </p:nvPicPr>
        <p:blipFill>
          <a:blip r:embed="rId3"/>
          <a:stretch>
            <a:fillRect/>
          </a:stretch>
        </p:blipFill>
        <p:spPr>
          <a:xfrm>
            <a:off x="265790" y="1755559"/>
            <a:ext cx="709800" cy="666343"/>
          </a:xfrm>
          <a:prstGeom prst="rect">
            <a:avLst/>
          </a:prstGeom>
        </p:spPr>
      </p:pic>
      <p:sp>
        <p:nvSpPr>
          <p:cNvPr id="3" name="Rectángulo 2"/>
          <p:cNvSpPr/>
          <p:nvPr/>
        </p:nvSpPr>
        <p:spPr>
          <a:xfrm>
            <a:off x="1089051" y="1877598"/>
            <a:ext cx="7512173" cy="473206"/>
          </a:xfrm>
          <a:prstGeom prst="rect">
            <a:avLst/>
          </a:prstGeom>
        </p:spPr>
        <p:txBody>
          <a:bodyPr wrap="square">
            <a:spAutoFit/>
          </a:bodyPr>
          <a:lstStyle/>
          <a:p>
            <a:pPr lvl="0">
              <a:lnSpc>
                <a:spcPct val="150000"/>
              </a:lnSpc>
            </a:pPr>
            <a:r>
              <a:rPr lang="es-MX" sz="1650" dirty="0">
                <a:solidFill>
                  <a:schemeClr val="accent1">
                    <a:lumMod val="75000"/>
                  </a:schemeClr>
                </a:solidFill>
                <a:latin typeface="Calibri" charset="0"/>
                <a:ea typeface="Calibri" charset="0"/>
                <a:cs typeface="Calibri" charset="0"/>
              </a:rPr>
              <a:t>XML Balanza</a:t>
            </a:r>
            <a:r>
              <a:rPr lang="es-MX" sz="1650" dirty="0">
                <a:latin typeface="Calibri" charset="0"/>
                <a:ea typeface="Calibri" charset="0"/>
                <a:cs typeface="Calibri" charset="0"/>
              </a:rPr>
              <a:t>,  se agrega un valor mínimo a la Fecha de entrega.</a:t>
            </a:r>
          </a:p>
        </p:txBody>
      </p:sp>
      <p:pic>
        <p:nvPicPr>
          <p:cNvPr id="10" name="Imagen 9"/>
          <p:cNvPicPr>
            <a:picLocks noChangeAspect="1"/>
          </p:cNvPicPr>
          <p:nvPr/>
        </p:nvPicPr>
        <p:blipFill>
          <a:blip r:embed="rId4"/>
          <a:stretch>
            <a:fillRect/>
          </a:stretch>
        </p:blipFill>
        <p:spPr>
          <a:xfrm>
            <a:off x="330529" y="2539771"/>
            <a:ext cx="478412" cy="478412"/>
          </a:xfrm>
          <a:prstGeom prst="rect">
            <a:avLst/>
          </a:prstGeom>
        </p:spPr>
      </p:pic>
      <p:sp>
        <p:nvSpPr>
          <p:cNvPr id="11" name="Elipse 10"/>
          <p:cNvSpPr/>
          <p:nvPr/>
        </p:nvSpPr>
        <p:spPr>
          <a:xfrm>
            <a:off x="713429" y="2748090"/>
            <a:ext cx="192588" cy="192588"/>
          </a:xfrm>
          <a:prstGeom prst="ellipse">
            <a:avLst/>
          </a:prstGeom>
          <a:solidFill>
            <a:srgbClr val="CC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200" dirty="0">
                <a:solidFill>
                  <a:srgbClr val="5B5535"/>
                </a:solidFill>
              </a:rPr>
              <a:t>3</a:t>
            </a:r>
            <a:endParaRPr lang="es-ES_tradnl" sz="1013" dirty="0">
              <a:solidFill>
                <a:srgbClr val="5B5535"/>
              </a:solidFill>
            </a:endParaRPr>
          </a:p>
        </p:txBody>
      </p:sp>
      <p:sp>
        <p:nvSpPr>
          <p:cNvPr id="12" name="Rectángulo 11"/>
          <p:cNvSpPr/>
          <p:nvPr/>
        </p:nvSpPr>
        <p:spPr>
          <a:xfrm>
            <a:off x="1068881" y="2588540"/>
            <a:ext cx="6509327" cy="473206"/>
          </a:xfrm>
          <a:prstGeom prst="rect">
            <a:avLst/>
          </a:prstGeom>
        </p:spPr>
        <p:txBody>
          <a:bodyPr wrap="square">
            <a:spAutoFit/>
          </a:bodyPr>
          <a:lstStyle/>
          <a:p>
            <a:pPr lvl="0">
              <a:lnSpc>
                <a:spcPct val="150000"/>
              </a:lnSpc>
            </a:pPr>
            <a:r>
              <a:rPr lang="es-MX" sz="1650">
                <a:solidFill>
                  <a:schemeClr val="accent1">
                    <a:lumMod val="75000"/>
                  </a:schemeClr>
                </a:solidFill>
                <a:latin typeface="Calibri" charset="0"/>
                <a:ea typeface="Calibri" charset="0"/>
                <a:cs typeface="Calibri" charset="0"/>
              </a:rPr>
              <a:t>Algunos Cambios </a:t>
            </a:r>
            <a:r>
              <a:rPr lang="es-MX" sz="1650">
                <a:latin typeface="Calibri" charset="0"/>
                <a:ea typeface="Calibri" charset="0"/>
                <a:cs typeface="Calibri" charset="0"/>
              </a:rPr>
              <a:t>en formatos de los XML (longitudes).</a:t>
            </a:r>
            <a:endParaRPr lang="es-MX" sz="1650" dirty="0">
              <a:latin typeface="Calibri" charset="0"/>
              <a:ea typeface="Calibri" charset="0"/>
              <a:cs typeface="Calibri" charset="0"/>
            </a:endParaRPr>
          </a:p>
        </p:txBody>
      </p:sp>
      <p:grpSp>
        <p:nvGrpSpPr>
          <p:cNvPr id="14" name="Agrupar 13"/>
          <p:cNvGrpSpPr/>
          <p:nvPr/>
        </p:nvGrpSpPr>
        <p:grpSpPr>
          <a:xfrm>
            <a:off x="300713" y="3285925"/>
            <a:ext cx="624332" cy="678287"/>
            <a:chOff x="871595" y="5277920"/>
            <a:chExt cx="832443" cy="904382"/>
          </a:xfrm>
        </p:grpSpPr>
        <p:pic>
          <p:nvPicPr>
            <p:cNvPr id="29" name="Imagen 28"/>
            <p:cNvPicPr>
              <a:picLocks noChangeAspect="1"/>
            </p:cNvPicPr>
            <p:nvPr/>
          </p:nvPicPr>
          <p:blipFill>
            <a:blip r:embed="rId5"/>
            <a:stretch>
              <a:fillRect/>
            </a:stretch>
          </p:blipFill>
          <p:spPr>
            <a:xfrm>
              <a:off x="871595" y="5277920"/>
              <a:ext cx="832443" cy="904382"/>
            </a:xfrm>
            <a:prstGeom prst="rect">
              <a:avLst/>
            </a:prstGeom>
          </p:spPr>
        </p:pic>
        <p:sp>
          <p:nvSpPr>
            <p:cNvPr id="30" name="Elipse 29"/>
            <p:cNvSpPr/>
            <p:nvPr/>
          </p:nvSpPr>
          <p:spPr>
            <a:xfrm>
              <a:off x="1433914" y="5642667"/>
              <a:ext cx="256784" cy="256784"/>
            </a:xfrm>
            <a:prstGeom prst="ellipse">
              <a:avLst/>
            </a:prstGeom>
            <a:solidFill>
              <a:srgbClr val="CCD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200" dirty="0">
                  <a:solidFill>
                    <a:srgbClr val="5B5535"/>
                  </a:solidFill>
                </a:rPr>
                <a:t>4</a:t>
              </a:r>
              <a:endParaRPr lang="es-ES_tradnl" sz="1013" dirty="0">
                <a:solidFill>
                  <a:srgbClr val="5B5535"/>
                </a:solidFill>
              </a:endParaRPr>
            </a:p>
          </p:txBody>
        </p:sp>
      </p:grpSp>
      <p:sp>
        <p:nvSpPr>
          <p:cNvPr id="32" name="Título 1"/>
          <p:cNvSpPr txBox="1">
            <a:spLocks/>
          </p:cNvSpPr>
          <p:nvPr/>
        </p:nvSpPr>
        <p:spPr>
          <a:xfrm>
            <a:off x="193931" y="74141"/>
            <a:ext cx="7886700" cy="639463"/>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_tradnl" sz="2250" dirty="0">
                <a:solidFill>
                  <a:schemeClr val="accent1"/>
                </a:solidFill>
                <a:latin typeface="Calibri" charset="0"/>
                <a:ea typeface="Calibri" charset="0"/>
                <a:cs typeface="Calibri" charset="0"/>
              </a:rPr>
              <a:t>Anexo 24 </a:t>
            </a:r>
            <a:r>
              <a:rPr lang="mr-IN" sz="2250" dirty="0">
                <a:solidFill>
                  <a:schemeClr val="accent1"/>
                </a:solidFill>
                <a:latin typeface="Calibri" charset="0"/>
                <a:ea typeface="Calibri" charset="0"/>
                <a:cs typeface="Calibri" charset="0"/>
              </a:rPr>
              <a:t>–</a:t>
            </a:r>
            <a:r>
              <a:rPr lang="es-ES_tradnl" sz="2250" dirty="0">
                <a:solidFill>
                  <a:schemeClr val="accent1"/>
                </a:solidFill>
                <a:latin typeface="Calibri" charset="0"/>
                <a:ea typeface="Calibri" charset="0"/>
                <a:cs typeface="Calibri" charset="0"/>
              </a:rPr>
              <a:t> Documento técnico 1.1 vs 1.3 </a:t>
            </a:r>
          </a:p>
        </p:txBody>
      </p:sp>
      <p:grpSp>
        <p:nvGrpSpPr>
          <p:cNvPr id="24" name="Group 21"/>
          <p:cNvGrpSpPr/>
          <p:nvPr/>
        </p:nvGrpSpPr>
        <p:grpSpPr>
          <a:xfrm>
            <a:off x="3384606" y="4396750"/>
            <a:ext cx="103529" cy="159769"/>
            <a:chOff x="4838700" y="2774950"/>
            <a:chExt cx="279400" cy="406400"/>
          </a:xfrm>
          <a:solidFill>
            <a:schemeClr val="bg1"/>
          </a:solidFill>
        </p:grpSpPr>
        <p:sp>
          <p:nvSpPr>
            <p:cNvPr id="39" name="Freeform 60"/>
            <p:cNvSpPr>
              <a:spLocks noEditPoints="1"/>
            </p:cNvSpPr>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s-MX" sz="1013"/>
            </a:p>
          </p:txBody>
        </p:sp>
        <p:sp>
          <p:nvSpPr>
            <p:cNvPr id="40" name="Freeform 66"/>
            <p:cNvSpPr>
              <a:spLocks/>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s-MX" sz="1013"/>
            </a:p>
          </p:txBody>
        </p:sp>
        <p:sp>
          <p:nvSpPr>
            <p:cNvPr id="41" name="Freeform 67"/>
            <p:cNvSpPr>
              <a:spLocks/>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s-MX" sz="1013"/>
            </a:p>
          </p:txBody>
        </p:sp>
      </p:grpSp>
      <p:grpSp>
        <p:nvGrpSpPr>
          <p:cNvPr id="4" name="Agrupar 3"/>
          <p:cNvGrpSpPr/>
          <p:nvPr/>
        </p:nvGrpSpPr>
        <p:grpSpPr>
          <a:xfrm>
            <a:off x="4892612" y="3803701"/>
            <a:ext cx="1059287" cy="915275"/>
            <a:chOff x="7739736" y="5493412"/>
            <a:chExt cx="1412382" cy="1220367"/>
          </a:xfrm>
        </p:grpSpPr>
        <p:grpSp>
          <p:nvGrpSpPr>
            <p:cNvPr id="46" name="Group 40"/>
            <p:cNvGrpSpPr/>
            <p:nvPr/>
          </p:nvGrpSpPr>
          <p:grpSpPr>
            <a:xfrm rot="21110908">
              <a:off x="7739736" y="5778213"/>
              <a:ext cx="827007" cy="875390"/>
              <a:chOff x="3366319" y="2012677"/>
              <a:chExt cx="959786" cy="957555"/>
            </a:xfrm>
          </p:grpSpPr>
          <p:sp>
            <p:nvSpPr>
              <p:cNvPr id="53" name="Freeform 8"/>
              <p:cNvSpPr>
                <a:spLocks noEditPoints="1"/>
              </p:cNvSpPr>
              <p:nvPr/>
            </p:nvSpPr>
            <p:spPr bwMode="auto">
              <a:xfrm>
                <a:off x="3366319" y="2012677"/>
                <a:ext cx="959786" cy="957555"/>
              </a:xfrm>
              <a:custGeom>
                <a:avLst/>
                <a:gdLst>
                  <a:gd name="T0" fmla="*/ 1487 w 1607"/>
                  <a:gd name="T1" fmla="*/ 924 h 1599"/>
                  <a:gd name="T2" fmla="*/ 1604 w 1607"/>
                  <a:gd name="T3" fmla="*/ 865 h 1599"/>
                  <a:gd name="T4" fmla="*/ 1495 w 1607"/>
                  <a:gd name="T5" fmla="*/ 724 h 1599"/>
                  <a:gd name="T6" fmla="*/ 1578 w 1607"/>
                  <a:gd name="T7" fmla="*/ 587 h 1599"/>
                  <a:gd name="T8" fmla="*/ 1427 w 1607"/>
                  <a:gd name="T9" fmla="*/ 492 h 1599"/>
                  <a:gd name="T10" fmla="*/ 1459 w 1607"/>
                  <a:gd name="T11" fmla="*/ 335 h 1599"/>
                  <a:gd name="T12" fmla="*/ 1284 w 1607"/>
                  <a:gd name="T13" fmla="*/ 297 h 1599"/>
                  <a:gd name="T14" fmla="*/ 1260 w 1607"/>
                  <a:gd name="T15" fmla="*/ 139 h 1599"/>
                  <a:gd name="T16" fmla="*/ 1084 w 1607"/>
                  <a:gd name="T17" fmla="*/ 163 h 1599"/>
                  <a:gd name="T18" fmla="*/ 1007 w 1607"/>
                  <a:gd name="T19" fmla="*/ 23 h 1599"/>
                  <a:gd name="T20" fmla="*/ 886 w 1607"/>
                  <a:gd name="T21" fmla="*/ 1 h 1599"/>
                  <a:gd name="T22" fmla="*/ 765 w 1607"/>
                  <a:gd name="T23" fmla="*/ 105 h 1599"/>
                  <a:gd name="T24" fmla="*/ 608 w 1607"/>
                  <a:gd name="T25" fmla="*/ 20 h 1599"/>
                  <a:gd name="T26" fmla="*/ 530 w 1607"/>
                  <a:gd name="T27" fmla="*/ 160 h 1599"/>
                  <a:gd name="T28" fmla="*/ 353 w 1607"/>
                  <a:gd name="T29" fmla="*/ 134 h 1599"/>
                  <a:gd name="T30" fmla="*/ 328 w 1607"/>
                  <a:gd name="T31" fmla="*/ 292 h 1599"/>
                  <a:gd name="T32" fmla="*/ 153 w 1607"/>
                  <a:gd name="T33" fmla="*/ 328 h 1599"/>
                  <a:gd name="T34" fmla="*/ 183 w 1607"/>
                  <a:gd name="T35" fmla="*/ 486 h 1599"/>
                  <a:gd name="T36" fmla="*/ 31 w 1607"/>
                  <a:gd name="T37" fmla="*/ 579 h 1599"/>
                  <a:gd name="T38" fmla="*/ 119 w 1607"/>
                  <a:gd name="T39" fmla="*/ 675 h 1599"/>
                  <a:gd name="T40" fmla="*/ 3 w 1607"/>
                  <a:gd name="T41" fmla="*/ 734 h 1599"/>
                  <a:gd name="T42" fmla="*/ 112 w 1607"/>
                  <a:gd name="T43" fmla="*/ 875 h 1599"/>
                  <a:gd name="T44" fmla="*/ 29 w 1607"/>
                  <a:gd name="T45" fmla="*/ 1011 h 1599"/>
                  <a:gd name="T46" fmla="*/ 180 w 1607"/>
                  <a:gd name="T47" fmla="*/ 1107 h 1599"/>
                  <a:gd name="T48" fmla="*/ 148 w 1607"/>
                  <a:gd name="T49" fmla="*/ 1263 h 1599"/>
                  <a:gd name="T50" fmla="*/ 322 w 1607"/>
                  <a:gd name="T51" fmla="*/ 1301 h 1599"/>
                  <a:gd name="T52" fmla="*/ 346 w 1607"/>
                  <a:gd name="T53" fmla="*/ 1460 h 1599"/>
                  <a:gd name="T54" fmla="*/ 523 w 1607"/>
                  <a:gd name="T55" fmla="*/ 1436 h 1599"/>
                  <a:gd name="T56" fmla="*/ 600 w 1607"/>
                  <a:gd name="T57" fmla="*/ 1576 h 1599"/>
                  <a:gd name="T58" fmla="*/ 721 w 1607"/>
                  <a:gd name="T59" fmla="*/ 1598 h 1599"/>
                  <a:gd name="T60" fmla="*/ 842 w 1607"/>
                  <a:gd name="T61" fmla="*/ 1494 h 1599"/>
                  <a:gd name="T62" fmla="*/ 999 w 1607"/>
                  <a:gd name="T63" fmla="*/ 1578 h 1599"/>
                  <a:gd name="T64" fmla="*/ 1077 w 1607"/>
                  <a:gd name="T65" fmla="*/ 1439 h 1599"/>
                  <a:gd name="T66" fmla="*/ 1253 w 1607"/>
                  <a:gd name="T67" fmla="*/ 1464 h 1599"/>
                  <a:gd name="T68" fmla="*/ 1279 w 1607"/>
                  <a:gd name="T69" fmla="*/ 1306 h 1599"/>
                  <a:gd name="T70" fmla="*/ 1454 w 1607"/>
                  <a:gd name="T71" fmla="*/ 1270 h 1599"/>
                  <a:gd name="T72" fmla="*/ 1424 w 1607"/>
                  <a:gd name="T73" fmla="*/ 1113 h 1599"/>
                  <a:gd name="T74" fmla="*/ 1576 w 1607"/>
                  <a:gd name="T75" fmla="*/ 1019 h 1599"/>
                  <a:gd name="T76" fmla="*/ 700 w 1607"/>
                  <a:gd name="T77" fmla="*/ 1370 h 1599"/>
                  <a:gd name="T78" fmla="*/ 907 w 1607"/>
                  <a:gd name="T79" fmla="*/ 228 h 1599"/>
                  <a:gd name="T80" fmla="*/ 700 w 1607"/>
                  <a:gd name="T81" fmla="*/ 1370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7" h="1599">
                    <a:moveTo>
                      <a:pt x="1479" y="965"/>
                    </a:moveTo>
                    <a:cubicBezTo>
                      <a:pt x="1482" y="951"/>
                      <a:pt x="1485" y="937"/>
                      <a:pt x="1487" y="924"/>
                    </a:cubicBezTo>
                    <a:cubicBezTo>
                      <a:pt x="1490" y="910"/>
                      <a:pt x="1492" y="896"/>
                      <a:pt x="1494" y="882"/>
                    </a:cubicBezTo>
                    <a:cubicBezTo>
                      <a:pt x="1535" y="881"/>
                      <a:pt x="1573" y="875"/>
                      <a:pt x="1604" y="865"/>
                    </a:cubicBezTo>
                    <a:cubicBezTo>
                      <a:pt x="1607" y="824"/>
                      <a:pt x="1607" y="782"/>
                      <a:pt x="1604" y="742"/>
                    </a:cubicBezTo>
                    <a:cubicBezTo>
                      <a:pt x="1574" y="731"/>
                      <a:pt x="1536" y="725"/>
                      <a:pt x="1495" y="724"/>
                    </a:cubicBezTo>
                    <a:cubicBezTo>
                      <a:pt x="1492" y="696"/>
                      <a:pt x="1487" y="668"/>
                      <a:pt x="1481" y="641"/>
                    </a:cubicBezTo>
                    <a:cubicBezTo>
                      <a:pt x="1519" y="626"/>
                      <a:pt x="1553" y="607"/>
                      <a:pt x="1578" y="587"/>
                    </a:cubicBezTo>
                    <a:cubicBezTo>
                      <a:pt x="1567" y="547"/>
                      <a:pt x="1553" y="509"/>
                      <a:pt x="1536" y="472"/>
                    </a:cubicBezTo>
                    <a:cubicBezTo>
                      <a:pt x="1504" y="472"/>
                      <a:pt x="1466" y="479"/>
                      <a:pt x="1427" y="492"/>
                    </a:cubicBezTo>
                    <a:cubicBezTo>
                      <a:pt x="1415" y="467"/>
                      <a:pt x="1401" y="442"/>
                      <a:pt x="1385" y="419"/>
                    </a:cubicBezTo>
                    <a:cubicBezTo>
                      <a:pt x="1417" y="392"/>
                      <a:pt x="1442" y="362"/>
                      <a:pt x="1459" y="335"/>
                    </a:cubicBezTo>
                    <a:cubicBezTo>
                      <a:pt x="1435" y="302"/>
                      <a:pt x="1409" y="270"/>
                      <a:pt x="1380" y="241"/>
                    </a:cubicBezTo>
                    <a:cubicBezTo>
                      <a:pt x="1350" y="252"/>
                      <a:pt x="1317" y="271"/>
                      <a:pt x="1284" y="297"/>
                    </a:cubicBezTo>
                    <a:cubicBezTo>
                      <a:pt x="1264" y="278"/>
                      <a:pt x="1243" y="260"/>
                      <a:pt x="1220" y="243"/>
                    </a:cubicBezTo>
                    <a:cubicBezTo>
                      <a:pt x="1240" y="206"/>
                      <a:pt x="1254" y="170"/>
                      <a:pt x="1260" y="139"/>
                    </a:cubicBezTo>
                    <a:cubicBezTo>
                      <a:pt x="1227" y="116"/>
                      <a:pt x="1192" y="95"/>
                      <a:pt x="1154" y="77"/>
                    </a:cubicBezTo>
                    <a:cubicBezTo>
                      <a:pt x="1130" y="98"/>
                      <a:pt x="1105" y="127"/>
                      <a:pt x="1084" y="163"/>
                    </a:cubicBezTo>
                    <a:cubicBezTo>
                      <a:pt x="1058" y="152"/>
                      <a:pt x="1032" y="142"/>
                      <a:pt x="1005" y="134"/>
                    </a:cubicBezTo>
                    <a:cubicBezTo>
                      <a:pt x="1011" y="93"/>
                      <a:pt x="1012" y="54"/>
                      <a:pt x="1007" y="23"/>
                    </a:cubicBezTo>
                    <a:cubicBezTo>
                      <a:pt x="987" y="17"/>
                      <a:pt x="967" y="13"/>
                      <a:pt x="947" y="9"/>
                    </a:cubicBezTo>
                    <a:cubicBezTo>
                      <a:pt x="927" y="6"/>
                      <a:pt x="906" y="3"/>
                      <a:pt x="886" y="1"/>
                    </a:cubicBezTo>
                    <a:cubicBezTo>
                      <a:pt x="870" y="29"/>
                      <a:pt x="857" y="65"/>
                      <a:pt x="849" y="106"/>
                    </a:cubicBezTo>
                    <a:cubicBezTo>
                      <a:pt x="821" y="104"/>
                      <a:pt x="793" y="103"/>
                      <a:pt x="765" y="105"/>
                    </a:cubicBezTo>
                    <a:cubicBezTo>
                      <a:pt x="757" y="64"/>
                      <a:pt x="744" y="28"/>
                      <a:pt x="729" y="0"/>
                    </a:cubicBezTo>
                    <a:cubicBezTo>
                      <a:pt x="688" y="3"/>
                      <a:pt x="647" y="10"/>
                      <a:pt x="608" y="20"/>
                    </a:cubicBezTo>
                    <a:cubicBezTo>
                      <a:pt x="603" y="52"/>
                      <a:pt x="603" y="91"/>
                      <a:pt x="609" y="132"/>
                    </a:cubicBezTo>
                    <a:cubicBezTo>
                      <a:pt x="582" y="140"/>
                      <a:pt x="556" y="149"/>
                      <a:pt x="530" y="160"/>
                    </a:cubicBezTo>
                    <a:cubicBezTo>
                      <a:pt x="509" y="124"/>
                      <a:pt x="484" y="95"/>
                      <a:pt x="460" y="73"/>
                    </a:cubicBezTo>
                    <a:cubicBezTo>
                      <a:pt x="423" y="91"/>
                      <a:pt x="387" y="111"/>
                      <a:pt x="353" y="134"/>
                    </a:cubicBezTo>
                    <a:cubicBezTo>
                      <a:pt x="359" y="166"/>
                      <a:pt x="373" y="202"/>
                      <a:pt x="392" y="239"/>
                    </a:cubicBezTo>
                    <a:cubicBezTo>
                      <a:pt x="370" y="255"/>
                      <a:pt x="348" y="273"/>
                      <a:pt x="328" y="292"/>
                    </a:cubicBezTo>
                    <a:cubicBezTo>
                      <a:pt x="295" y="266"/>
                      <a:pt x="262" y="246"/>
                      <a:pt x="233" y="235"/>
                    </a:cubicBezTo>
                    <a:cubicBezTo>
                      <a:pt x="204" y="264"/>
                      <a:pt x="177" y="295"/>
                      <a:pt x="153" y="328"/>
                    </a:cubicBezTo>
                    <a:cubicBezTo>
                      <a:pt x="169" y="356"/>
                      <a:pt x="194" y="385"/>
                      <a:pt x="225" y="413"/>
                    </a:cubicBezTo>
                    <a:cubicBezTo>
                      <a:pt x="210" y="436"/>
                      <a:pt x="196" y="460"/>
                      <a:pt x="183" y="486"/>
                    </a:cubicBezTo>
                    <a:cubicBezTo>
                      <a:pt x="144" y="472"/>
                      <a:pt x="106" y="465"/>
                      <a:pt x="74" y="464"/>
                    </a:cubicBezTo>
                    <a:cubicBezTo>
                      <a:pt x="57" y="501"/>
                      <a:pt x="43" y="539"/>
                      <a:pt x="31" y="579"/>
                    </a:cubicBezTo>
                    <a:cubicBezTo>
                      <a:pt x="56" y="599"/>
                      <a:pt x="89" y="619"/>
                      <a:pt x="128" y="634"/>
                    </a:cubicBezTo>
                    <a:cubicBezTo>
                      <a:pt x="125" y="647"/>
                      <a:pt x="122" y="661"/>
                      <a:pt x="119" y="675"/>
                    </a:cubicBezTo>
                    <a:cubicBezTo>
                      <a:pt x="117" y="689"/>
                      <a:pt x="115" y="703"/>
                      <a:pt x="113" y="717"/>
                    </a:cubicBezTo>
                    <a:cubicBezTo>
                      <a:pt x="72" y="717"/>
                      <a:pt x="33" y="724"/>
                      <a:pt x="3" y="734"/>
                    </a:cubicBezTo>
                    <a:cubicBezTo>
                      <a:pt x="0" y="775"/>
                      <a:pt x="0" y="816"/>
                      <a:pt x="2" y="857"/>
                    </a:cubicBezTo>
                    <a:cubicBezTo>
                      <a:pt x="33" y="867"/>
                      <a:pt x="71" y="874"/>
                      <a:pt x="112" y="875"/>
                    </a:cubicBezTo>
                    <a:cubicBezTo>
                      <a:pt x="115" y="903"/>
                      <a:pt x="120" y="931"/>
                      <a:pt x="126" y="958"/>
                    </a:cubicBezTo>
                    <a:cubicBezTo>
                      <a:pt x="87" y="973"/>
                      <a:pt x="54" y="992"/>
                      <a:pt x="29" y="1011"/>
                    </a:cubicBezTo>
                    <a:cubicBezTo>
                      <a:pt x="40" y="1051"/>
                      <a:pt x="54" y="1090"/>
                      <a:pt x="70" y="1127"/>
                    </a:cubicBezTo>
                    <a:cubicBezTo>
                      <a:pt x="102" y="1127"/>
                      <a:pt x="140" y="1120"/>
                      <a:pt x="180" y="1107"/>
                    </a:cubicBezTo>
                    <a:cubicBezTo>
                      <a:pt x="192" y="1132"/>
                      <a:pt x="206" y="1156"/>
                      <a:pt x="221" y="1180"/>
                    </a:cubicBezTo>
                    <a:cubicBezTo>
                      <a:pt x="190" y="1207"/>
                      <a:pt x="165" y="1236"/>
                      <a:pt x="148" y="1263"/>
                    </a:cubicBezTo>
                    <a:cubicBezTo>
                      <a:pt x="172" y="1297"/>
                      <a:pt x="198" y="1329"/>
                      <a:pt x="227" y="1358"/>
                    </a:cubicBezTo>
                    <a:cubicBezTo>
                      <a:pt x="257" y="1347"/>
                      <a:pt x="290" y="1327"/>
                      <a:pt x="322" y="1301"/>
                    </a:cubicBezTo>
                    <a:cubicBezTo>
                      <a:pt x="343" y="1321"/>
                      <a:pt x="364" y="1339"/>
                      <a:pt x="387" y="1356"/>
                    </a:cubicBezTo>
                    <a:cubicBezTo>
                      <a:pt x="366" y="1392"/>
                      <a:pt x="353" y="1428"/>
                      <a:pt x="346" y="1460"/>
                    </a:cubicBezTo>
                    <a:cubicBezTo>
                      <a:pt x="380" y="1483"/>
                      <a:pt x="415" y="1504"/>
                      <a:pt x="452" y="1522"/>
                    </a:cubicBezTo>
                    <a:cubicBezTo>
                      <a:pt x="477" y="1501"/>
                      <a:pt x="502" y="1471"/>
                      <a:pt x="523" y="1436"/>
                    </a:cubicBezTo>
                    <a:cubicBezTo>
                      <a:pt x="549" y="1447"/>
                      <a:pt x="575" y="1457"/>
                      <a:pt x="602" y="1465"/>
                    </a:cubicBezTo>
                    <a:cubicBezTo>
                      <a:pt x="596" y="1506"/>
                      <a:pt x="595" y="1544"/>
                      <a:pt x="600" y="1576"/>
                    </a:cubicBezTo>
                    <a:cubicBezTo>
                      <a:pt x="620" y="1581"/>
                      <a:pt x="640" y="1586"/>
                      <a:pt x="660" y="1589"/>
                    </a:cubicBezTo>
                    <a:cubicBezTo>
                      <a:pt x="680" y="1593"/>
                      <a:pt x="701" y="1596"/>
                      <a:pt x="721" y="1598"/>
                    </a:cubicBezTo>
                    <a:cubicBezTo>
                      <a:pt x="736" y="1570"/>
                      <a:pt x="750" y="1534"/>
                      <a:pt x="758" y="1493"/>
                    </a:cubicBezTo>
                    <a:cubicBezTo>
                      <a:pt x="786" y="1495"/>
                      <a:pt x="814" y="1495"/>
                      <a:pt x="842" y="1494"/>
                    </a:cubicBezTo>
                    <a:cubicBezTo>
                      <a:pt x="850" y="1534"/>
                      <a:pt x="863" y="1571"/>
                      <a:pt x="878" y="1599"/>
                    </a:cubicBezTo>
                    <a:cubicBezTo>
                      <a:pt x="919" y="1595"/>
                      <a:pt x="959" y="1588"/>
                      <a:pt x="999" y="1578"/>
                    </a:cubicBezTo>
                    <a:cubicBezTo>
                      <a:pt x="1004" y="1547"/>
                      <a:pt x="1004" y="1508"/>
                      <a:pt x="998" y="1467"/>
                    </a:cubicBezTo>
                    <a:cubicBezTo>
                      <a:pt x="1025" y="1459"/>
                      <a:pt x="1051" y="1450"/>
                      <a:pt x="1077" y="1439"/>
                    </a:cubicBezTo>
                    <a:cubicBezTo>
                      <a:pt x="1098" y="1474"/>
                      <a:pt x="1123" y="1504"/>
                      <a:pt x="1147" y="1525"/>
                    </a:cubicBezTo>
                    <a:cubicBezTo>
                      <a:pt x="1184" y="1508"/>
                      <a:pt x="1220" y="1487"/>
                      <a:pt x="1253" y="1464"/>
                    </a:cubicBezTo>
                    <a:cubicBezTo>
                      <a:pt x="1248" y="1433"/>
                      <a:pt x="1234" y="1397"/>
                      <a:pt x="1214" y="1360"/>
                    </a:cubicBezTo>
                    <a:cubicBezTo>
                      <a:pt x="1237" y="1344"/>
                      <a:pt x="1259" y="1326"/>
                      <a:pt x="1279" y="1306"/>
                    </a:cubicBezTo>
                    <a:cubicBezTo>
                      <a:pt x="1311" y="1333"/>
                      <a:pt x="1345" y="1352"/>
                      <a:pt x="1374" y="1364"/>
                    </a:cubicBezTo>
                    <a:cubicBezTo>
                      <a:pt x="1403" y="1335"/>
                      <a:pt x="1430" y="1304"/>
                      <a:pt x="1454" y="1270"/>
                    </a:cubicBezTo>
                    <a:cubicBezTo>
                      <a:pt x="1438" y="1243"/>
                      <a:pt x="1413" y="1213"/>
                      <a:pt x="1382" y="1186"/>
                    </a:cubicBezTo>
                    <a:cubicBezTo>
                      <a:pt x="1397" y="1163"/>
                      <a:pt x="1411" y="1138"/>
                      <a:pt x="1424" y="1113"/>
                    </a:cubicBezTo>
                    <a:cubicBezTo>
                      <a:pt x="1463" y="1127"/>
                      <a:pt x="1501" y="1134"/>
                      <a:pt x="1533" y="1135"/>
                    </a:cubicBezTo>
                    <a:cubicBezTo>
                      <a:pt x="1550" y="1098"/>
                      <a:pt x="1564" y="1059"/>
                      <a:pt x="1576" y="1019"/>
                    </a:cubicBezTo>
                    <a:cubicBezTo>
                      <a:pt x="1551" y="999"/>
                      <a:pt x="1517" y="980"/>
                      <a:pt x="1479" y="965"/>
                    </a:cubicBezTo>
                    <a:close/>
                    <a:moveTo>
                      <a:pt x="700" y="1370"/>
                    </a:moveTo>
                    <a:cubicBezTo>
                      <a:pt x="384" y="1313"/>
                      <a:pt x="175" y="1011"/>
                      <a:pt x="232" y="696"/>
                    </a:cubicBezTo>
                    <a:cubicBezTo>
                      <a:pt x="290" y="380"/>
                      <a:pt x="592" y="171"/>
                      <a:pt x="907" y="228"/>
                    </a:cubicBezTo>
                    <a:cubicBezTo>
                      <a:pt x="1223" y="286"/>
                      <a:pt x="1432" y="588"/>
                      <a:pt x="1374" y="903"/>
                    </a:cubicBezTo>
                    <a:cubicBezTo>
                      <a:pt x="1317" y="1218"/>
                      <a:pt x="1015" y="1428"/>
                      <a:pt x="700" y="1370"/>
                    </a:cubicBezTo>
                    <a:close/>
                  </a:path>
                </a:pathLst>
              </a:custGeom>
              <a:solidFill>
                <a:schemeClr val="accent4"/>
              </a:solidFill>
              <a:ln w="31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s-MX" sz="1013"/>
              </a:p>
            </p:txBody>
          </p:sp>
          <p:sp>
            <p:nvSpPr>
              <p:cNvPr id="54" name="Oval 48"/>
              <p:cNvSpPr/>
              <p:nvPr/>
            </p:nvSpPr>
            <p:spPr>
              <a:xfrm>
                <a:off x="3573292" y="2217611"/>
                <a:ext cx="547690" cy="5476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013"/>
              </a:p>
            </p:txBody>
          </p:sp>
        </p:grpSp>
        <p:grpSp>
          <p:nvGrpSpPr>
            <p:cNvPr id="47" name="Group 41"/>
            <p:cNvGrpSpPr/>
            <p:nvPr/>
          </p:nvGrpSpPr>
          <p:grpSpPr>
            <a:xfrm>
              <a:off x="8502105" y="5493412"/>
              <a:ext cx="650013" cy="688041"/>
              <a:chOff x="3366319" y="2012677"/>
              <a:chExt cx="959786" cy="957555"/>
            </a:xfrm>
          </p:grpSpPr>
          <p:sp>
            <p:nvSpPr>
              <p:cNvPr id="51" name="Freeform 8"/>
              <p:cNvSpPr>
                <a:spLocks noEditPoints="1"/>
              </p:cNvSpPr>
              <p:nvPr/>
            </p:nvSpPr>
            <p:spPr bwMode="auto">
              <a:xfrm>
                <a:off x="3366319" y="2012677"/>
                <a:ext cx="959786" cy="957555"/>
              </a:xfrm>
              <a:custGeom>
                <a:avLst/>
                <a:gdLst>
                  <a:gd name="T0" fmla="*/ 1487 w 1607"/>
                  <a:gd name="T1" fmla="*/ 924 h 1599"/>
                  <a:gd name="T2" fmla="*/ 1604 w 1607"/>
                  <a:gd name="T3" fmla="*/ 865 h 1599"/>
                  <a:gd name="T4" fmla="*/ 1495 w 1607"/>
                  <a:gd name="T5" fmla="*/ 724 h 1599"/>
                  <a:gd name="T6" fmla="*/ 1578 w 1607"/>
                  <a:gd name="T7" fmla="*/ 587 h 1599"/>
                  <a:gd name="T8" fmla="*/ 1427 w 1607"/>
                  <a:gd name="T9" fmla="*/ 492 h 1599"/>
                  <a:gd name="T10" fmla="*/ 1459 w 1607"/>
                  <a:gd name="T11" fmla="*/ 335 h 1599"/>
                  <a:gd name="T12" fmla="*/ 1284 w 1607"/>
                  <a:gd name="T13" fmla="*/ 297 h 1599"/>
                  <a:gd name="T14" fmla="*/ 1260 w 1607"/>
                  <a:gd name="T15" fmla="*/ 139 h 1599"/>
                  <a:gd name="T16" fmla="*/ 1084 w 1607"/>
                  <a:gd name="T17" fmla="*/ 163 h 1599"/>
                  <a:gd name="T18" fmla="*/ 1007 w 1607"/>
                  <a:gd name="T19" fmla="*/ 23 h 1599"/>
                  <a:gd name="T20" fmla="*/ 886 w 1607"/>
                  <a:gd name="T21" fmla="*/ 1 h 1599"/>
                  <a:gd name="T22" fmla="*/ 765 w 1607"/>
                  <a:gd name="T23" fmla="*/ 105 h 1599"/>
                  <a:gd name="T24" fmla="*/ 608 w 1607"/>
                  <a:gd name="T25" fmla="*/ 20 h 1599"/>
                  <a:gd name="T26" fmla="*/ 530 w 1607"/>
                  <a:gd name="T27" fmla="*/ 160 h 1599"/>
                  <a:gd name="T28" fmla="*/ 353 w 1607"/>
                  <a:gd name="T29" fmla="*/ 134 h 1599"/>
                  <a:gd name="T30" fmla="*/ 328 w 1607"/>
                  <a:gd name="T31" fmla="*/ 292 h 1599"/>
                  <a:gd name="T32" fmla="*/ 153 w 1607"/>
                  <a:gd name="T33" fmla="*/ 328 h 1599"/>
                  <a:gd name="T34" fmla="*/ 183 w 1607"/>
                  <a:gd name="T35" fmla="*/ 486 h 1599"/>
                  <a:gd name="T36" fmla="*/ 31 w 1607"/>
                  <a:gd name="T37" fmla="*/ 579 h 1599"/>
                  <a:gd name="T38" fmla="*/ 119 w 1607"/>
                  <a:gd name="T39" fmla="*/ 675 h 1599"/>
                  <a:gd name="T40" fmla="*/ 3 w 1607"/>
                  <a:gd name="T41" fmla="*/ 734 h 1599"/>
                  <a:gd name="T42" fmla="*/ 112 w 1607"/>
                  <a:gd name="T43" fmla="*/ 875 h 1599"/>
                  <a:gd name="T44" fmla="*/ 29 w 1607"/>
                  <a:gd name="T45" fmla="*/ 1011 h 1599"/>
                  <a:gd name="T46" fmla="*/ 180 w 1607"/>
                  <a:gd name="T47" fmla="*/ 1107 h 1599"/>
                  <a:gd name="T48" fmla="*/ 148 w 1607"/>
                  <a:gd name="T49" fmla="*/ 1263 h 1599"/>
                  <a:gd name="T50" fmla="*/ 322 w 1607"/>
                  <a:gd name="T51" fmla="*/ 1301 h 1599"/>
                  <a:gd name="T52" fmla="*/ 346 w 1607"/>
                  <a:gd name="T53" fmla="*/ 1460 h 1599"/>
                  <a:gd name="T54" fmla="*/ 523 w 1607"/>
                  <a:gd name="T55" fmla="*/ 1436 h 1599"/>
                  <a:gd name="T56" fmla="*/ 600 w 1607"/>
                  <a:gd name="T57" fmla="*/ 1576 h 1599"/>
                  <a:gd name="T58" fmla="*/ 721 w 1607"/>
                  <a:gd name="T59" fmla="*/ 1598 h 1599"/>
                  <a:gd name="T60" fmla="*/ 842 w 1607"/>
                  <a:gd name="T61" fmla="*/ 1494 h 1599"/>
                  <a:gd name="T62" fmla="*/ 999 w 1607"/>
                  <a:gd name="T63" fmla="*/ 1578 h 1599"/>
                  <a:gd name="T64" fmla="*/ 1077 w 1607"/>
                  <a:gd name="T65" fmla="*/ 1439 h 1599"/>
                  <a:gd name="T66" fmla="*/ 1253 w 1607"/>
                  <a:gd name="T67" fmla="*/ 1464 h 1599"/>
                  <a:gd name="T68" fmla="*/ 1279 w 1607"/>
                  <a:gd name="T69" fmla="*/ 1306 h 1599"/>
                  <a:gd name="T70" fmla="*/ 1454 w 1607"/>
                  <a:gd name="T71" fmla="*/ 1270 h 1599"/>
                  <a:gd name="T72" fmla="*/ 1424 w 1607"/>
                  <a:gd name="T73" fmla="*/ 1113 h 1599"/>
                  <a:gd name="T74" fmla="*/ 1576 w 1607"/>
                  <a:gd name="T75" fmla="*/ 1019 h 1599"/>
                  <a:gd name="T76" fmla="*/ 700 w 1607"/>
                  <a:gd name="T77" fmla="*/ 1370 h 1599"/>
                  <a:gd name="T78" fmla="*/ 907 w 1607"/>
                  <a:gd name="T79" fmla="*/ 228 h 1599"/>
                  <a:gd name="T80" fmla="*/ 700 w 1607"/>
                  <a:gd name="T81" fmla="*/ 1370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7" h="1599">
                    <a:moveTo>
                      <a:pt x="1479" y="965"/>
                    </a:moveTo>
                    <a:cubicBezTo>
                      <a:pt x="1482" y="951"/>
                      <a:pt x="1485" y="937"/>
                      <a:pt x="1487" y="924"/>
                    </a:cubicBezTo>
                    <a:cubicBezTo>
                      <a:pt x="1490" y="910"/>
                      <a:pt x="1492" y="896"/>
                      <a:pt x="1494" y="882"/>
                    </a:cubicBezTo>
                    <a:cubicBezTo>
                      <a:pt x="1535" y="881"/>
                      <a:pt x="1573" y="875"/>
                      <a:pt x="1604" y="865"/>
                    </a:cubicBezTo>
                    <a:cubicBezTo>
                      <a:pt x="1607" y="824"/>
                      <a:pt x="1607" y="782"/>
                      <a:pt x="1604" y="742"/>
                    </a:cubicBezTo>
                    <a:cubicBezTo>
                      <a:pt x="1574" y="731"/>
                      <a:pt x="1536" y="725"/>
                      <a:pt x="1495" y="724"/>
                    </a:cubicBezTo>
                    <a:cubicBezTo>
                      <a:pt x="1492" y="696"/>
                      <a:pt x="1487" y="668"/>
                      <a:pt x="1481" y="641"/>
                    </a:cubicBezTo>
                    <a:cubicBezTo>
                      <a:pt x="1519" y="626"/>
                      <a:pt x="1553" y="607"/>
                      <a:pt x="1578" y="587"/>
                    </a:cubicBezTo>
                    <a:cubicBezTo>
                      <a:pt x="1567" y="547"/>
                      <a:pt x="1553" y="509"/>
                      <a:pt x="1536" y="472"/>
                    </a:cubicBezTo>
                    <a:cubicBezTo>
                      <a:pt x="1504" y="472"/>
                      <a:pt x="1466" y="479"/>
                      <a:pt x="1427" y="492"/>
                    </a:cubicBezTo>
                    <a:cubicBezTo>
                      <a:pt x="1415" y="467"/>
                      <a:pt x="1401" y="442"/>
                      <a:pt x="1385" y="419"/>
                    </a:cubicBezTo>
                    <a:cubicBezTo>
                      <a:pt x="1417" y="392"/>
                      <a:pt x="1442" y="362"/>
                      <a:pt x="1459" y="335"/>
                    </a:cubicBezTo>
                    <a:cubicBezTo>
                      <a:pt x="1435" y="302"/>
                      <a:pt x="1409" y="270"/>
                      <a:pt x="1380" y="241"/>
                    </a:cubicBezTo>
                    <a:cubicBezTo>
                      <a:pt x="1350" y="252"/>
                      <a:pt x="1317" y="271"/>
                      <a:pt x="1284" y="297"/>
                    </a:cubicBezTo>
                    <a:cubicBezTo>
                      <a:pt x="1264" y="278"/>
                      <a:pt x="1243" y="260"/>
                      <a:pt x="1220" y="243"/>
                    </a:cubicBezTo>
                    <a:cubicBezTo>
                      <a:pt x="1240" y="206"/>
                      <a:pt x="1254" y="170"/>
                      <a:pt x="1260" y="139"/>
                    </a:cubicBezTo>
                    <a:cubicBezTo>
                      <a:pt x="1227" y="116"/>
                      <a:pt x="1192" y="95"/>
                      <a:pt x="1154" y="77"/>
                    </a:cubicBezTo>
                    <a:cubicBezTo>
                      <a:pt x="1130" y="98"/>
                      <a:pt x="1105" y="127"/>
                      <a:pt x="1084" y="163"/>
                    </a:cubicBezTo>
                    <a:cubicBezTo>
                      <a:pt x="1058" y="152"/>
                      <a:pt x="1032" y="142"/>
                      <a:pt x="1005" y="134"/>
                    </a:cubicBezTo>
                    <a:cubicBezTo>
                      <a:pt x="1011" y="93"/>
                      <a:pt x="1012" y="54"/>
                      <a:pt x="1007" y="23"/>
                    </a:cubicBezTo>
                    <a:cubicBezTo>
                      <a:pt x="987" y="17"/>
                      <a:pt x="967" y="13"/>
                      <a:pt x="947" y="9"/>
                    </a:cubicBezTo>
                    <a:cubicBezTo>
                      <a:pt x="927" y="6"/>
                      <a:pt x="906" y="3"/>
                      <a:pt x="886" y="1"/>
                    </a:cubicBezTo>
                    <a:cubicBezTo>
                      <a:pt x="870" y="29"/>
                      <a:pt x="857" y="65"/>
                      <a:pt x="849" y="106"/>
                    </a:cubicBezTo>
                    <a:cubicBezTo>
                      <a:pt x="821" y="104"/>
                      <a:pt x="793" y="103"/>
                      <a:pt x="765" y="105"/>
                    </a:cubicBezTo>
                    <a:cubicBezTo>
                      <a:pt x="757" y="64"/>
                      <a:pt x="744" y="28"/>
                      <a:pt x="729" y="0"/>
                    </a:cubicBezTo>
                    <a:cubicBezTo>
                      <a:pt x="688" y="3"/>
                      <a:pt x="647" y="10"/>
                      <a:pt x="608" y="20"/>
                    </a:cubicBezTo>
                    <a:cubicBezTo>
                      <a:pt x="603" y="52"/>
                      <a:pt x="603" y="91"/>
                      <a:pt x="609" y="132"/>
                    </a:cubicBezTo>
                    <a:cubicBezTo>
                      <a:pt x="582" y="140"/>
                      <a:pt x="556" y="149"/>
                      <a:pt x="530" y="160"/>
                    </a:cubicBezTo>
                    <a:cubicBezTo>
                      <a:pt x="509" y="124"/>
                      <a:pt x="484" y="95"/>
                      <a:pt x="460" y="73"/>
                    </a:cubicBezTo>
                    <a:cubicBezTo>
                      <a:pt x="423" y="91"/>
                      <a:pt x="387" y="111"/>
                      <a:pt x="353" y="134"/>
                    </a:cubicBezTo>
                    <a:cubicBezTo>
                      <a:pt x="359" y="166"/>
                      <a:pt x="373" y="202"/>
                      <a:pt x="392" y="239"/>
                    </a:cubicBezTo>
                    <a:cubicBezTo>
                      <a:pt x="370" y="255"/>
                      <a:pt x="348" y="273"/>
                      <a:pt x="328" y="292"/>
                    </a:cubicBezTo>
                    <a:cubicBezTo>
                      <a:pt x="295" y="266"/>
                      <a:pt x="262" y="246"/>
                      <a:pt x="233" y="235"/>
                    </a:cubicBezTo>
                    <a:cubicBezTo>
                      <a:pt x="204" y="264"/>
                      <a:pt x="177" y="295"/>
                      <a:pt x="153" y="328"/>
                    </a:cubicBezTo>
                    <a:cubicBezTo>
                      <a:pt x="169" y="356"/>
                      <a:pt x="194" y="385"/>
                      <a:pt x="225" y="413"/>
                    </a:cubicBezTo>
                    <a:cubicBezTo>
                      <a:pt x="210" y="436"/>
                      <a:pt x="196" y="460"/>
                      <a:pt x="183" y="486"/>
                    </a:cubicBezTo>
                    <a:cubicBezTo>
                      <a:pt x="144" y="472"/>
                      <a:pt x="106" y="465"/>
                      <a:pt x="74" y="464"/>
                    </a:cubicBezTo>
                    <a:cubicBezTo>
                      <a:pt x="57" y="501"/>
                      <a:pt x="43" y="539"/>
                      <a:pt x="31" y="579"/>
                    </a:cubicBezTo>
                    <a:cubicBezTo>
                      <a:pt x="56" y="599"/>
                      <a:pt x="89" y="619"/>
                      <a:pt x="128" y="634"/>
                    </a:cubicBezTo>
                    <a:cubicBezTo>
                      <a:pt x="125" y="647"/>
                      <a:pt x="122" y="661"/>
                      <a:pt x="119" y="675"/>
                    </a:cubicBezTo>
                    <a:cubicBezTo>
                      <a:pt x="117" y="689"/>
                      <a:pt x="115" y="703"/>
                      <a:pt x="113" y="717"/>
                    </a:cubicBezTo>
                    <a:cubicBezTo>
                      <a:pt x="72" y="717"/>
                      <a:pt x="33" y="724"/>
                      <a:pt x="3" y="734"/>
                    </a:cubicBezTo>
                    <a:cubicBezTo>
                      <a:pt x="0" y="775"/>
                      <a:pt x="0" y="816"/>
                      <a:pt x="2" y="857"/>
                    </a:cubicBezTo>
                    <a:cubicBezTo>
                      <a:pt x="33" y="867"/>
                      <a:pt x="71" y="874"/>
                      <a:pt x="112" y="875"/>
                    </a:cubicBezTo>
                    <a:cubicBezTo>
                      <a:pt x="115" y="903"/>
                      <a:pt x="120" y="931"/>
                      <a:pt x="126" y="958"/>
                    </a:cubicBezTo>
                    <a:cubicBezTo>
                      <a:pt x="87" y="973"/>
                      <a:pt x="54" y="992"/>
                      <a:pt x="29" y="1011"/>
                    </a:cubicBezTo>
                    <a:cubicBezTo>
                      <a:pt x="40" y="1051"/>
                      <a:pt x="54" y="1090"/>
                      <a:pt x="70" y="1127"/>
                    </a:cubicBezTo>
                    <a:cubicBezTo>
                      <a:pt x="102" y="1127"/>
                      <a:pt x="140" y="1120"/>
                      <a:pt x="180" y="1107"/>
                    </a:cubicBezTo>
                    <a:cubicBezTo>
                      <a:pt x="192" y="1132"/>
                      <a:pt x="206" y="1156"/>
                      <a:pt x="221" y="1180"/>
                    </a:cubicBezTo>
                    <a:cubicBezTo>
                      <a:pt x="190" y="1207"/>
                      <a:pt x="165" y="1236"/>
                      <a:pt x="148" y="1263"/>
                    </a:cubicBezTo>
                    <a:cubicBezTo>
                      <a:pt x="172" y="1297"/>
                      <a:pt x="198" y="1329"/>
                      <a:pt x="227" y="1358"/>
                    </a:cubicBezTo>
                    <a:cubicBezTo>
                      <a:pt x="257" y="1347"/>
                      <a:pt x="290" y="1327"/>
                      <a:pt x="322" y="1301"/>
                    </a:cubicBezTo>
                    <a:cubicBezTo>
                      <a:pt x="343" y="1321"/>
                      <a:pt x="364" y="1339"/>
                      <a:pt x="387" y="1356"/>
                    </a:cubicBezTo>
                    <a:cubicBezTo>
                      <a:pt x="366" y="1392"/>
                      <a:pt x="353" y="1428"/>
                      <a:pt x="346" y="1460"/>
                    </a:cubicBezTo>
                    <a:cubicBezTo>
                      <a:pt x="380" y="1483"/>
                      <a:pt x="415" y="1504"/>
                      <a:pt x="452" y="1522"/>
                    </a:cubicBezTo>
                    <a:cubicBezTo>
                      <a:pt x="477" y="1501"/>
                      <a:pt x="502" y="1471"/>
                      <a:pt x="523" y="1436"/>
                    </a:cubicBezTo>
                    <a:cubicBezTo>
                      <a:pt x="549" y="1447"/>
                      <a:pt x="575" y="1457"/>
                      <a:pt x="602" y="1465"/>
                    </a:cubicBezTo>
                    <a:cubicBezTo>
                      <a:pt x="596" y="1506"/>
                      <a:pt x="595" y="1544"/>
                      <a:pt x="600" y="1576"/>
                    </a:cubicBezTo>
                    <a:cubicBezTo>
                      <a:pt x="620" y="1581"/>
                      <a:pt x="640" y="1586"/>
                      <a:pt x="660" y="1589"/>
                    </a:cubicBezTo>
                    <a:cubicBezTo>
                      <a:pt x="680" y="1593"/>
                      <a:pt x="701" y="1596"/>
                      <a:pt x="721" y="1598"/>
                    </a:cubicBezTo>
                    <a:cubicBezTo>
                      <a:pt x="736" y="1570"/>
                      <a:pt x="750" y="1534"/>
                      <a:pt x="758" y="1493"/>
                    </a:cubicBezTo>
                    <a:cubicBezTo>
                      <a:pt x="786" y="1495"/>
                      <a:pt x="814" y="1495"/>
                      <a:pt x="842" y="1494"/>
                    </a:cubicBezTo>
                    <a:cubicBezTo>
                      <a:pt x="850" y="1534"/>
                      <a:pt x="863" y="1571"/>
                      <a:pt x="878" y="1599"/>
                    </a:cubicBezTo>
                    <a:cubicBezTo>
                      <a:pt x="919" y="1595"/>
                      <a:pt x="959" y="1588"/>
                      <a:pt x="999" y="1578"/>
                    </a:cubicBezTo>
                    <a:cubicBezTo>
                      <a:pt x="1004" y="1547"/>
                      <a:pt x="1004" y="1508"/>
                      <a:pt x="998" y="1467"/>
                    </a:cubicBezTo>
                    <a:cubicBezTo>
                      <a:pt x="1025" y="1459"/>
                      <a:pt x="1051" y="1450"/>
                      <a:pt x="1077" y="1439"/>
                    </a:cubicBezTo>
                    <a:cubicBezTo>
                      <a:pt x="1098" y="1474"/>
                      <a:pt x="1123" y="1504"/>
                      <a:pt x="1147" y="1525"/>
                    </a:cubicBezTo>
                    <a:cubicBezTo>
                      <a:pt x="1184" y="1508"/>
                      <a:pt x="1220" y="1487"/>
                      <a:pt x="1253" y="1464"/>
                    </a:cubicBezTo>
                    <a:cubicBezTo>
                      <a:pt x="1248" y="1433"/>
                      <a:pt x="1234" y="1397"/>
                      <a:pt x="1214" y="1360"/>
                    </a:cubicBezTo>
                    <a:cubicBezTo>
                      <a:pt x="1237" y="1344"/>
                      <a:pt x="1259" y="1326"/>
                      <a:pt x="1279" y="1306"/>
                    </a:cubicBezTo>
                    <a:cubicBezTo>
                      <a:pt x="1311" y="1333"/>
                      <a:pt x="1345" y="1352"/>
                      <a:pt x="1374" y="1364"/>
                    </a:cubicBezTo>
                    <a:cubicBezTo>
                      <a:pt x="1403" y="1335"/>
                      <a:pt x="1430" y="1304"/>
                      <a:pt x="1454" y="1270"/>
                    </a:cubicBezTo>
                    <a:cubicBezTo>
                      <a:pt x="1438" y="1243"/>
                      <a:pt x="1413" y="1213"/>
                      <a:pt x="1382" y="1186"/>
                    </a:cubicBezTo>
                    <a:cubicBezTo>
                      <a:pt x="1397" y="1163"/>
                      <a:pt x="1411" y="1138"/>
                      <a:pt x="1424" y="1113"/>
                    </a:cubicBezTo>
                    <a:cubicBezTo>
                      <a:pt x="1463" y="1127"/>
                      <a:pt x="1501" y="1134"/>
                      <a:pt x="1533" y="1135"/>
                    </a:cubicBezTo>
                    <a:cubicBezTo>
                      <a:pt x="1550" y="1098"/>
                      <a:pt x="1564" y="1059"/>
                      <a:pt x="1576" y="1019"/>
                    </a:cubicBezTo>
                    <a:cubicBezTo>
                      <a:pt x="1551" y="999"/>
                      <a:pt x="1517" y="980"/>
                      <a:pt x="1479" y="965"/>
                    </a:cubicBezTo>
                    <a:close/>
                    <a:moveTo>
                      <a:pt x="700" y="1370"/>
                    </a:moveTo>
                    <a:cubicBezTo>
                      <a:pt x="384" y="1313"/>
                      <a:pt x="175" y="1011"/>
                      <a:pt x="232" y="696"/>
                    </a:cubicBezTo>
                    <a:cubicBezTo>
                      <a:pt x="290" y="380"/>
                      <a:pt x="592" y="171"/>
                      <a:pt x="907" y="228"/>
                    </a:cubicBezTo>
                    <a:cubicBezTo>
                      <a:pt x="1223" y="286"/>
                      <a:pt x="1432" y="588"/>
                      <a:pt x="1374" y="903"/>
                    </a:cubicBezTo>
                    <a:cubicBezTo>
                      <a:pt x="1317" y="1218"/>
                      <a:pt x="1015" y="1428"/>
                      <a:pt x="700" y="1370"/>
                    </a:cubicBezTo>
                    <a:close/>
                  </a:path>
                </a:pathLst>
              </a:custGeom>
              <a:solidFill>
                <a:schemeClr val="accent5"/>
              </a:solidFill>
              <a:ln w="31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s-MX" sz="1013"/>
              </a:p>
            </p:txBody>
          </p:sp>
          <p:sp>
            <p:nvSpPr>
              <p:cNvPr id="52" name="Oval 46"/>
              <p:cNvSpPr/>
              <p:nvPr/>
            </p:nvSpPr>
            <p:spPr>
              <a:xfrm>
                <a:off x="3573292" y="2217611"/>
                <a:ext cx="547690" cy="5476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013"/>
              </a:p>
            </p:txBody>
          </p:sp>
        </p:grpSp>
        <p:sp>
          <p:nvSpPr>
            <p:cNvPr id="48" name="Freeform 5"/>
            <p:cNvSpPr>
              <a:spLocks/>
            </p:cNvSpPr>
            <p:nvPr/>
          </p:nvSpPr>
          <p:spPr bwMode="auto">
            <a:xfrm rot="10800000">
              <a:off x="8274815" y="6309383"/>
              <a:ext cx="342823" cy="404396"/>
            </a:xfrm>
            <a:custGeom>
              <a:avLst/>
              <a:gdLst>
                <a:gd name="T0" fmla="*/ 1724 w 2505"/>
                <a:gd name="T1" fmla="*/ 18 h 2784"/>
                <a:gd name="T2" fmla="*/ 1519 w 2505"/>
                <a:gd name="T3" fmla="*/ 2 h 2784"/>
                <a:gd name="T4" fmla="*/ 1307 w 2505"/>
                <a:gd name="T5" fmla="*/ 4 h 2784"/>
                <a:gd name="T6" fmla="*/ 1140 w 2505"/>
                <a:gd name="T7" fmla="*/ 18 h 2784"/>
                <a:gd name="T8" fmla="*/ 1027 w 2505"/>
                <a:gd name="T9" fmla="*/ 36 h 2784"/>
                <a:gd name="T10" fmla="*/ 969 w 2505"/>
                <a:gd name="T11" fmla="*/ 49 h 2784"/>
                <a:gd name="T12" fmla="*/ 1097 w 2505"/>
                <a:gd name="T13" fmla="*/ 49 h 2784"/>
                <a:gd name="T14" fmla="*/ 1218 w 2505"/>
                <a:gd name="T15" fmla="*/ 59 h 2784"/>
                <a:gd name="T16" fmla="*/ 1311 w 2505"/>
                <a:gd name="T17" fmla="*/ 76 h 2784"/>
                <a:gd name="T18" fmla="*/ 1380 w 2505"/>
                <a:gd name="T19" fmla="*/ 97 h 2784"/>
                <a:gd name="T20" fmla="*/ 1472 w 2505"/>
                <a:gd name="T21" fmla="*/ 140 h 2784"/>
                <a:gd name="T22" fmla="*/ 1526 w 2505"/>
                <a:gd name="T23" fmla="*/ 181 h 2784"/>
                <a:gd name="T24" fmla="*/ 1552 w 2505"/>
                <a:gd name="T25" fmla="*/ 217 h 2784"/>
                <a:gd name="T26" fmla="*/ 1561 w 2505"/>
                <a:gd name="T27" fmla="*/ 241 h 2784"/>
                <a:gd name="T28" fmla="*/ 1561 w 2505"/>
                <a:gd name="T29" fmla="*/ 253 h 2784"/>
                <a:gd name="T30" fmla="*/ 1416 w 2505"/>
                <a:gd name="T31" fmla="*/ 333 h 2784"/>
                <a:gd name="T32" fmla="*/ 1210 w 2505"/>
                <a:gd name="T33" fmla="*/ 468 h 2784"/>
                <a:gd name="T34" fmla="*/ 1016 w 2505"/>
                <a:gd name="T35" fmla="*/ 619 h 2784"/>
                <a:gd name="T36" fmla="*/ 834 w 2505"/>
                <a:gd name="T37" fmla="*/ 785 h 2784"/>
                <a:gd name="T38" fmla="*/ 666 w 2505"/>
                <a:gd name="T39" fmla="*/ 964 h 2784"/>
                <a:gd name="T40" fmla="*/ 512 w 2505"/>
                <a:gd name="T41" fmla="*/ 1157 h 2784"/>
                <a:gd name="T42" fmla="*/ 375 w 2505"/>
                <a:gd name="T43" fmla="*/ 1362 h 2784"/>
                <a:gd name="T44" fmla="*/ 255 w 2505"/>
                <a:gd name="T45" fmla="*/ 1578 h 2784"/>
                <a:gd name="T46" fmla="*/ 151 w 2505"/>
                <a:gd name="T47" fmla="*/ 1804 h 2784"/>
                <a:gd name="T48" fmla="*/ 67 w 2505"/>
                <a:gd name="T49" fmla="*/ 2040 h 2784"/>
                <a:gd name="T50" fmla="*/ 0 w 2505"/>
                <a:gd name="T51" fmla="*/ 2285 h 2784"/>
                <a:gd name="T52" fmla="*/ 229 w 2505"/>
                <a:gd name="T53" fmla="*/ 2724 h 2784"/>
                <a:gd name="T54" fmla="*/ 250 w 2505"/>
                <a:gd name="T55" fmla="*/ 2546 h 2784"/>
                <a:gd name="T56" fmla="*/ 281 w 2505"/>
                <a:gd name="T57" fmla="*/ 2371 h 2784"/>
                <a:gd name="T58" fmla="*/ 323 w 2505"/>
                <a:gd name="T59" fmla="*/ 2201 h 2784"/>
                <a:gd name="T60" fmla="*/ 376 w 2505"/>
                <a:gd name="T61" fmla="*/ 2035 h 2784"/>
                <a:gd name="T62" fmla="*/ 439 w 2505"/>
                <a:gd name="T63" fmla="*/ 1874 h 2784"/>
                <a:gd name="T64" fmla="*/ 512 w 2505"/>
                <a:gd name="T65" fmla="*/ 1718 h 2784"/>
                <a:gd name="T66" fmla="*/ 594 w 2505"/>
                <a:gd name="T67" fmla="*/ 1567 h 2784"/>
                <a:gd name="T68" fmla="*/ 684 w 2505"/>
                <a:gd name="T69" fmla="*/ 1421 h 2784"/>
                <a:gd name="T70" fmla="*/ 783 w 2505"/>
                <a:gd name="T71" fmla="*/ 1283 h 2784"/>
                <a:gd name="T72" fmla="*/ 891 w 2505"/>
                <a:gd name="T73" fmla="*/ 1151 h 2784"/>
                <a:gd name="T74" fmla="*/ 1006 w 2505"/>
                <a:gd name="T75" fmla="*/ 1026 h 2784"/>
                <a:gd name="T76" fmla="*/ 1128 w 2505"/>
                <a:gd name="T77" fmla="*/ 907 h 2784"/>
                <a:gd name="T78" fmla="*/ 1258 w 2505"/>
                <a:gd name="T79" fmla="*/ 797 h 2784"/>
                <a:gd name="T80" fmla="*/ 1395 w 2505"/>
                <a:gd name="T81" fmla="*/ 695 h 2784"/>
                <a:gd name="T82" fmla="*/ 1537 w 2505"/>
                <a:gd name="T83" fmla="*/ 601 h 2784"/>
                <a:gd name="T84" fmla="*/ 1686 w 2505"/>
                <a:gd name="T85" fmla="*/ 516 h 2784"/>
                <a:gd name="T86" fmla="*/ 1840 w 2505"/>
                <a:gd name="T87" fmla="*/ 440 h 2784"/>
                <a:gd name="T88" fmla="*/ 2000 w 2505"/>
                <a:gd name="T89" fmla="*/ 374 h 2784"/>
                <a:gd name="T90" fmla="*/ 2164 w 2505"/>
                <a:gd name="T91" fmla="*/ 317 h 2784"/>
                <a:gd name="T92" fmla="*/ 2333 w 2505"/>
                <a:gd name="T93" fmla="*/ 271 h 2784"/>
                <a:gd name="T94" fmla="*/ 2505 w 2505"/>
                <a:gd name="T95" fmla="*/ 235 h 2784"/>
                <a:gd name="T96" fmla="*/ 2450 w 2505"/>
                <a:gd name="T97" fmla="*/ 209 h 2784"/>
                <a:gd name="T98" fmla="*/ 2294 w 2505"/>
                <a:gd name="T99" fmla="*/ 149 h 2784"/>
                <a:gd name="T100" fmla="*/ 2125 w 2505"/>
                <a:gd name="T101" fmla="*/ 96 h 2784"/>
                <a:gd name="T102" fmla="*/ 1919 w 2505"/>
                <a:gd name="T103" fmla="*/ 47 h 2784"/>
                <a:gd name="T104" fmla="*/ 1768 w 2505"/>
                <a:gd name="T105" fmla="*/ 23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5" h="2784">
                  <a:moveTo>
                    <a:pt x="1768" y="23"/>
                  </a:moveTo>
                  <a:lnTo>
                    <a:pt x="1768" y="23"/>
                  </a:lnTo>
                  <a:lnTo>
                    <a:pt x="1724" y="18"/>
                  </a:lnTo>
                  <a:lnTo>
                    <a:pt x="1682" y="13"/>
                  </a:lnTo>
                  <a:lnTo>
                    <a:pt x="1598" y="7"/>
                  </a:lnTo>
                  <a:lnTo>
                    <a:pt x="1519" y="2"/>
                  </a:lnTo>
                  <a:lnTo>
                    <a:pt x="1445" y="0"/>
                  </a:lnTo>
                  <a:lnTo>
                    <a:pt x="1373" y="2"/>
                  </a:lnTo>
                  <a:lnTo>
                    <a:pt x="1307" y="4"/>
                  </a:lnTo>
                  <a:lnTo>
                    <a:pt x="1247" y="8"/>
                  </a:lnTo>
                  <a:lnTo>
                    <a:pt x="1191" y="13"/>
                  </a:lnTo>
                  <a:lnTo>
                    <a:pt x="1140" y="18"/>
                  </a:lnTo>
                  <a:lnTo>
                    <a:pt x="1097" y="24"/>
                  </a:lnTo>
                  <a:lnTo>
                    <a:pt x="1059" y="30"/>
                  </a:lnTo>
                  <a:lnTo>
                    <a:pt x="1027" y="36"/>
                  </a:lnTo>
                  <a:lnTo>
                    <a:pt x="983" y="45"/>
                  </a:lnTo>
                  <a:lnTo>
                    <a:pt x="969" y="49"/>
                  </a:lnTo>
                  <a:lnTo>
                    <a:pt x="969" y="49"/>
                  </a:lnTo>
                  <a:lnTo>
                    <a:pt x="1004" y="47"/>
                  </a:lnTo>
                  <a:lnTo>
                    <a:pt x="1045" y="47"/>
                  </a:lnTo>
                  <a:lnTo>
                    <a:pt x="1097" y="49"/>
                  </a:lnTo>
                  <a:lnTo>
                    <a:pt x="1155" y="52"/>
                  </a:lnTo>
                  <a:lnTo>
                    <a:pt x="1186" y="55"/>
                  </a:lnTo>
                  <a:lnTo>
                    <a:pt x="1218" y="59"/>
                  </a:lnTo>
                  <a:lnTo>
                    <a:pt x="1249" y="63"/>
                  </a:lnTo>
                  <a:lnTo>
                    <a:pt x="1280" y="68"/>
                  </a:lnTo>
                  <a:lnTo>
                    <a:pt x="1311" y="76"/>
                  </a:lnTo>
                  <a:lnTo>
                    <a:pt x="1341" y="83"/>
                  </a:lnTo>
                  <a:lnTo>
                    <a:pt x="1341" y="83"/>
                  </a:lnTo>
                  <a:lnTo>
                    <a:pt x="1380" y="97"/>
                  </a:lnTo>
                  <a:lnTo>
                    <a:pt x="1416" y="112"/>
                  </a:lnTo>
                  <a:lnTo>
                    <a:pt x="1446" y="125"/>
                  </a:lnTo>
                  <a:lnTo>
                    <a:pt x="1472" y="140"/>
                  </a:lnTo>
                  <a:lnTo>
                    <a:pt x="1494" y="154"/>
                  </a:lnTo>
                  <a:lnTo>
                    <a:pt x="1511" y="167"/>
                  </a:lnTo>
                  <a:lnTo>
                    <a:pt x="1526" y="181"/>
                  </a:lnTo>
                  <a:lnTo>
                    <a:pt x="1537" y="193"/>
                  </a:lnTo>
                  <a:lnTo>
                    <a:pt x="1546" y="206"/>
                  </a:lnTo>
                  <a:lnTo>
                    <a:pt x="1552" y="217"/>
                  </a:lnTo>
                  <a:lnTo>
                    <a:pt x="1557" y="227"/>
                  </a:lnTo>
                  <a:lnTo>
                    <a:pt x="1560" y="235"/>
                  </a:lnTo>
                  <a:lnTo>
                    <a:pt x="1561" y="241"/>
                  </a:lnTo>
                  <a:lnTo>
                    <a:pt x="1562" y="248"/>
                  </a:lnTo>
                  <a:lnTo>
                    <a:pt x="1561" y="251"/>
                  </a:lnTo>
                  <a:lnTo>
                    <a:pt x="1561" y="253"/>
                  </a:lnTo>
                  <a:lnTo>
                    <a:pt x="1561" y="253"/>
                  </a:lnTo>
                  <a:lnTo>
                    <a:pt x="1488" y="292"/>
                  </a:lnTo>
                  <a:lnTo>
                    <a:pt x="1416" y="333"/>
                  </a:lnTo>
                  <a:lnTo>
                    <a:pt x="1347" y="376"/>
                  </a:lnTo>
                  <a:lnTo>
                    <a:pt x="1278" y="422"/>
                  </a:lnTo>
                  <a:lnTo>
                    <a:pt x="1210" y="468"/>
                  </a:lnTo>
                  <a:lnTo>
                    <a:pt x="1144" y="517"/>
                  </a:lnTo>
                  <a:lnTo>
                    <a:pt x="1079" y="566"/>
                  </a:lnTo>
                  <a:lnTo>
                    <a:pt x="1016" y="619"/>
                  </a:lnTo>
                  <a:lnTo>
                    <a:pt x="954" y="673"/>
                  </a:lnTo>
                  <a:lnTo>
                    <a:pt x="893" y="728"/>
                  </a:lnTo>
                  <a:lnTo>
                    <a:pt x="834" y="785"/>
                  </a:lnTo>
                  <a:lnTo>
                    <a:pt x="776" y="843"/>
                  </a:lnTo>
                  <a:lnTo>
                    <a:pt x="720" y="902"/>
                  </a:lnTo>
                  <a:lnTo>
                    <a:pt x="666" y="964"/>
                  </a:lnTo>
                  <a:lnTo>
                    <a:pt x="614" y="1027"/>
                  </a:lnTo>
                  <a:lnTo>
                    <a:pt x="562" y="1091"/>
                  </a:lnTo>
                  <a:lnTo>
                    <a:pt x="512" y="1157"/>
                  </a:lnTo>
                  <a:lnTo>
                    <a:pt x="465" y="1224"/>
                  </a:lnTo>
                  <a:lnTo>
                    <a:pt x="420" y="1293"/>
                  </a:lnTo>
                  <a:lnTo>
                    <a:pt x="375" y="1362"/>
                  </a:lnTo>
                  <a:lnTo>
                    <a:pt x="333" y="1432"/>
                  </a:lnTo>
                  <a:lnTo>
                    <a:pt x="293" y="1505"/>
                  </a:lnTo>
                  <a:lnTo>
                    <a:pt x="255" y="1578"/>
                  </a:lnTo>
                  <a:lnTo>
                    <a:pt x="218" y="1652"/>
                  </a:lnTo>
                  <a:lnTo>
                    <a:pt x="183" y="1728"/>
                  </a:lnTo>
                  <a:lnTo>
                    <a:pt x="151" y="1804"/>
                  </a:lnTo>
                  <a:lnTo>
                    <a:pt x="122" y="1882"/>
                  </a:lnTo>
                  <a:lnTo>
                    <a:pt x="93" y="1961"/>
                  </a:lnTo>
                  <a:lnTo>
                    <a:pt x="67" y="2040"/>
                  </a:lnTo>
                  <a:lnTo>
                    <a:pt x="43" y="2122"/>
                  </a:lnTo>
                  <a:lnTo>
                    <a:pt x="20" y="2203"/>
                  </a:lnTo>
                  <a:lnTo>
                    <a:pt x="0" y="2285"/>
                  </a:lnTo>
                  <a:lnTo>
                    <a:pt x="224" y="2784"/>
                  </a:lnTo>
                  <a:lnTo>
                    <a:pt x="224" y="2784"/>
                  </a:lnTo>
                  <a:lnTo>
                    <a:pt x="229" y="2724"/>
                  </a:lnTo>
                  <a:lnTo>
                    <a:pt x="234" y="2664"/>
                  </a:lnTo>
                  <a:lnTo>
                    <a:pt x="242" y="2605"/>
                  </a:lnTo>
                  <a:lnTo>
                    <a:pt x="250" y="2546"/>
                  </a:lnTo>
                  <a:lnTo>
                    <a:pt x="259" y="2488"/>
                  </a:lnTo>
                  <a:lnTo>
                    <a:pt x="270" y="2430"/>
                  </a:lnTo>
                  <a:lnTo>
                    <a:pt x="281" y="2371"/>
                  </a:lnTo>
                  <a:lnTo>
                    <a:pt x="295" y="2315"/>
                  </a:lnTo>
                  <a:lnTo>
                    <a:pt x="308" y="2258"/>
                  </a:lnTo>
                  <a:lnTo>
                    <a:pt x="323" y="2201"/>
                  </a:lnTo>
                  <a:lnTo>
                    <a:pt x="340" y="2145"/>
                  </a:lnTo>
                  <a:lnTo>
                    <a:pt x="358" y="2090"/>
                  </a:lnTo>
                  <a:lnTo>
                    <a:pt x="376" y="2035"/>
                  </a:lnTo>
                  <a:lnTo>
                    <a:pt x="396" y="1981"/>
                  </a:lnTo>
                  <a:lnTo>
                    <a:pt x="417" y="1927"/>
                  </a:lnTo>
                  <a:lnTo>
                    <a:pt x="439" y="1874"/>
                  </a:lnTo>
                  <a:lnTo>
                    <a:pt x="463" y="1820"/>
                  </a:lnTo>
                  <a:lnTo>
                    <a:pt x="486" y="1769"/>
                  </a:lnTo>
                  <a:lnTo>
                    <a:pt x="512" y="1718"/>
                  </a:lnTo>
                  <a:lnTo>
                    <a:pt x="538" y="1666"/>
                  </a:lnTo>
                  <a:lnTo>
                    <a:pt x="565" y="1617"/>
                  </a:lnTo>
                  <a:lnTo>
                    <a:pt x="594" y="1567"/>
                  </a:lnTo>
                  <a:lnTo>
                    <a:pt x="622" y="1518"/>
                  </a:lnTo>
                  <a:lnTo>
                    <a:pt x="653" y="1470"/>
                  </a:lnTo>
                  <a:lnTo>
                    <a:pt x="684" y="1421"/>
                  </a:lnTo>
                  <a:lnTo>
                    <a:pt x="716" y="1374"/>
                  </a:lnTo>
                  <a:lnTo>
                    <a:pt x="750" y="1329"/>
                  </a:lnTo>
                  <a:lnTo>
                    <a:pt x="783" y="1283"/>
                  </a:lnTo>
                  <a:lnTo>
                    <a:pt x="818" y="1238"/>
                  </a:lnTo>
                  <a:lnTo>
                    <a:pt x="854" y="1194"/>
                  </a:lnTo>
                  <a:lnTo>
                    <a:pt x="891" y="1151"/>
                  </a:lnTo>
                  <a:lnTo>
                    <a:pt x="928" y="1109"/>
                  </a:lnTo>
                  <a:lnTo>
                    <a:pt x="966" y="1067"/>
                  </a:lnTo>
                  <a:lnTo>
                    <a:pt x="1006" y="1026"/>
                  </a:lnTo>
                  <a:lnTo>
                    <a:pt x="1046" y="985"/>
                  </a:lnTo>
                  <a:lnTo>
                    <a:pt x="1087" y="946"/>
                  </a:lnTo>
                  <a:lnTo>
                    <a:pt x="1128" y="907"/>
                  </a:lnTo>
                  <a:lnTo>
                    <a:pt x="1171" y="870"/>
                  </a:lnTo>
                  <a:lnTo>
                    <a:pt x="1215" y="833"/>
                  </a:lnTo>
                  <a:lnTo>
                    <a:pt x="1258" y="797"/>
                  </a:lnTo>
                  <a:lnTo>
                    <a:pt x="1302" y="763"/>
                  </a:lnTo>
                  <a:lnTo>
                    <a:pt x="1348" y="728"/>
                  </a:lnTo>
                  <a:lnTo>
                    <a:pt x="1395" y="695"/>
                  </a:lnTo>
                  <a:lnTo>
                    <a:pt x="1441" y="663"/>
                  </a:lnTo>
                  <a:lnTo>
                    <a:pt x="1489" y="632"/>
                  </a:lnTo>
                  <a:lnTo>
                    <a:pt x="1537" y="601"/>
                  </a:lnTo>
                  <a:lnTo>
                    <a:pt x="1587" y="571"/>
                  </a:lnTo>
                  <a:lnTo>
                    <a:pt x="1636" y="544"/>
                  </a:lnTo>
                  <a:lnTo>
                    <a:pt x="1686" y="516"/>
                  </a:lnTo>
                  <a:lnTo>
                    <a:pt x="1736" y="490"/>
                  </a:lnTo>
                  <a:lnTo>
                    <a:pt x="1788" y="465"/>
                  </a:lnTo>
                  <a:lnTo>
                    <a:pt x="1840" y="440"/>
                  </a:lnTo>
                  <a:lnTo>
                    <a:pt x="1893" y="417"/>
                  </a:lnTo>
                  <a:lnTo>
                    <a:pt x="1947" y="395"/>
                  </a:lnTo>
                  <a:lnTo>
                    <a:pt x="2000" y="374"/>
                  </a:lnTo>
                  <a:lnTo>
                    <a:pt x="2054" y="354"/>
                  </a:lnTo>
                  <a:lnTo>
                    <a:pt x="2108" y="335"/>
                  </a:lnTo>
                  <a:lnTo>
                    <a:pt x="2164" y="317"/>
                  </a:lnTo>
                  <a:lnTo>
                    <a:pt x="2220" y="301"/>
                  </a:lnTo>
                  <a:lnTo>
                    <a:pt x="2277" y="285"/>
                  </a:lnTo>
                  <a:lnTo>
                    <a:pt x="2333" y="271"/>
                  </a:lnTo>
                  <a:lnTo>
                    <a:pt x="2390" y="257"/>
                  </a:lnTo>
                  <a:lnTo>
                    <a:pt x="2447" y="245"/>
                  </a:lnTo>
                  <a:lnTo>
                    <a:pt x="2505" y="235"/>
                  </a:lnTo>
                  <a:lnTo>
                    <a:pt x="2505" y="235"/>
                  </a:lnTo>
                  <a:lnTo>
                    <a:pt x="2492" y="228"/>
                  </a:lnTo>
                  <a:lnTo>
                    <a:pt x="2450" y="209"/>
                  </a:lnTo>
                  <a:lnTo>
                    <a:pt x="2383" y="182"/>
                  </a:lnTo>
                  <a:lnTo>
                    <a:pt x="2341" y="166"/>
                  </a:lnTo>
                  <a:lnTo>
                    <a:pt x="2294" y="149"/>
                  </a:lnTo>
                  <a:lnTo>
                    <a:pt x="2242" y="131"/>
                  </a:lnTo>
                  <a:lnTo>
                    <a:pt x="2185" y="114"/>
                  </a:lnTo>
                  <a:lnTo>
                    <a:pt x="2125" y="96"/>
                  </a:lnTo>
                  <a:lnTo>
                    <a:pt x="2059" y="78"/>
                  </a:lnTo>
                  <a:lnTo>
                    <a:pt x="1991" y="62"/>
                  </a:lnTo>
                  <a:lnTo>
                    <a:pt x="1919" y="47"/>
                  </a:lnTo>
                  <a:lnTo>
                    <a:pt x="1845" y="34"/>
                  </a:lnTo>
                  <a:lnTo>
                    <a:pt x="1768" y="23"/>
                  </a:lnTo>
                  <a:lnTo>
                    <a:pt x="1768" y="23"/>
                  </a:lnTo>
                  <a:close/>
                </a:path>
              </a:pathLst>
            </a:custGeom>
            <a:solidFill>
              <a:schemeClr val="bg1">
                <a:lumMod val="85000"/>
              </a:schemeClr>
            </a:solidFill>
            <a:ln w="1588">
              <a:noFill/>
              <a:prstDash val="solid"/>
              <a:round/>
              <a:headEnd/>
              <a:tailEnd/>
            </a:ln>
          </p:spPr>
          <p:txBody>
            <a:bodyPr vert="horz" wrap="square" lIns="68580" tIns="34290" rIns="68580" bIns="34290" numCol="1" anchor="t" anchorCtr="0" compatLnSpc="1">
              <a:prstTxWarp prst="textNoShape">
                <a:avLst/>
              </a:prstTxWarp>
            </a:bodyPr>
            <a:lstStyle/>
            <a:p>
              <a:endParaRPr lang="es-MX" sz="1013"/>
            </a:p>
          </p:txBody>
        </p:sp>
        <p:sp>
          <p:nvSpPr>
            <p:cNvPr id="22" name="Freeform 181"/>
            <p:cNvSpPr>
              <a:spLocks noEditPoints="1"/>
            </p:cNvSpPr>
            <p:nvPr/>
          </p:nvSpPr>
          <p:spPr bwMode="auto">
            <a:xfrm>
              <a:off x="8721260" y="5742787"/>
              <a:ext cx="170522" cy="180917"/>
            </a:xfrm>
            <a:custGeom>
              <a:avLst/>
              <a:gdLst/>
              <a:ahLst/>
              <a:cxnLst>
                <a:cxn ang="0">
                  <a:pos x="252" y="2"/>
                </a:cxn>
                <a:cxn ang="0">
                  <a:pos x="252" y="2"/>
                </a:cxn>
                <a:cxn ang="0">
                  <a:pos x="248" y="0"/>
                </a:cxn>
                <a:cxn ang="0">
                  <a:pos x="248" y="0"/>
                </a:cxn>
                <a:cxn ang="0">
                  <a:pos x="244" y="2"/>
                </a:cxn>
                <a:cxn ang="0">
                  <a:pos x="4" y="162"/>
                </a:cxn>
                <a:cxn ang="0">
                  <a:pos x="4" y="162"/>
                </a:cxn>
                <a:cxn ang="0">
                  <a:pos x="0" y="164"/>
                </a:cxn>
                <a:cxn ang="0">
                  <a:pos x="0" y="168"/>
                </a:cxn>
                <a:cxn ang="0">
                  <a:pos x="0" y="168"/>
                </a:cxn>
                <a:cxn ang="0">
                  <a:pos x="2" y="172"/>
                </a:cxn>
                <a:cxn ang="0">
                  <a:pos x="6" y="176"/>
                </a:cxn>
                <a:cxn ang="0">
                  <a:pos x="68" y="200"/>
                </a:cxn>
                <a:cxn ang="0">
                  <a:pos x="98" y="252"/>
                </a:cxn>
                <a:cxn ang="0">
                  <a:pos x="98" y="252"/>
                </a:cxn>
                <a:cxn ang="0">
                  <a:pos x="100" y="254"/>
                </a:cxn>
                <a:cxn ang="0">
                  <a:pos x="104" y="256"/>
                </a:cxn>
                <a:cxn ang="0">
                  <a:pos x="104" y="256"/>
                </a:cxn>
                <a:cxn ang="0">
                  <a:pos x="104" y="256"/>
                </a:cxn>
                <a:cxn ang="0">
                  <a:pos x="108" y="254"/>
                </a:cxn>
                <a:cxn ang="0">
                  <a:pos x="110" y="252"/>
                </a:cxn>
                <a:cxn ang="0">
                  <a:pos x="128" y="224"/>
                </a:cxn>
                <a:cxn ang="0">
                  <a:pos x="206" y="256"/>
                </a:cxn>
                <a:cxn ang="0">
                  <a:pos x="206" y="256"/>
                </a:cxn>
                <a:cxn ang="0">
                  <a:pos x="208" y="256"/>
                </a:cxn>
                <a:cxn ang="0">
                  <a:pos x="208" y="256"/>
                </a:cxn>
                <a:cxn ang="0">
                  <a:pos x="212" y="254"/>
                </a:cxn>
                <a:cxn ang="0">
                  <a:pos x="212" y="254"/>
                </a:cxn>
                <a:cxn ang="0">
                  <a:pos x="214" y="252"/>
                </a:cxn>
                <a:cxn ang="0">
                  <a:pos x="216" y="250"/>
                </a:cxn>
                <a:cxn ang="0">
                  <a:pos x="256" y="10"/>
                </a:cxn>
                <a:cxn ang="0">
                  <a:pos x="256" y="10"/>
                </a:cxn>
                <a:cxn ang="0">
                  <a:pos x="256" y="4"/>
                </a:cxn>
                <a:cxn ang="0">
                  <a:pos x="252" y="2"/>
                </a:cxn>
                <a:cxn ang="0">
                  <a:pos x="26" y="166"/>
                </a:cxn>
                <a:cxn ang="0">
                  <a:pos x="210" y="42"/>
                </a:cxn>
                <a:cxn ang="0">
                  <a:pos x="76" y="186"/>
                </a:cxn>
                <a:cxn ang="0">
                  <a:pos x="76" y="186"/>
                </a:cxn>
                <a:cxn ang="0">
                  <a:pos x="74" y="186"/>
                </a:cxn>
                <a:cxn ang="0">
                  <a:pos x="26" y="166"/>
                </a:cxn>
                <a:cxn ang="0">
                  <a:pos x="82" y="192"/>
                </a:cxn>
                <a:cxn ang="0">
                  <a:pos x="82" y="192"/>
                </a:cxn>
                <a:cxn ang="0">
                  <a:pos x="82" y="192"/>
                </a:cxn>
                <a:cxn ang="0">
                  <a:pos x="234" y="30"/>
                </a:cxn>
                <a:cxn ang="0">
                  <a:pos x="104" y="232"/>
                </a:cxn>
                <a:cxn ang="0">
                  <a:pos x="82" y="192"/>
                </a:cxn>
                <a:cxn ang="0">
                  <a:pos x="202" y="236"/>
                </a:cxn>
                <a:cxn ang="0">
                  <a:pos x="134" y="210"/>
                </a:cxn>
                <a:cxn ang="0">
                  <a:pos x="134" y="210"/>
                </a:cxn>
                <a:cxn ang="0">
                  <a:pos x="128" y="208"/>
                </a:cxn>
                <a:cxn ang="0">
                  <a:pos x="234" y="46"/>
                </a:cxn>
                <a:cxn ang="0">
                  <a:pos x="202" y="236"/>
                </a:cxn>
              </a:cxnLst>
              <a:rect l="0" t="0" r="r" b="b"/>
              <a:pathLst>
                <a:path w="256" h="256">
                  <a:moveTo>
                    <a:pt x="252" y="2"/>
                  </a:moveTo>
                  <a:lnTo>
                    <a:pt x="252" y="2"/>
                  </a:lnTo>
                  <a:lnTo>
                    <a:pt x="248" y="0"/>
                  </a:lnTo>
                  <a:lnTo>
                    <a:pt x="248" y="0"/>
                  </a:lnTo>
                  <a:lnTo>
                    <a:pt x="244" y="2"/>
                  </a:lnTo>
                  <a:lnTo>
                    <a:pt x="4" y="162"/>
                  </a:lnTo>
                  <a:lnTo>
                    <a:pt x="4" y="162"/>
                  </a:lnTo>
                  <a:lnTo>
                    <a:pt x="0" y="164"/>
                  </a:lnTo>
                  <a:lnTo>
                    <a:pt x="0" y="168"/>
                  </a:lnTo>
                  <a:lnTo>
                    <a:pt x="0" y="168"/>
                  </a:lnTo>
                  <a:lnTo>
                    <a:pt x="2" y="172"/>
                  </a:lnTo>
                  <a:lnTo>
                    <a:pt x="6" y="176"/>
                  </a:lnTo>
                  <a:lnTo>
                    <a:pt x="68" y="200"/>
                  </a:lnTo>
                  <a:lnTo>
                    <a:pt x="98" y="252"/>
                  </a:lnTo>
                  <a:lnTo>
                    <a:pt x="98" y="252"/>
                  </a:lnTo>
                  <a:lnTo>
                    <a:pt x="100" y="254"/>
                  </a:lnTo>
                  <a:lnTo>
                    <a:pt x="104" y="256"/>
                  </a:lnTo>
                  <a:lnTo>
                    <a:pt x="104" y="256"/>
                  </a:lnTo>
                  <a:lnTo>
                    <a:pt x="104" y="256"/>
                  </a:lnTo>
                  <a:lnTo>
                    <a:pt x="108" y="254"/>
                  </a:lnTo>
                  <a:lnTo>
                    <a:pt x="110" y="252"/>
                  </a:lnTo>
                  <a:lnTo>
                    <a:pt x="128" y="224"/>
                  </a:lnTo>
                  <a:lnTo>
                    <a:pt x="206" y="256"/>
                  </a:lnTo>
                  <a:lnTo>
                    <a:pt x="206" y="256"/>
                  </a:lnTo>
                  <a:lnTo>
                    <a:pt x="208" y="256"/>
                  </a:lnTo>
                  <a:lnTo>
                    <a:pt x="208" y="256"/>
                  </a:lnTo>
                  <a:lnTo>
                    <a:pt x="212" y="254"/>
                  </a:lnTo>
                  <a:lnTo>
                    <a:pt x="212" y="254"/>
                  </a:lnTo>
                  <a:lnTo>
                    <a:pt x="214" y="252"/>
                  </a:lnTo>
                  <a:lnTo>
                    <a:pt x="216" y="250"/>
                  </a:lnTo>
                  <a:lnTo>
                    <a:pt x="256" y="10"/>
                  </a:lnTo>
                  <a:lnTo>
                    <a:pt x="256" y="10"/>
                  </a:lnTo>
                  <a:lnTo>
                    <a:pt x="256" y="4"/>
                  </a:lnTo>
                  <a:lnTo>
                    <a:pt x="252" y="2"/>
                  </a:lnTo>
                  <a:close/>
                  <a:moveTo>
                    <a:pt x="26" y="166"/>
                  </a:moveTo>
                  <a:lnTo>
                    <a:pt x="210" y="42"/>
                  </a:lnTo>
                  <a:lnTo>
                    <a:pt x="76" y="186"/>
                  </a:lnTo>
                  <a:lnTo>
                    <a:pt x="76" y="186"/>
                  </a:lnTo>
                  <a:lnTo>
                    <a:pt x="74" y="186"/>
                  </a:lnTo>
                  <a:lnTo>
                    <a:pt x="26" y="166"/>
                  </a:lnTo>
                  <a:close/>
                  <a:moveTo>
                    <a:pt x="82" y="192"/>
                  </a:moveTo>
                  <a:lnTo>
                    <a:pt x="82" y="192"/>
                  </a:lnTo>
                  <a:lnTo>
                    <a:pt x="82" y="192"/>
                  </a:lnTo>
                  <a:lnTo>
                    <a:pt x="234" y="30"/>
                  </a:lnTo>
                  <a:lnTo>
                    <a:pt x="104" y="232"/>
                  </a:lnTo>
                  <a:lnTo>
                    <a:pt x="82" y="192"/>
                  </a:lnTo>
                  <a:close/>
                  <a:moveTo>
                    <a:pt x="202" y="236"/>
                  </a:moveTo>
                  <a:lnTo>
                    <a:pt x="134" y="210"/>
                  </a:lnTo>
                  <a:lnTo>
                    <a:pt x="134" y="210"/>
                  </a:lnTo>
                  <a:lnTo>
                    <a:pt x="128" y="208"/>
                  </a:lnTo>
                  <a:lnTo>
                    <a:pt x="234" y="46"/>
                  </a:lnTo>
                  <a:lnTo>
                    <a:pt x="202" y="23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s-MX" sz="1013"/>
            </a:p>
          </p:txBody>
        </p:sp>
        <p:grpSp>
          <p:nvGrpSpPr>
            <p:cNvPr id="25" name="Group 22"/>
            <p:cNvGrpSpPr/>
            <p:nvPr/>
          </p:nvGrpSpPr>
          <p:grpSpPr>
            <a:xfrm>
              <a:off x="8052815" y="6111146"/>
              <a:ext cx="200783" cy="213023"/>
              <a:chOff x="5588000" y="1962150"/>
              <a:chExt cx="406400" cy="406400"/>
            </a:xfrm>
            <a:solidFill>
              <a:schemeClr val="bg1"/>
            </a:solidFill>
          </p:grpSpPr>
          <p:sp>
            <p:nvSpPr>
              <p:cNvPr id="36" name="Freeform 106"/>
              <p:cNvSpPr>
                <a:spLocks noEditPoints="1"/>
              </p:cNvSpPr>
              <p:nvPr/>
            </p:nvSpPr>
            <p:spPr bwMode="auto">
              <a:xfrm>
                <a:off x="5588000" y="1962150"/>
                <a:ext cx="406400" cy="406400"/>
              </a:xfrm>
              <a:custGeom>
                <a:avLst/>
                <a:gdLst/>
                <a:ahLst/>
                <a:cxnLst>
                  <a:cxn ang="0">
                    <a:pos x="214" y="86"/>
                  </a:cxn>
                  <a:cxn ang="0">
                    <a:pos x="230" y="54"/>
                  </a:cxn>
                  <a:cxn ang="0">
                    <a:pos x="210" y="30"/>
                  </a:cxn>
                  <a:cxn ang="0">
                    <a:pos x="194" y="26"/>
                  </a:cxn>
                  <a:cxn ang="0">
                    <a:pos x="160" y="38"/>
                  </a:cxn>
                  <a:cxn ang="0">
                    <a:pos x="150" y="4"/>
                  </a:cxn>
                  <a:cxn ang="0">
                    <a:pos x="118" y="0"/>
                  </a:cxn>
                  <a:cxn ang="0">
                    <a:pos x="102" y="12"/>
                  </a:cxn>
                  <a:cxn ang="0">
                    <a:pos x="66" y="28"/>
                  </a:cxn>
                  <a:cxn ang="0">
                    <a:pos x="56" y="26"/>
                  </a:cxn>
                  <a:cxn ang="0">
                    <a:pos x="30" y="46"/>
                  </a:cxn>
                  <a:cxn ang="0">
                    <a:pos x="28" y="66"/>
                  </a:cxn>
                  <a:cxn ang="0">
                    <a:pos x="12" y="102"/>
                  </a:cxn>
                  <a:cxn ang="0">
                    <a:pos x="0" y="112"/>
                  </a:cxn>
                  <a:cxn ang="0">
                    <a:pos x="0" y="144"/>
                  </a:cxn>
                  <a:cxn ang="0">
                    <a:pos x="38" y="160"/>
                  </a:cxn>
                  <a:cxn ang="0">
                    <a:pos x="28" y="190"/>
                  </a:cxn>
                  <a:cxn ang="0">
                    <a:pos x="30" y="210"/>
                  </a:cxn>
                  <a:cxn ang="0">
                    <a:pos x="56" y="230"/>
                  </a:cxn>
                  <a:cxn ang="0">
                    <a:pos x="86" y="214"/>
                  </a:cxn>
                  <a:cxn ang="0">
                    <a:pos x="102" y="244"/>
                  </a:cxn>
                  <a:cxn ang="0">
                    <a:pos x="118" y="256"/>
                  </a:cxn>
                  <a:cxn ang="0">
                    <a:pos x="150" y="252"/>
                  </a:cxn>
                  <a:cxn ang="0">
                    <a:pos x="160" y="218"/>
                  </a:cxn>
                  <a:cxn ang="0">
                    <a:pos x="194" y="230"/>
                  </a:cxn>
                  <a:cxn ang="0">
                    <a:pos x="210" y="226"/>
                  </a:cxn>
                  <a:cxn ang="0">
                    <a:pos x="230" y="202"/>
                  </a:cxn>
                  <a:cxn ang="0">
                    <a:pos x="214" y="170"/>
                  </a:cxn>
                  <a:cxn ang="0">
                    <a:pos x="248" y="152"/>
                  </a:cxn>
                  <a:cxn ang="0">
                    <a:pos x="256" y="118"/>
                  </a:cxn>
                  <a:cxn ang="0">
                    <a:pos x="248" y="104"/>
                  </a:cxn>
                  <a:cxn ang="0">
                    <a:pos x="208" y="148"/>
                  </a:cxn>
                  <a:cxn ang="0">
                    <a:pos x="200" y="162"/>
                  </a:cxn>
                  <a:cxn ang="0">
                    <a:pos x="200" y="214"/>
                  </a:cxn>
                  <a:cxn ang="0">
                    <a:pos x="170" y="198"/>
                  </a:cxn>
                  <a:cxn ang="0">
                    <a:pos x="154" y="204"/>
                  </a:cxn>
                  <a:cxn ang="0">
                    <a:pos x="138" y="240"/>
                  </a:cxn>
                  <a:cxn ang="0">
                    <a:pos x="108" y="208"/>
                  </a:cxn>
                  <a:cxn ang="0">
                    <a:pos x="94" y="200"/>
                  </a:cxn>
                  <a:cxn ang="0">
                    <a:pos x="78" y="202"/>
                  </a:cxn>
                  <a:cxn ang="0">
                    <a:pos x="54" y="178"/>
                  </a:cxn>
                  <a:cxn ang="0">
                    <a:pos x="52" y="154"/>
                  </a:cxn>
                  <a:cxn ang="0">
                    <a:pos x="16" y="138"/>
                  </a:cxn>
                  <a:cxn ang="0">
                    <a:pos x="48" y="108"/>
                  </a:cxn>
                  <a:cxn ang="0">
                    <a:pos x="56" y="94"/>
                  </a:cxn>
                  <a:cxn ang="0">
                    <a:pos x="56" y="42"/>
                  </a:cxn>
                  <a:cxn ang="0">
                    <a:pos x="86" y="58"/>
                  </a:cxn>
                  <a:cxn ang="0">
                    <a:pos x="102" y="52"/>
                  </a:cxn>
                  <a:cxn ang="0">
                    <a:pos x="118" y="16"/>
                  </a:cxn>
                  <a:cxn ang="0">
                    <a:pos x="148" y="48"/>
                  </a:cxn>
                  <a:cxn ang="0">
                    <a:pos x="162" y="56"/>
                  </a:cxn>
                  <a:cxn ang="0">
                    <a:pos x="178" y="54"/>
                  </a:cxn>
                  <a:cxn ang="0">
                    <a:pos x="202" y="78"/>
                  </a:cxn>
                  <a:cxn ang="0">
                    <a:pos x="204" y="102"/>
                  </a:cxn>
                  <a:cxn ang="0">
                    <a:pos x="240" y="118"/>
                  </a:cxn>
                </a:cxnLst>
                <a:rect l="0" t="0" r="r" b="b"/>
                <a:pathLst>
                  <a:path w="256" h="256">
                    <a:moveTo>
                      <a:pt x="244" y="102"/>
                    </a:moveTo>
                    <a:lnTo>
                      <a:pt x="218" y="96"/>
                    </a:lnTo>
                    <a:lnTo>
                      <a:pt x="218" y="96"/>
                    </a:lnTo>
                    <a:lnTo>
                      <a:pt x="214" y="86"/>
                    </a:lnTo>
                    <a:lnTo>
                      <a:pt x="228" y="66"/>
                    </a:lnTo>
                    <a:lnTo>
                      <a:pt x="228" y="66"/>
                    </a:lnTo>
                    <a:lnTo>
                      <a:pt x="230" y="60"/>
                    </a:lnTo>
                    <a:lnTo>
                      <a:pt x="230" y="54"/>
                    </a:lnTo>
                    <a:lnTo>
                      <a:pt x="230" y="50"/>
                    </a:lnTo>
                    <a:lnTo>
                      <a:pt x="226" y="46"/>
                    </a:lnTo>
                    <a:lnTo>
                      <a:pt x="210" y="30"/>
                    </a:lnTo>
                    <a:lnTo>
                      <a:pt x="210" y="30"/>
                    </a:lnTo>
                    <a:lnTo>
                      <a:pt x="206" y="26"/>
                    </a:lnTo>
                    <a:lnTo>
                      <a:pt x="200" y="26"/>
                    </a:lnTo>
                    <a:lnTo>
                      <a:pt x="200" y="26"/>
                    </a:lnTo>
                    <a:lnTo>
                      <a:pt x="194" y="26"/>
                    </a:lnTo>
                    <a:lnTo>
                      <a:pt x="190" y="28"/>
                    </a:lnTo>
                    <a:lnTo>
                      <a:pt x="170" y="42"/>
                    </a:lnTo>
                    <a:lnTo>
                      <a:pt x="170" y="42"/>
                    </a:lnTo>
                    <a:lnTo>
                      <a:pt x="160" y="38"/>
                    </a:lnTo>
                    <a:lnTo>
                      <a:pt x="154" y="12"/>
                    </a:lnTo>
                    <a:lnTo>
                      <a:pt x="154" y="12"/>
                    </a:lnTo>
                    <a:lnTo>
                      <a:pt x="152" y="8"/>
                    </a:lnTo>
                    <a:lnTo>
                      <a:pt x="150" y="4"/>
                    </a:lnTo>
                    <a:lnTo>
                      <a:pt x="144" y="0"/>
                    </a:lnTo>
                    <a:lnTo>
                      <a:pt x="138" y="0"/>
                    </a:lnTo>
                    <a:lnTo>
                      <a:pt x="118" y="0"/>
                    </a:lnTo>
                    <a:lnTo>
                      <a:pt x="118" y="0"/>
                    </a:lnTo>
                    <a:lnTo>
                      <a:pt x="112" y="0"/>
                    </a:lnTo>
                    <a:lnTo>
                      <a:pt x="106" y="4"/>
                    </a:lnTo>
                    <a:lnTo>
                      <a:pt x="104" y="8"/>
                    </a:lnTo>
                    <a:lnTo>
                      <a:pt x="102" y="12"/>
                    </a:lnTo>
                    <a:lnTo>
                      <a:pt x="96" y="38"/>
                    </a:lnTo>
                    <a:lnTo>
                      <a:pt x="96" y="38"/>
                    </a:lnTo>
                    <a:lnTo>
                      <a:pt x="86" y="42"/>
                    </a:lnTo>
                    <a:lnTo>
                      <a:pt x="66" y="28"/>
                    </a:lnTo>
                    <a:lnTo>
                      <a:pt x="66" y="28"/>
                    </a:lnTo>
                    <a:lnTo>
                      <a:pt x="62" y="26"/>
                    </a:lnTo>
                    <a:lnTo>
                      <a:pt x="56" y="26"/>
                    </a:lnTo>
                    <a:lnTo>
                      <a:pt x="56" y="26"/>
                    </a:lnTo>
                    <a:lnTo>
                      <a:pt x="50" y="26"/>
                    </a:lnTo>
                    <a:lnTo>
                      <a:pt x="46" y="30"/>
                    </a:lnTo>
                    <a:lnTo>
                      <a:pt x="30" y="46"/>
                    </a:lnTo>
                    <a:lnTo>
                      <a:pt x="30" y="46"/>
                    </a:lnTo>
                    <a:lnTo>
                      <a:pt x="26" y="50"/>
                    </a:lnTo>
                    <a:lnTo>
                      <a:pt x="26" y="54"/>
                    </a:lnTo>
                    <a:lnTo>
                      <a:pt x="26" y="60"/>
                    </a:lnTo>
                    <a:lnTo>
                      <a:pt x="28" y="66"/>
                    </a:lnTo>
                    <a:lnTo>
                      <a:pt x="42" y="86"/>
                    </a:lnTo>
                    <a:lnTo>
                      <a:pt x="42" y="86"/>
                    </a:lnTo>
                    <a:lnTo>
                      <a:pt x="38" y="96"/>
                    </a:lnTo>
                    <a:lnTo>
                      <a:pt x="12" y="102"/>
                    </a:lnTo>
                    <a:lnTo>
                      <a:pt x="12" y="102"/>
                    </a:lnTo>
                    <a:lnTo>
                      <a:pt x="8" y="104"/>
                    </a:lnTo>
                    <a:lnTo>
                      <a:pt x="4" y="106"/>
                    </a:lnTo>
                    <a:lnTo>
                      <a:pt x="0" y="112"/>
                    </a:lnTo>
                    <a:lnTo>
                      <a:pt x="0" y="118"/>
                    </a:lnTo>
                    <a:lnTo>
                      <a:pt x="0" y="138"/>
                    </a:lnTo>
                    <a:lnTo>
                      <a:pt x="0" y="138"/>
                    </a:lnTo>
                    <a:lnTo>
                      <a:pt x="0" y="144"/>
                    </a:lnTo>
                    <a:lnTo>
                      <a:pt x="4" y="150"/>
                    </a:lnTo>
                    <a:lnTo>
                      <a:pt x="8" y="152"/>
                    </a:lnTo>
                    <a:lnTo>
                      <a:pt x="12" y="154"/>
                    </a:lnTo>
                    <a:lnTo>
                      <a:pt x="38" y="160"/>
                    </a:lnTo>
                    <a:lnTo>
                      <a:pt x="38" y="160"/>
                    </a:lnTo>
                    <a:lnTo>
                      <a:pt x="42" y="170"/>
                    </a:lnTo>
                    <a:lnTo>
                      <a:pt x="28" y="190"/>
                    </a:lnTo>
                    <a:lnTo>
                      <a:pt x="28" y="190"/>
                    </a:lnTo>
                    <a:lnTo>
                      <a:pt x="26" y="196"/>
                    </a:lnTo>
                    <a:lnTo>
                      <a:pt x="26" y="202"/>
                    </a:lnTo>
                    <a:lnTo>
                      <a:pt x="26" y="206"/>
                    </a:lnTo>
                    <a:lnTo>
                      <a:pt x="30" y="210"/>
                    </a:lnTo>
                    <a:lnTo>
                      <a:pt x="46" y="226"/>
                    </a:lnTo>
                    <a:lnTo>
                      <a:pt x="46" y="226"/>
                    </a:lnTo>
                    <a:lnTo>
                      <a:pt x="50" y="230"/>
                    </a:lnTo>
                    <a:lnTo>
                      <a:pt x="56" y="230"/>
                    </a:lnTo>
                    <a:lnTo>
                      <a:pt x="56" y="230"/>
                    </a:lnTo>
                    <a:lnTo>
                      <a:pt x="62" y="230"/>
                    </a:lnTo>
                    <a:lnTo>
                      <a:pt x="66" y="228"/>
                    </a:lnTo>
                    <a:lnTo>
                      <a:pt x="86" y="214"/>
                    </a:lnTo>
                    <a:lnTo>
                      <a:pt x="86" y="214"/>
                    </a:lnTo>
                    <a:lnTo>
                      <a:pt x="96" y="218"/>
                    </a:lnTo>
                    <a:lnTo>
                      <a:pt x="102" y="244"/>
                    </a:lnTo>
                    <a:lnTo>
                      <a:pt x="102" y="244"/>
                    </a:lnTo>
                    <a:lnTo>
                      <a:pt x="104" y="248"/>
                    </a:lnTo>
                    <a:lnTo>
                      <a:pt x="106" y="252"/>
                    </a:lnTo>
                    <a:lnTo>
                      <a:pt x="112" y="256"/>
                    </a:lnTo>
                    <a:lnTo>
                      <a:pt x="118" y="256"/>
                    </a:lnTo>
                    <a:lnTo>
                      <a:pt x="138" y="256"/>
                    </a:lnTo>
                    <a:lnTo>
                      <a:pt x="138" y="256"/>
                    </a:lnTo>
                    <a:lnTo>
                      <a:pt x="144" y="256"/>
                    </a:lnTo>
                    <a:lnTo>
                      <a:pt x="150" y="252"/>
                    </a:lnTo>
                    <a:lnTo>
                      <a:pt x="152" y="248"/>
                    </a:lnTo>
                    <a:lnTo>
                      <a:pt x="154" y="244"/>
                    </a:lnTo>
                    <a:lnTo>
                      <a:pt x="160" y="218"/>
                    </a:lnTo>
                    <a:lnTo>
                      <a:pt x="160" y="218"/>
                    </a:lnTo>
                    <a:lnTo>
                      <a:pt x="170" y="214"/>
                    </a:lnTo>
                    <a:lnTo>
                      <a:pt x="190" y="228"/>
                    </a:lnTo>
                    <a:lnTo>
                      <a:pt x="190" y="228"/>
                    </a:lnTo>
                    <a:lnTo>
                      <a:pt x="194" y="230"/>
                    </a:lnTo>
                    <a:lnTo>
                      <a:pt x="200" y="230"/>
                    </a:lnTo>
                    <a:lnTo>
                      <a:pt x="200" y="230"/>
                    </a:lnTo>
                    <a:lnTo>
                      <a:pt x="206" y="230"/>
                    </a:lnTo>
                    <a:lnTo>
                      <a:pt x="210" y="226"/>
                    </a:lnTo>
                    <a:lnTo>
                      <a:pt x="226" y="210"/>
                    </a:lnTo>
                    <a:lnTo>
                      <a:pt x="226" y="210"/>
                    </a:lnTo>
                    <a:lnTo>
                      <a:pt x="230" y="206"/>
                    </a:lnTo>
                    <a:lnTo>
                      <a:pt x="230" y="202"/>
                    </a:lnTo>
                    <a:lnTo>
                      <a:pt x="230" y="196"/>
                    </a:lnTo>
                    <a:lnTo>
                      <a:pt x="228" y="190"/>
                    </a:lnTo>
                    <a:lnTo>
                      <a:pt x="214" y="170"/>
                    </a:lnTo>
                    <a:lnTo>
                      <a:pt x="214" y="170"/>
                    </a:lnTo>
                    <a:lnTo>
                      <a:pt x="218" y="160"/>
                    </a:lnTo>
                    <a:lnTo>
                      <a:pt x="244" y="154"/>
                    </a:lnTo>
                    <a:lnTo>
                      <a:pt x="244" y="154"/>
                    </a:lnTo>
                    <a:lnTo>
                      <a:pt x="248" y="152"/>
                    </a:lnTo>
                    <a:lnTo>
                      <a:pt x="252" y="150"/>
                    </a:lnTo>
                    <a:lnTo>
                      <a:pt x="256" y="144"/>
                    </a:lnTo>
                    <a:lnTo>
                      <a:pt x="256" y="138"/>
                    </a:lnTo>
                    <a:lnTo>
                      <a:pt x="256" y="118"/>
                    </a:lnTo>
                    <a:lnTo>
                      <a:pt x="256" y="118"/>
                    </a:lnTo>
                    <a:lnTo>
                      <a:pt x="256" y="112"/>
                    </a:lnTo>
                    <a:lnTo>
                      <a:pt x="252" y="106"/>
                    </a:lnTo>
                    <a:lnTo>
                      <a:pt x="248" y="104"/>
                    </a:lnTo>
                    <a:lnTo>
                      <a:pt x="244" y="102"/>
                    </a:lnTo>
                    <a:close/>
                    <a:moveTo>
                      <a:pt x="216" y="144"/>
                    </a:moveTo>
                    <a:lnTo>
                      <a:pt x="216" y="144"/>
                    </a:lnTo>
                    <a:lnTo>
                      <a:pt x="208" y="148"/>
                    </a:lnTo>
                    <a:lnTo>
                      <a:pt x="204" y="154"/>
                    </a:lnTo>
                    <a:lnTo>
                      <a:pt x="204" y="154"/>
                    </a:lnTo>
                    <a:lnTo>
                      <a:pt x="200" y="162"/>
                    </a:lnTo>
                    <a:lnTo>
                      <a:pt x="200" y="162"/>
                    </a:lnTo>
                    <a:lnTo>
                      <a:pt x="198" y="170"/>
                    </a:lnTo>
                    <a:lnTo>
                      <a:pt x="202" y="178"/>
                    </a:lnTo>
                    <a:lnTo>
                      <a:pt x="214" y="200"/>
                    </a:lnTo>
                    <a:lnTo>
                      <a:pt x="200" y="214"/>
                    </a:lnTo>
                    <a:lnTo>
                      <a:pt x="178" y="202"/>
                    </a:lnTo>
                    <a:lnTo>
                      <a:pt x="178" y="202"/>
                    </a:lnTo>
                    <a:lnTo>
                      <a:pt x="174" y="198"/>
                    </a:lnTo>
                    <a:lnTo>
                      <a:pt x="170" y="198"/>
                    </a:lnTo>
                    <a:lnTo>
                      <a:pt x="170" y="198"/>
                    </a:lnTo>
                    <a:lnTo>
                      <a:pt x="162" y="200"/>
                    </a:lnTo>
                    <a:lnTo>
                      <a:pt x="162" y="200"/>
                    </a:lnTo>
                    <a:lnTo>
                      <a:pt x="154" y="204"/>
                    </a:lnTo>
                    <a:lnTo>
                      <a:pt x="154" y="204"/>
                    </a:lnTo>
                    <a:lnTo>
                      <a:pt x="148" y="208"/>
                    </a:lnTo>
                    <a:lnTo>
                      <a:pt x="144" y="216"/>
                    </a:lnTo>
                    <a:lnTo>
                      <a:pt x="138" y="240"/>
                    </a:lnTo>
                    <a:lnTo>
                      <a:pt x="118" y="240"/>
                    </a:lnTo>
                    <a:lnTo>
                      <a:pt x="112" y="216"/>
                    </a:lnTo>
                    <a:lnTo>
                      <a:pt x="112" y="216"/>
                    </a:lnTo>
                    <a:lnTo>
                      <a:pt x="108" y="208"/>
                    </a:lnTo>
                    <a:lnTo>
                      <a:pt x="102" y="204"/>
                    </a:lnTo>
                    <a:lnTo>
                      <a:pt x="102" y="204"/>
                    </a:lnTo>
                    <a:lnTo>
                      <a:pt x="94" y="200"/>
                    </a:lnTo>
                    <a:lnTo>
                      <a:pt x="94" y="200"/>
                    </a:lnTo>
                    <a:lnTo>
                      <a:pt x="86" y="198"/>
                    </a:lnTo>
                    <a:lnTo>
                      <a:pt x="86" y="198"/>
                    </a:lnTo>
                    <a:lnTo>
                      <a:pt x="82" y="198"/>
                    </a:lnTo>
                    <a:lnTo>
                      <a:pt x="78" y="202"/>
                    </a:lnTo>
                    <a:lnTo>
                      <a:pt x="56" y="214"/>
                    </a:lnTo>
                    <a:lnTo>
                      <a:pt x="42" y="200"/>
                    </a:lnTo>
                    <a:lnTo>
                      <a:pt x="54" y="178"/>
                    </a:lnTo>
                    <a:lnTo>
                      <a:pt x="54" y="178"/>
                    </a:lnTo>
                    <a:lnTo>
                      <a:pt x="58" y="170"/>
                    </a:lnTo>
                    <a:lnTo>
                      <a:pt x="56" y="162"/>
                    </a:lnTo>
                    <a:lnTo>
                      <a:pt x="56" y="162"/>
                    </a:lnTo>
                    <a:lnTo>
                      <a:pt x="52" y="154"/>
                    </a:lnTo>
                    <a:lnTo>
                      <a:pt x="52" y="154"/>
                    </a:lnTo>
                    <a:lnTo>
                      <a:pt x="48" y="148"/>
                    </a:lnTo>
                    <a:lnTo>
                      <a:pt x="40" y="144"/>
                    </a:lnTo>
                    <a:lnTo>
                      <a:pt x="16" y="138"/>
                    </a:lnTo>
                    <a:lnTo>
                      <a:pt x="16" y="118"/>
                    </a:lnTo>
                    <a:lnTo>
                      <a:pt x="40" y="112"/>
                    </a:lnTo>
                    <a:lnTo>
                      <a:pt x="40" y="112"/>
                    </a:lnTo>
                    <a:lnTo>
                      <a:pt x="48" y="108"/>
                    </a:lnTo>
                    <a:lnTo>
                      <a:pt x="52" y="102"/>
                    </a:lnTo>
                    <a:lnTo>
                      <a:pt x="52" y="102"/>
                    </a:lnTo>
                    <a:lnTo>
                      <a:pt x="56" y="94"/>
                    </a:lnTo>
                    <a:lnTo>
                      <a:pt x="56" y="94"/>
                    </a:lnTo>
                    <a:lnTo>
                      <a:pt x="58" y="86"/>
                    </a:lnTo>
                    <a:lnTo>
                      <a:pt x="54" y="78"/>
                    </a:lnTo>
                    <a:lnTo>
                      <a:pt x="42" y="56"/>
                    </a:lnTo>
                    <a:lnTo>
                      <a:pt x="56" y="42"/>
                    </a:lnTo>
                    <a:lnTo>
                      <a:pt x="78" y="54"/>
                    </a:lnTo>
                    <a:lnTo>
                      <a:pt x="78" y="54"/>
                    </a:lnTo>
                    <a:lnTo>
                      <a:pt x="82" y="58"/>
                    </a:lnTo>
                    <a:lnTo>
                      <a:pt x="86" y="58"/>
                    </a:lnTo>
                    <a:lnTo>
                      <a:pt x="86" y="58"/>
                    </a:lnTo>
                    <a:lnTo>
                      <a:pt x="94" y="56"/>
                    </a:lnTo>
                    <a:lnTo>
                      <a:pt x="94" y="56"/>
                    </a:lnTo>
                    <a:lnTo>
                      <a:pt x="102" y="52"/>
                    </a:lnTo>
                    <a:lnTo>
                      <a:pt x="102" y="52"/>
                    </a:lnTo>
                    <a:lnTo>
                      <a:pt x="108" y="48"/>
                    </a:lnTo>
                    <a:lnTo>
                      <a:pt x="112" y="40"/>
                    </a:lnTo>
                    <a:lnTo>
                      <a:pt x="118" y="16"/>
                    </a:lnTo>
                    <a:lnTo>
                      <a:pt x="138" y="16"/>
                    </a:lnTo>
                    <a:lnTo>
                      <a:pt x="144" y="40"/>
                    </a:lnTo>
                    <a:lnTo>
                      <a:pt x="144" y="40"/>
                    </a:lnTo>
                    <a:lnTo>
                      <a:pt x="148" y="48"/>
                    </a:lnTo>
                    <a:lnTo>
                      <a:pt x="154" y="52"/>
                    </a:lnTo>
                    <a:lnTo>
                      <a:pt x="154" y="52"/>
                    </a:lnTo>
                    <a:lnTo>
                      <a:pt x="162" y="56"/>
                    </a:lnTo>
                    <a:lnTo>
                      <a:pt x="162" y="56"/>
                    </a:lnTo>
                    <a:lnTo>
                      <a:pt x="170" y="58"/>
                    </a:lnTo>
                    <a:lnTo>
                      <a:pt x="170" y="58"/>
                    </a:lnTo>
                    <a:lnTo>
                      <a:pt x="174" y="58"/>
                    </a:lnTo>
                    <a:lnTo>
                      <a:pt x="178" y="54"/>
                    </a:lnTo>
                    <a:lnTo>
                      <a:pt x="200" y="42"/>
                    </a:lnTo>
                    <a:lnTo>
                      <a:pt x="214" y="56"/>
                    </a:lnTo>
                    <a:lnTo>
                      <a:pt x="202" y="78"/>
                    </a:lnTo>
                    <a:lnTo>
                      <a:pt x="202" y="78"/>
                    </a:lnTo>
                    <a:lnTo>
                      <a:pt x="198" y="86"/>
                    </a:lnTo>
                    <a:lnTo>
                      <a:pt x="200" y="94"/>
                    </a:lnTo>
                    <a:lnTo>
                      <a:pt x="200" y="94"/>
                    </a:lnTo>
                    <a:lnTo>
                      <a:pt x="204" y="102"/>
                    </a:lnTo>
                    <a:lnTo>
                      <a:pt x="204" y="102"/>
                    </a:lnTo>
                    <a:lnTo>
                      <a:pt x="208" y="108"/>
                    </a:lnTo>
                    <a:lnTo>
                      <a:pt x="216" y="112"/>
                    </a:lnTo>
                    <a:lnTo>
                      <a:pt x="240" y="118"/>
                    </a:lnTo>
                    <a:lnTo>
                      <a:pt x="240" y="138"/>
                    </a:lnTo>
                    <a:lnTo>
                      <a:pt x="216" y="14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s-MX" sz="1013"/>
              </a:p>
            </p:txBody>
          </p:sp>
          <p:sp>
            <p:nvSpPr>
              <p:cNvPr id="37" name="Freeform 109"/>
              <p:cNvSpPr>
                <a:spLocks noEditPoints="1"/>
              </p:cNvSpPr>
              <p:nvPr/>
            </p:nvSpPr>
            <p:spPr bwMode="auto">
              <a:xfrm>
                <a:off x="5702300" y="2076450"/>
                <a:ext cx="177800" cy="177800"/>
              </a:xfrm>
              <a:custGeom>
                <a:avLst/>
                <a:gdLst/>
                <a:ahLst/>
                <a:cxnLst>
                  <a:cxn ang="0">
                    <a:pos x="56" y="0"/>
                  </a:cxn>
                  <a:cxn ang="0">
                    <a:pos x="34" y="4"/>
                  </a:cxn>
                  <a:cxn ang="0">
                    <a:pos x="16" y="16"/>
                  </a:cxn>
                  <a:cxn ang="0">
                    <a:pos x="4" y="34"/>
                  </a:cxn>
                  <a:cxn ang="0">
                    <a:pos x="0" y="56"/>
                  </a:cxn>
                  <a:cxn ang="0">
                    <a:pos x="2" y="68"/>
                  </a:cxn>
                  <a:cxn ang="0">
                    <a:pos x="10" y="88"/>
                  </a:cxn>
                  <a:cxn ang="0">
                    <a:pos x="24" y="102"/>
                  </a:cxn>
                  <a:cxn ang="0">
                    <a:pos x="44" y="110"/>
                  </a:cxn>
                  <a:cxn ang="0">
                    <a:pos x="56" y="112"/>
                  </a:cxn>
                  <a:cxn ang="0">
                    <a:pos x="78" y="108"/>
                  </a:cxn>
                  <a:cxn ang="0">
                    <a:pos x="96" y="96"/>
                  </a:cxn>
                  <a:cxn ang="0">
                    <a:pos x="108" y="78"/>
                  </a:cxn>
                  <a:cxn ang="0">
                    <a:pos x="112" y="56"/>
                  </a:cxn>
                  <a:cxn ang="0">
                    <a:pos x="110" y="44"/>
                  </a:cxn>
                  <a:cxn ang="0">
                    <a:pos x="102" y="24"/>
                  </a:cxn>
                  <a:cxn ang="0">
                    <a:pos x="88" y="10"/>
                  </a:cxn>
                  <a:cxn ang="0">
                    <a:pos x="68" y="2"/>
                  </a:cxn>
                  <a:cxn ang="0">
                    <a:pos x="56" y="104"/>
                  </a:cxn>
                  <a:cxn ang="0">
                    <a:pos x="46" y="104"/>
                  </a:cxn>
                  <a:cxn ang="0">
                    <a:pos x="28" y="96"/>
                  </a:cxn>
                  <a:cxn ang="0">
                    <a:pos x="16" y="84"/>
                  </a:cxn>
                  <a:cxn ang="0">
                    <a:pos x="8" y="66"/>
                  </a:cxn>
                  <a:cxn ang="0">
                    <a:pos x="8" y="56"/>
                  </a:cxn>
                  <a:cxn ang="0">
                    <a:pos x="10" y="36"/>
                  </a:cxn>
                  <a:cxn ang="0">
                    <a:pos x="22" y="22"/>
                  </a:cxn>
                  <a:cxn ang="0">
                    <a:pos x="36" y="10"/>
                  </a:cxn>
                  <a:cxn ang="0">
                    <a:pos x="56" y="6"/>
                  </a:cxn>
                  <a:cxn ang="0">
                    <a:pos x="66" y="8"/>
                  </a:cxn>
                  <a:cxn ang="0">
                    <a:pos x="84" y="16"/>
                  </a:cxn>
                  <a:cxn ang="0">
                    <a:pos x="96" y="28"/>
                  </a:cxn>
                  <a:cxn ang="0">
                    <a:pos x="104" y="46"/>
                  </a:cxn>
                  <a:cxn ang="0">
                    <a:pos x="106" y="56"/>
                  </a:cxn>
                  <a:cxn ang="0">
                    <a:pos x="102" y="76"/>
                  </a:cxn>
                  <a:cxn ang="0">
                    <a:pos x="90" y="90"/>
                  </a:cxn>
                  <a:cxn ang="0">
                    <a:pos x="76" y="102"/>
                  </a:cxn>
                  <a:cxn ang="0">
                    <a:pos x="56" y="104"/>
                  </a:cxn>
                </a:cxnLst>
                <a:rect l="0" t="0" r="r" b="b"/>
                <a:pathLst>
                  <a:path w="112" h="112">
                    <a:moveTo>
                      <a:pt x="56" y="0"/>
                    </a:move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56" y="112"/>
                    </a:lnTo>
                    <a:lnTo>
                      <a:pt x="68" y="110"/>
                    </a:lnTo>
                    <a:lnTo>
                      <a:pt x="78" y="108"/>
                    </a:lnTo>
                    <a:lnTo>
                      <a:pt x="88" y="102"/>
                    </a:lnTo>
                    <a:lnTo>
                      <a:pt x="96" y="96"/>
                    </a:lnTo>
                    <a:lnTo>
                      <a:pt x="102" y="88"/>
                    </a:lnTo>
                    <a:lnTo>
                      <a:pt x="108" y="78"/>
                    </a:lnTo>
                    <a:lnTo>
                      <a:pt x="110" y="68"/>
                    </a:lnTo>
                    <a:lnTo>
                      <a:pt x="112" y="56"/>
                    </a:lnTo>
                    <a:lnTo>
                      <a:pt x="112" y="56"/>
                    </a:lnTo>
                    <a:lnTo>
                      <a:pt x="110" y="44"/>
                    </a:lnTo>
                    <a:lnTo>
                      <a:pt x="108" y="34"/>
                    </a:lnTo>
                    <a:lnTo>
                      <a:pt x="102" y="24"/>
                    </a:lnTo>
                    <a:lnTo>
                      <a:pt x="96" y="16"/>
                    </a:lnTo>
                    <a:lnTo>
                      <a:pt x="88" y="10"/>
                    </a:lnTo>
                    <a:lnTo>
                      <a:pt x="78" y="4"/>
                    </a:lnTo>
                    <a:lnTo>
                      <a:pt x="68" y="2"/>
                    </a:lnTo>
                    <a:lnTo>
                      <a:pt x="56" y="0"/>
                    </a:lnTo>
                    <a:close/>
                    <a:moveTo>
                      <a:pt x="56" y="104"/>
                    </a:moveTo>
                    <a:lnTo>
                      <a:pt x="56" y="104"/>
                    </a:lnTo>
                    <a:lnTo>
                      <a:pt x="46" y="104"/>
                    </a:lnTo>
                    <a:lnTo>
                      <a:pt x="36" y="102"/>
                    </a:lnTo>
                    <a:lnTo>
                      <a:pt x="28" y="96"/>
                    </a:lnTo>
                    <a:lnTo>
                      <a:pt x="22" y="90"/>
                    </a:lnTo>
                    <a:lnTo>
                      <a:pt x="16" y="84"/>
                    </a:lnTo>
                    <a:lnTo>
                      <a:pt x="10" y="76"/>
                    </a:lnTo>
                    <a:lnTo>
                      <a:pt x="8" y="66"/>
                    </a:lnTo>
                    <a:lnTo>
                      <a:pt x="8" y="56"/>
                    </a:lnTo>
                    <a:lnTo>
                      <a:pt x="8" y="56"/>
                    </a:lnTo>
                    <a:lnTo>
                      <a:pt x="8" y="46"/>
                    </a:lnTo>
                    <a:lnTo>
                      <a:pt x="10" y="36"/>
                    </a:lnTo>
                    <a:lnTo>
                      <a:pt x="16" y="28"/>
                    </a:lnTo>
                    <a:lnTo>
                      <a:pt x="22" y="22"/>
                    </a:lnTo>
                    <a:lnTo>
                      <a:pt x="28" y="16"/>
                    </a:lnTo>
                    <a:lnTo>
                      <a:pt x="36" y="10"/>
                    </a:lnTo>
                    <a:lnTo>
                      <a:pt x="46" y="8"/>
                    </a:lnTo>
                    <a:lnTo>
                      <a:pt x="56" y="6"/>
                    </a:lnTo>
                    <a:lnTo>
                      <a:pt x="56" y="6"/>
                    </a:lnTo>
                    <a:lnTo>
                      <a:pt x="66" y="8"/>
                    </a:lnTo>
                    <a:lnTo>
                      <a:pt x="76" y="10"/>
                    </a:lnTo>
                    <a:lnTo>
                      <a:pt x="84" y="16"/>
                    </a:lnTo>
                    <a:lnTo>
                      <a:pt x="90" y="22"/>
                    </a:lnTo>
                    <a:lnTo>
                      <a:pt x="96" y="28"/>
                    </a:lnTo>
                    <a:lnTo>
                      <a:pt x="102" y="36"/>
                    </a:lnTo>
                    <a:lnTo>
                      <a:pt x="104" y="46"/>
                    </a:lnTo>
                    <a:lnTo>
                      <a:pt x="106" y="56"/>
                    </a:lnTo>
                    <a:lnTo>
                      <a:pt x="106" y="56"/>
                    </a:lnTo>
                    <a:lnTo>
                      <a:pt x="104" y="66"/>
                    </a:lnTo>
                    <a:lnTo>
                      <a:pt x="102" y="76"/>
                    </a:lnTo>
                    <a:lnTo>
                      <a:pt x="96" y="84"/>
                    </a:lnTo>
                    <a:lnTo>
                      <a:pt x="90" y="90"/>
                    </a:lnTo>
                    <a:lnTo>
                      <a:pt x="84" y="96"/>
                    </a:lnTo>
                    <a:lnTo>
                      <a:pt x="76" y="102"/>
                    </a:lnTo>
                    <a:lnTo>
                      <a:pt x="66" y="104"/>
                    </a:lnTo>
                    <a:lnTo>
                      <a:pt x="56" y="10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s-MX" sz="1013"/>
              </a:p>
            </p:txBody>
          </p:sp>
        </p:grpSp>
      </p:grpSp>
      <p:grpSp>
        <p:nvGrpSpPr>
          <p:cNvPr id="26" name="Group 23"/>
          <p:cNvGrpSpPr/>
          <p:nvPr/>
        </p:nvGrpSpPr>
        <p:grpSpPr>
          <a:xfrm>
            <a:off x="2820357" y="4030543"/>
            <a:ext cx="150587" cy="159767"/>
            <a:chOff x="4775200" y="1962150"/>
            <a:chExt cx="406400" cy="406400"/>
          </a:xfrm>
          <a:solidFill>
            <a:schemeClr val="bg1"/>
          </a:solidFill>
        </p:grpSpPr>
        <p:sp>
          <p:nvSpPr>
            <p:cNvPr id="33" name="Freeform 115"/>
            <p:cNvSpPr>
              <a:spLocks noEditPoints="1"/>
            </p:cNvSpPr>
            <p:nvPr/>
          </p:nvSpPr>
          <p:spPr bwMode="auto">
            <a:xfrm>
              <a:off x="4775200" y="1962150"/>
              <a:ext cx="406400" cy="406400"/>
            </a:xfrm>
            <a:custGeom>
              <a:avLst/>
              <a:gdLst/>
              <a:ahLst/>
              <a:cxnLst>
                <a:cxn ang="0">
                  <a:pos x="160" y="0"/>
                </a:cxn>
                <a:cxn ang="0">
                  <a:pos x="122" y="8"/>
                </a:cxn>
                <a:cxn ang="0">
                  <a:pos x="92" y="28"/>
                </a:cxn>
                <a:cxn ang="0">
                  <a:pos x="72" y="58"/>
                </a:cxn>
                <a:cxn ang="0">
                  <a:pos x="64" y="96"/>
                </a:cxn>
                <a:cxn ang="0">
                  <a:pos x="64" y="108"/>
                </a:cxn>
                <a:cxn ang="0">
                  <a:pos x="70" y="130"/>
                </a:cxn>
                <a:cxn ang="0">
                  <a:pos x="8" y="208"/>
                </a:cxn>
                <a:cxn ang="0">
                  <a:pos x="8" y="208"/>
                </a:cxn>
                <a:cxn ang="0">
                  <a:pos x="0" y="228"/>
                </a:cxn>
                <a:cxn ang="0">
                  <a:pos x="2" y="238"/>
                </a:cxn>
                <a:cxn ang="0">
                  <a:pos x="18" y="254"/>
                </a:cxn>
                <a:cxn ang="0">
                  <a:pos x="28" y="256"/>
                </a:cxn>
                <a:cxn ang="0">
                  <a:pos x="48" y="248"/>
                </a:cxn>
                <a:cxn ang="0">
                  <a:pos x="116" y="180"/>
                </a:cxn>
                <a:cxn ang="0">
                  <a:pos x="126" y="186"/>
                </a:cxn>
                <a:cxn ang="0">
                  <a:pos x="148" y="192"/>
                </a:cxn>
                <a:cxn ang="0">
                  <a:pos x="160" y="192"/>
                </a:cxn>
                <a:cxn ang="0">
                  <a:pos x="198" y="184"/>
                </a:cxn>
                <a:cxn ang="0">
                  <a:pos x="228" y="164"/>
                </a:cxn>
                <a:cxn ang="0">
                  <a:pos x="248" y="134"/>
                </a:cxn>
                <a:cxn ang="0">
                  <a:pos x="256" y="96"/>
                </a:cxn>
                <a:cxn ang="0">
                  <a:pos x="254" y="76"/>
                </a:cxn>
                <a:cxn ang="0">
                  <a:pos x="240" y="42"/>
                </a:cxn>
                <a:cxn ang="0">
                  <a:pos x="214" y="16"/>
                </a:cxn>
                <a:cxn ang="0">
                  <a:pos x="180" y="2"/>
                </a:cxn>
                <a:cxn ang="0">
                  <a:pos x="38" y="238"/>
                </a:cxn>
                <a:cxn ang="0">
                  <a:pos x="34" y="240"/>
                </a:cxn>
                <a:cxn ang="0">
                  <a:pos x="28" y="242"/>
                </a:cxn>
                <a:cxn ang="0">
                  <a:pos x="18" y="238"/>
                </a:cxn>
                <a:cxn ang="0">
                  <a:pos x="14" y="228"/>
                </a:cxn>
                <a:cxn ang="0">
                  <a:pos x="16" y="222"/>
                </a:cxn>
                <a:cxn ang="0">
                  <a:pos x="18" y="218"/>
                </a:cxn>
                <a:cxn ang="0">
                  <a:pos x="82" y="154"/>
                </a:cxn>
                <a:cxn ang="0">
                  <a:pos x="102" y="174"/>
                </a:cxn>
                <a:cxn ang="0">
                  <a:pos x="160" y="176"/>
                </a:cxn>
                <a:cxn ang="0">
                  <a:pos x="144" y="174"/>
                </a:cxn>
                <a:cxn ang="0">
                  <a:pos x="116" y="162"/>
                </a:cxn>
                <a:cxn ang="0">
                  <a:pos x="94" y="140"/>
                </a:cxn>
                <a:cxn ang="0">
                  <a:pos x="82" y="112"/>
                </a:cxn>
                <a:cxn ang="0">
                  <a:pos x="80" y="96"/>
                </a:cxn>
                <a:cxn ang="0">
                  <a:pos x="86" y="64"/>
                </a:cxn>
                <a:cxn ang="0">
                  <a:pos x="104" y="40"/>
                </a:cxn>
                <a:cxn ang="0">
                  <a:pos x="128" y="22"/>
                </a:cxn>
                <a:cxn ang="0">
                  <a:pos x="160" y="16"/>
                </a:cxn>
                <a:cxn ang="0">
                  <a:pos x="176" y="18"/>
                </a:cxn>
                <a:cxn ang="0">
                  <a:pos x="204" y="30"/>
                </a:cxn>
                <a:cxn ang="0">
                  <a:pos x="226" y="52"/>
                </a:cxn>
                <a:cxn ang="0">
                  <a:pos x="238" y="80"/>
                </a:cxn>
                <a:cxn ang="0">
                  <a:pos x="240" y="96"/>
                </a:cxn>
                <a:cxn ang="0">
                  <a:pos x="234" y="128"/>
                </a:cxn>
                <a:cxn ang="0">
                  <a:pos x="216" y="152"/>
                </a:cxn>
                <a:cxn ang="0">
                  <a:pos x="192" y="170"/>
                </a:cxn>
                <a:cxn ang="0">
                  <a:pos x="160" y="176"/>
                </a:cxn>
              </a:cxnLst>
              <a:rect l="0" t="0" r="r" b="b"/>
              <a:pathLst>
                <a:path w="256" h="256">
                  <a:moveTo>
                    <a:pt x="160" y="0"/>
                  </a:moveTo>
                  <a:lnTo>
                    <a:pt x="160" y="0"/>
                  </a:lnTo>
                  <a:lnTo>
                    <a:pt x="140" y="2"/>
                  </a:lnTo>
                  <a:lnTo>
                    <a:pt x="122" y="8"/>
                  </a:lnTo>
                  <a:lnTo>
                    <a:pt x="106" y="16"/>
                  </a:lnTo>
                  <a:lnTo>
                    <a:pt x="92" y="28"/>
                  </a:lnTo>
                  <a:lnTo>
                    <a:pt x="80" y="42"/>
                  </a:lnTo>
                  <a:lnTo>
                    <a:pt x="72" y="58"/>
                  </a:lnTo>
                  <a:lnTo>
                    <a:pt x="66" y="76"/>
                  </a:lnTo>
                  <a:lnTo>
                    <a:pt x="64" y="96"/>
                  </a:lnTo>
                  <a:lnTo>
                    <a:pt x="64" y="96"/>
                  </a:lnTo>
                  <a:lnTo>
                    <a:pt x="64" y="108"/>
                  </a:lnTo>
                  <a:lnTo>
                    <a:pt x="66" y="120"/>
                  </a:lnTo>
                  <a:lnTo>
                    <a:pt x="70" y="130"/>
                  </a:lnTo>
                  <a:lnTo>
                    <a:pt x="76" y="140"/>
                  </a:lnTo>
                  <a:lnTo>
                    <a:pt x="8" y="208"/>
                  </a:lnTo>
                  <a:lnTo>
                    <a:pt x="8" y="208"/>
                  </a:lnTo>
                  <a:lnTo>
                    <a:pt x="8" y="208"/>
                  </a:lnTo>
                  <a:lnTo>
                    <a:pt x="2" y="216"/>
                  </a:lnTo>
                  <a:lnTo>
                    <a:pt x="0" y="228"/>
                  </a:lnTo>
                  <a:lnTo>
                    <a:pt x="0" y="228"/>
                  </a:lnTo>
                  <a:lnTo>
                    <a:pt x="2" y="238"/>
                  </a:lnTo>
                  <a:lnTo>
                    <a:pt x="8" y="248"/>
                  </a:lnTo>
                  <a:lnTo>
                    <a:pt x="18" y="254"/>
                  </a:lnTo>
                  <a:lnTo>
                    <a:pt x="28" y="256"/>
                  </a:lnTo>
                  <a:lnTo>
                    <a:pt x="28" y="256"/>
                  </a:lnTo>
                  <a:lnTo>
                    <a:pt x="40" y="254"/>
                  </a:lnTo>
                  <a:lnTo>
                    <a:pt x="48" y="248"/>
                  </a:lnTo>
                  <a:lnTo>
                    <a:pt x="48" y="248"/>
                  </a:lnTo>
                  <a:lnTo>
                    <a:pt x="116" y="180"/>
                  </a:lnTo>
                  <a:lnTo>
                    <a:pt x="116" y="180"/>
                  </a:lnTo>
                  <a:lnTo>
                    <a:pt x="126" y="186"/>
                  </a:lnTo>
                  <a:lnTo>
                    <a:pt x="136" y="190"/>
                  </a:lnTo>
                  <a:lnTo>
                    <a:pt x="148" y="192"/>
                  </a:lnTo>
                  <a:lnTo>
                    <a:pt x="160" y="192"/>
                  </a:lnTo>
                  <a:lnTo>
                    <a:pt x="160" y="192"/>
                  </a:lnTo>
                  <a:lnTo>
                    <a:pt x="180" y="190"/>
                  </a:lnTo>
                  <a:lnTo>
                    <a:pt x="198" y="184"/>
                  </a:lnTo>
                  <a:lnTo>
                    <a:pt x="214" y="176"/>
                  </a:lnTo>
                  <a:lnTo>
                    <a:pt x="228" y="164"/>
                  </a:lnTo>
                  <a:lnTo>
                    <a:pt x="240" y="150"/>
                  </a:lnTo>
                  <a:lnTo>
                    <a:pt x="248" y="134"/>
                  </a:lnTo>
                  <a:lnTo>
                    <a:pt x="254" y="116"/>
                  </a:lnTo>
                  <a:lnTo>
                    <a:pt x="256" y="96"/>
                  </a:lnTo>
                  <a:lnTo>
                    <a:pt x="256" y="96"/>
                  </a:lnTo>
                  <a:lnTo>
                    <a:pt x="254" y="76"/>
                  </a:lnTo>
                  <a:lnTo>
                    <a:pt x="248" y="58"/>
                  </a:lnTo>
                  <a:lnTo>
                    <a:pt x="240" y="42"/>
                  </a:lnTo>
                  <a:lnTo>
                    <a:pt x="228" y="28"/>
                  </a:lnTo>
                  <a:lnTo>
                    <a:pt x="214" y="16"/>
                  </a:lnTo>
                  <a:lnTo>
                    <a:pt x="198" y="8"/>
                  </a:lnTo>
                  <a:lnTo>
                    <a:pt x="180" y="2"/>
                  </a:lnTo>
                  <a:lnTo>
                    <a:pt x="160" y="0"/>
                  </a:lnTo>
                  <a:close/>
                  <a:moveTo>
                    <a:pt x="38" y="238"/>
                  </a:moveTo>
                  <a:lnTo>
                    <a:pt x="38" y="238"/>
                  </a:lnTo>
                  <a:lnTo>
                    <a:pt x="34" y="240"/>
                  </a:lnTo>
                  <a:lnTo>
                    <a:pt x="28" y="242"/>
                  </a:lnTo>
                  <a:lnTo>
                    <a:pt x="28" y="242"/>
                  </a:lnTo>
                  <a:lnTo>
                    <a:pt x="22" y="240"/>
                  </a:lnTo>
                  <a:lnTo>
                    <a:pt x="18" y="238"/>
                  </a:lnTo>
                  <a:lnTo>
                    <a:pt x="16" y="234"/>
                  </a:lnTo>
                  <a:lnTo>
                    <a:pt x="14" y="228"/>
                  </a:lnTo>
                  <a:lnTo>
                    <a:pt x="14" y="228"/>
                  </a:lnTo>
                  <a:lnTo>
                    <a:pt x="16" y="222"/>
                  </a:lnTo>
                  <a:lnTo>
                    <a:pt x="18" y="218"/>
                  </a:lnTo>
                  <a:lnTo>
                    <a:pt x="18" y="218"/>
                  </a:lnTo>
                  <a:lnTo>
                    <a:pt x="82" y="154"/>
                  </a:lnTo>
                  <a:lnTo>
                    <a:pt x="82" y="154"/>
                  </a:lnTo>
                  <a:lnTo>
                    <a:pt x="92" y="164"/>
                  </a:lnTo>
                  <a:lnTo>
                    <a:pt x="102" y="174"/>
                  </a:lnTo>
                  <a:lnTo>
                    <a:pt x="38" y="238"/>
                  </a:lnTo>
                  <a:close/>
                  <a:moveTo>
                    <a:pt x="160" y="176"/>
                  </a:moveTo>
                  <a:lnTo>
                    <a:pt x="160" y="176"/>
                  </a:lnTo>
                  <a:lnTo>
                    <a:pt x="144" y="174"/>
                  </a:lnTo>
                  <a:lnTo>
                    <a:pt x="128" y="170"/>
                  </a:lnTo>
                  <a:lnTo>
                    <a:pt x="116" y="162"/>
                  </a:lnTo>
                  <a:lnTo>
                    <a:pt x="104" y="152"/>
                  </a:lnTo>
                  <a:lnTo>
                    <a:pt x="94" y="140"/>
                  </a:lnTo>
                  <a:lnTo>
                    <a:pt x="86" y="128"/>
                  </a:lnTo>
                  <a:lnTo>
                    <a:pt x="82" y="112"/>
                  </a:lnTo>
                  <a:lnTo>
                    <a:pt x="80" y="96"/>
                  </a:lnTo>
                  <a:lnTo>
                    <a:pt x="80" y="96"/>
                  </a:lnTo>
                  <a:lnTo>
                    <a:pt x="82" y="80"/>
                  </a:lnTo>
                  <a:lnTo>
                    <a:pt x="86" y="64"/>
                  </a:lnTo>
                  <a:lnTo>
                    <a:pt x="94" y="52"/>
                  </a:lnTo>
                  <a:lnTo>
                    <a:pt x="104" y="40"/>
                  </a:lnTo>
                  <a:lnTo>
                    <a:pt x="116" y="30"/>
                  </a:lnTo>
                  <a:lnTo>
                    <a:pt x="128" y="22"/>
                  </a:lnTo>
                  <a:lnTo>
                    <a:pt x="144" y="18"/>
                  </a:lnTo>
                  <a:lnTo>
                    <a:pt x="160" y="16"/>
                  </a:lnTo>
                  <a:lnTo>
                    <a:pt x="160" y="16"/>
                  </a:lnTo>
                  <a:lnTo>
                    <a:pt x="176" y="18"/>
                  </a:lnTo>
                  <a:lnTo>
                    <a:pt x="192" y="22"/>
                  </a:lnTo>
                  <a:lnTo>
                    <a:pt x="204" y="30"/>
                  </a:lnTo>
                  <a:lnTo>
                    <a:pt x="216" y="40"/>
                  </a:lnTo>
                  <a:lnTo>
                    <a:pt x="226" y="52"/>
                  </a:lnTo>
                  <a:lnTo>
                    <a:pt x="234" y="64"/>
                  </a:lnTo>
                  <a:lnTo>
                    <a:pt x="238" y="80"/>
                  </a:lnTo>
                  <a:lnTo>
                    <a:pt x="240" y="96"/>
                  </a:lnTo>
                  <a:lnTo>
                    <a:pt x="240" y="96"/>
                  </a:lnTo>
                  <a:lnTo>
                    <a:pt x="238" y="112"/>
                  </a:lnTo>
                  <a:lnTo>
                    <a:pt x="234" y="128"/>
                  </a:lnTo>
                  <a:lnTo>
                    <a:pt x="226" y="140"/>
                  </a:lnTo>
                  <a:lnTo>
                    <a:pt x="216" y="152"/>
                  </a:lnTo>
                  <a:lnTo>
                    <a:pt x="204" y="162"/>
                  </a:lnTo>
                  <a:lnTo>
                    <a:pt x="192" y="170"/>
                  </a:lnTo>
                  <a:lnTo>
                    <a:pt x="176" y="174"/>
                  </a:lnTo>
                  <a:lnTo>
                    <a:pt x="160" y="176"/>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s-MX" sz="1013"/>
            </a:p>
          </p:txBody>
        </p:sp>
        <p:sp>
          <p:nvSpPr>
            <p:cNvPr id="34" name="Freeform 119"/>
            <p:cNvSpPr>
              <a:spLocks/>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s-MX" sz="1013"/>
            </a:p>
          </p:txBody>
        </p:sp>
        <p:sp>
          <p:nvSpPr>
            <p:cNvPr id="35" name="Freeform 120"/>
            <p:cNvSpPr>
              <a:spLocks/>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s-MX" sz="1013"/>
            </a:p>
          </p:txBody>
        </p:sp>
      </p:grpSp>
      <p:cxnSp>
        <p:nvCxnSpPr>
          <p:cNvPr id="68" name="Conector recto 67"/>
          <p:cNvCxnSpPr/>
          <p:nvPr/>
        </p:nvCxnSpPr>
        <p:spPr>
          <a:xfrm flipH="1" flipV="1">
            <a:off x="608089" y="4319732"/>
            <a:ext cx="4115571" cy="3390"/>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cxnSp>
        <p:nvCxnSpPr>
          <p:cNvPr id="69" name="Conector recto 68"/>
          <p:cNvCxnSpPr/>
          <p:nvPr/>
        </p:nvCxnSpPr>
        <p:spPr>
          <a:xfrm flipH="1">
            <a:off x="605730" y="4061716"/>
            <a:ext cx="1560" cy="259546"/>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70" name="Elipse 69"/>
          <p:cNvSpPr/>
          <p:nvPr/>
        </p:nvSpPr>
        <p:spPr>
          <a:xfrm>
            <a:off x="590677" y="4016042"/>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71" name="Conector recto 70"/>
          <p:cNvCxnSpPr/>
          <p:nvPr/>
        </p:nvCxnSpPr>
        <p:spPr>
          <a:xfrm flipH="1">
            <a:off x="6356002" y="3821963"/>
            <a:ext cx="730514" cy="3359"/>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cxnSp>
        <p:nvCxnSpPr>
          <p:cNvPr id="72" name="Conector recto 71"/>
          <p:cNvCxnSpPr/>
          <p:nvPr/>
        </p:nvCxnSpPr>
        <p:spPr>
          <a:xfrm flipV="1">
            <a:off x="7086515" y="3826736"/>
            <a:ext cx="1" cy="495128"/>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cxnSp>
        <p:nvCxnSpPr>
          <p:cNvPr id="73" name="Conector recto 72"/>
          <p:cNvCxnSpPr/>
          <p:nvPr/>
        </p:nvCxnSpPr>
        <p:spPr>
          <a:xfrm flipH="1" flipV="1">
            <a:off x="6011239" y="4319362"/>
            <a:ext cx="1076021" cy="3916"/>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74" name="Elipse 73"/>
          <p:cNvSpPr/>
          <p:nvPr/>
        </p:nvSpPr>
        <p:spPr>
          <a:xfrm>
            <a:off x="5960903" y="4294933"/>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
        <p:nvSpPr>
          <p:cNvPr id="76" name="CuadroTexto 75"/>
          <p:cNvSpPr txBox="1"/>
          <p:nvPr/>
        </p:nvSpPr>
        <p:spPr>
          <a:xfrm>
            <a:off x="1303852" y="4384115"/>
            <a:ext cx="3360535" cy="276999"/>
          </a:xfrm>
          <a:prstGeom prst="rect">
            <a:avLst/>
          </a:prstGeom>
          <a:noFill/>
        </p:spPr>
        <p:txBody>
          <a:bodyPr wrap="none" rtlCol="0">
            <a:spAutoFit/>
          </a:bodyPr>
          <a:lstStyle/>
          <a:p>
            <a:r>
              <a:rPr lang="es-ES_tradnl" sz="1200" dirty="0">
                <a:solidFill>
                  <a:schemeClr val="accent1"/>
                </a:solidFill>
              </a:rPr>
              <a:t>ESTE CAMBIO SI AFECTA LA OPERACIÓN CONTABLE</a:t>
            </a:r>
          </a:p>
        </p:txBody>
      </p:sp>
      <p:cxnSp>
        <p:nvCxnSpPr>
          <p:cNvPr id="77" name="Conector recto 76"/>
          <p:cNvCxnSpPr>
            <a:endCxn id="88" idx="6"/>
          </p:cNvCxnSpPr>
          <p:nvPr/>
        </p:nvCxnSpPr>
        <p:spPr>
          <a:xfrm flipH="1">
            <a:off x="5896487" y="2854754"/>
            <a:ext cx="1582260" cy="2504"/>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cxnSp>
        <p:nvCxnSpPr>
          <p:cNvPr id="81" name="Conector recto 80"/>
          <p:cNvCxnSpPr/>
          <p:nvPr/>
        </p:nvCxnSpPr>
        <p:spPr>
          <a:xfrm flipH="1" flipV="1">
            <a:off x="6604484" y="2141162"/>
            <a:ext cx="874264" cy="744"/>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cxnSp>
        <p:nvCxnSpPr>
          <p:cNvPr id="83" name="Conector recto 82"/>
          <p:cNvCxnSpPr/>
          <p:nvPr/>
        </p:nvCxnSpPr>
        <p:spPr>
          <a:xfrm flipH="1" flipV="1">
            <a:off x="6829593" y="1373088"/>
            <a:ext cx="649155" cy="744"/>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cxnSp>
        <p:nvCxnSpPr>
          <p:cNvPr id="85" name="Conector recto 84"/>
          <p:cNvCxnSpPr/>
          <p:nvPr/>
        </p:nvCxnSpPr>
        <p:spPr>
          <a:xfrm flipV="1">
            <a:off x="7478747" y="1369215"/>
            <a:ext cx="0" cy="1485539"/>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87" name="CuadroTexto 86"/>
          <p:cNvSpPr txBox="1"/>
          <p:nvPr/>
        </p:nvSpPr>
        <p:spPr>
          <a:xfrm>
            <a:off x="7552786" y="1877599"/>
            <a:ext cx="1503959" cy="830997"/>
          </a:xfrm>
          <a:prstGeom prst="rect">
            <a:avLst/>
          </a:prstGeom>
          <a:noFill/>
        </p:spPr>
        <p:txBody>
          <a:bodyPr wrap="square" rtlCol="0">
            <a:spAutoFit/>
          </a:bodyPr>
          <a:lstStyle/>
          <a:p>
            <a:r>
              <a:rPr lang="es-ES_tradnl" sz="1200">
                <a:solidFill>
                  <a:schemeClr val="accent1"/>
                </a:solidFill>
              </a:rPr>
              <a:t>LAS APLICACIONES YA CONSIDERAN ESTOS CAMBIOS DE ORIGEN</a:t>
            </a:r>
            <a:endParaRPr lang="es-ES_tradnl" sz="1200" dirty="0">
              <a:solidFill>
                <a:schemeClr val="accent1"/>
              </a:solidFill>
            </a:endParaRPr>
          </a:p>
        </p:txBody>
      </p:sp>
      <p:sp>
        <p:nvSpPr>
          <p:cNvPr id="88" name="Elipse 87"/>
          <p:cNvSpPr/>
          <p:nvPr/>
        </p:nvSpPr>
        <p:spPr>
          <a:xfrm>
            <a:off x="5848481" y="2831540"/>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
        <p:nvSpPr>
          <p:cNvPr id="89" name="Elipse 88"/>
          <p:cNvSpPr/>
          <p:nvPr/>
        </p:nvSpPr>
        <p:spPr>
          <a:xfrm>
            <a:off x="6555501" y="2121460"/>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
        <p:nvSpPr>
          <p:cNvPr id="90" name="Elipse 89"/>
          <p:cNvSpPr/>
          <p:nvPr/>
        </p:nvSpPr>
        <p:spPr>
          <a:xfrm>
            <a:off x="6781587" y="1349663"/>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Tree>
    <p:extLst>
      <p:ext uri="{BB962C8B-B14F-4D97-AF65-F5344CB8AC3E}">
        <p14:creationId xmlns:p14="http://schemas.microsoft.com/office/powerpoint/2010/main" val="30181691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81"/>
                                        </p:tgtEl>
                                        <p:attrNameLst>
                                          <p:attrName>style.visibility</p:attrName>
                                        </p:attrNameLst>
                                      </p:cBhvr>
                                      <p:to>
                                        <p:strVal val="visible"/>
                                      </p:to>
                                    </p:set>
                                    <p:animEffect transition="in" filter="fade">
                                      <p:cBhvr>
                                        <p:cTn id="44" dur="500"/>
                                        <p:tgtEl>
                                          <p:spTgt spid="81"/>
                                        </p:tgtEl>
                                      </p:cBhvr>
                                    </p:animEffect>
                                  </p:childTnLst>
                                </p:cTn>
                              </p:par>
                              <p:par>
                                <p:cTn id="45" presetID="10" presetClass="entr" presetSubtype="0" fill="hold" nodeType="withEffect">
                                  <p:stCondLst>
                                    <p:cond delay="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500"/>
                                        <p:tgtEl>
                                          <p:spTgt spid="83"/>
                                        </p:tgtEl>
                                      </p:cBhvr>
                                    </p:animEffect>
                                  </p:childTnLst>
                                </p:cTn>
                              </p:par>
                              <p:par>
                                <p:cTn id="48" presetID="10" presetClass="entr" presetSubtype="0" fill="hold" nodeType="withEffect">
                                  <p:stCondLst>
                                    <p:cond delay="0"/>
                                  </p:stCondLst>
                                  <p:childTnLst>
                                    <p:set>
                                      <p:cBhvr>
                                        <p:cTn id="49" dur="1" fill="hold">
                                          <p:stCondLst>
                                            <p:cond delay="0"/>
                                          </p:stCondLst>
                                        </p:cTn>
                                        <p:tgtEl>
                                          <p:spTgt spid="85"/>
                                        </p:tgtEl>
                                        <p:attrNameLst>
                                          <p:attrName>style.visibility</p:attrName>
                                        </p:attrNameLst>
                                      </p:cBhvr>
                                      <p:to>
                                        <p:strVal val="visible"/>
                                      </p:to>
                                    </p:set>
                                    <p:animEffect transition="in" filter="fade">
                                      <p:cBhvr>
                                        <p:cTn id="50" dur="500"/>
                                        <p:tgtEl>
                                          <p:spTgt spid="8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fade">
                                      <p:cBhvr>
                                        <p:cTn id="53" dur="500"/>
                                        <p:tgtEl>
                                          <p:spTgt spid="8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fade">
                                      <p:cBhvr>
                                        <p:cTn id="56" dur="500"/>
                                        <p:tgtEl>
                                          <p:spTgt spid="8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fade">
                                      <p:cBhvr>
                                        <p:cTn id="59" dur="500"/>
                                        <p:tgtEl>
                                          <p:spTgt spid="8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fade">
                                      <p:cBhvr>
                                        <p:cTn id="62" dur="500"/>
                                        <p:tgtEl>
                                          <p:spTgt spid="9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fade">
                                      <p:cBhvr>
                                        <p:cTn id="67" dur="500"/>
                                        <p:tgtEl>
                                          <p:spTgt spid="68"/>
                                        </p:tgtEl>
                                      </p:cBhvr>
                                    </p:animEffect>
                                  </p:childTnLst>
                                </p:cTn>
                              </p:par>
                              <p:par>
                                <p:cTn id="68" presetID="10" presetClass="entr" presetSubtype="0" fill="hold" nodeType="with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fade">
                                      <p:cBhvr>
                                        <p:cTn id="70" dur="500"/>
                                        <p:tgtEl>
                                          <p:spTgt spid="6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0"/>
                                        </p:tgtEl>
                                        <p:attrNameLst>
                                          <p:attrName>style.visibility</p:attrName>
                                        </p:attrNameLst>
                                      </p:cBhvr>
                                      <p:to>
                                        <p:strVal val="visible"/>
                                      </p:to>
                                    </p:set>
                                    <p:animEffect transition="in" filter="fade">
                                      <p:cBhvr>
                                        <p:cTn id="73" dur="500"/>
                                        <p:tgtEl>
                                          <p:spTgt spid="70"/>
                                        </p:tgtEl>
                                      </p:cBhvr>
                                    </p:animEffect>
                                  </p:childTnLst>
                                </p:cTn>
                              </p:par>
                              <p:par>
                                <p:cTn id="74" presetID="10" presetClass="entr" presetSubtype="0" fill="hold" nodeType="with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fade">
                                      <p:cBhvr>
                                        <p:cTn id="76" dur="500"/>
                                        <p:tgtEl>
                                          <p:spTgt spid="71"/>
                                        </p:tgtEl>
                                      </p:cBhvr>
                                    </p:animEffect>
                                  </p:childTnLst>
                                </p:cTn>
                              </p:par>
                              <p:par>
                                <p:cTn id="77" presetID="10" presetClass="entr" presetSubtype="0" fill="hold" nodeType="with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fade">
                                      <p:cBhvr>
                                        <p:cTn id="79" dur="500"/>
                                        <p:tgtEl>
                                          <p:spTgt spid="72"/>
                                        </p:tgtEl>
                                      </p:cBhvr>
                                    </p:animEffect>
                                  </p:childTnLst>
                                </p:cTn>
                              </p:par>
                              <p:par>
                                <p:cTn id="80" presetID="10" presetClass="entr" presetSubtype="0" fill="hold" nodeType="with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fade">
                                      <p:cBhvr>
                                        <p:cTn id="82" dur="500"/>
                                        <p:tgtEl>
                                          <p:spTgt spid="7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fade">
                                      <p:cBhvr>
                                        <p:cTn id="85" dur="500"/>
                                        <p:tgtEl>
                                          <p:spTgt spid="74"/>
                                        </p:tgtEl>
                                      </p:cBhvr>
                                    </p:animEffect>
                                  </p:childTnLst>
                                </p:cTn>
                              </p:par>
                              <p:par>
                                <p:cTn id="86" presetID="10" presetClass="entr" presetSubtype="0" fill="hold" nodeType="withEffect">
                                  <p:stCondLst>
                                    <p:cond delay="0"/>
                                  </p:stCondLst>
                                  <p:childTnLst>
                                    <p:set>
                                      <p:cBhvr>
                                        <p:cTn id="87" dur="1" fill="hold">
                                          <p:stCondLst>
                                            <p:cond delay="0"/>
                                          </p:stCondLst>
                                        </p:cTn>
                                        <p:tgtEl>
                                          <p:spTgt spid="4"/>
                                        </p:tgtEl>
                                        <p:attrNameLst>
                                          <p:attrName>style.visibility</p:attrName>
                                        </p:attrNameLst>
                                      </p:cBhvr>
                                      <p:to>
                                        <p:strVal val="visible"/>
                                      </p:to>
                                    </p:set>
                                    <p:animEffect transition="in" filter="fade">
                                      <p:cBhvr>
                                        <p:cTn id="88" dur="500"/>
                                        <p:tgtEl>
                                          <p:spTgt spid="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2" grpId="0"/>
      <p:bldP spid="3" grpId="0"/>
      <p:bldP spid="11" grpId="0" animBg="1"/>
      <p:bldP spid="12" grpId="0"/>
      <p:bldP spid="70" grpId="0" animBg="1"/>
      <p:bldP spid="74" grpId="0" animBg="1"/>
      <p:bldP spid="76" grpId="0"/>
      <p:bldP spid="87" grpId="0"/>
      <p:bldP spid="88" grpId="0" animBg="1"/>
      <p:bldP spid="89" grpId="0" animBg="1"/>
      <p:bldP spid="90"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stretch>
            <a:fillRect/>
          </a:stretch>
        </p:blipFill>
        <p:spPr>
          <a:xfrm>
            <a:off x="422576" y="966402"/>
            <a:ext cx="8391525" cy="2209800"/>
          </a:xfrm>
          <a:prstGeom prst="rect">
            <a:avLst/>
          </a:prstGeom>
        </p:spPr>
      </p:pic>
      <p:pic>
        <p:nvPicPr>
          <p:cNvPr id="12" name="Imagen 11"/>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Lst>
          </a:blip>
          <a:stretch>
            <a:fillRect/>
          </a:stretch>
        </p:blipFill>
        <p:spPr>
          <a:xfrm>
            <a:off x="822614" y="2714926"/>
            <a:ext cx="1708212" cy="551451"/>
          </a:xfrm>
          <a:prstGeom prst="rect">
            <a:avLst/>
          </a:prstGeom>
        </p:spPr>
      </p:pic>
      <p:pic>
        <p:nvPicPr>
          <p:cNvPr id="13" name="Imagen 12"/>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Lst>
          </a:blip>
          <a:stretch>
            <a:fillRect/>
          </a:stretch>
        </p:blipFill>
        <p:spPr>
          <a:xfrm rot="5149477">
            <a:off x="7467639" y="905511"/>
            <a:ext cx="1049256" cy="2054971"/>
          </a:xfrm>
          <a:prstGeom prst="rect">
            <a:avLst/>
          </a:prstGeom>
        </p:spPr>
      </p:pic>
      <p:pic>
        <p:nvPicPr>
          <p:cNvPr id="3" name="Imagen 2"/>
          <p:cNvPicPr>
            <a:picLocks noChangeAspect="1"/>
          </p:cNvPicPr>
          <p:nvPr/>
        </p:nvPicPr>
        <p:blipFill>
          <a:blip r:embed="rId5"/>
          <a:stretch>
            <a:fillRect/>
          </a:stretch>
        </p:blipFill>
        <p:spPr>
          <a:xfrm>
            <a:off x="200338" y="2256998"/>
            <a:ext cx="6803039" cy="2405413"/>
          </a:xfrm>
          <a:prstGeom prst="rect">
            <a:avLst/>
          </a:prstGeom>
        </p:spPr>
      </p:pic>
      <p:pic>
        <p:nvPicPr>
          <p:cNvPr id="17" name="Imagen 16"/>
          <p:cNvPicPr>
            <a:picLocks noChangeAspect="1"/>
          </p:cNvPicPr>
          <p:nvPr/>
        </p:nvPicPr>
        <p:blipFill>
          <a:blip r:embed="rId6">
            <a:duotone>
              <a:prstClr val="black"/>
              <a:srgbClr val="D52779">
                <a:tint val="45000"/>
                <a:satMod val="400000"/>
              </a:srgbClr>
            </a:duotone>
          </a:blip>
          <a:stretch>
            <a:fillRect/>
          </a:stretch>
        </p:blipFill>
        <p:spPr>
          <a:xfrm>
            <a:off x="0" y="2104945"/>
            <a:ext cx="886230" cy="443885"/>
          </a:xfrm>
          <a:prstGeom prst="rect">
            <a:avLst/>
          </a:prstGeom>
        </p:spPr>
      </p:pic>
      <p:pic>
        <p:nvPicPr>
          <p:cNvPr id="19" name="Imagen 18"/>
          <p:cNvPicPr>
            <a:picLocks noChangeAspect="1"/>
          </p:cNvPicPr>
          <p:nvPr/>
        </p:nvPicPr>
        <p:blipFill>
          <a:blip r:embed="rId6">
            <a:duotone>
              <a:prstClr val="black"/>
              <a:srgbClr val="D52779">
                <a:tint val="45000"/>
                <a:satMod val="400000"/>
              </a:srgbClr>
            </a:duotone>
          </a:blip>
          <a:stretch>
            <a:fillRect/>
          </a:stretch>
        </p:blipFill>
        <p:spPr>
          <a:xfrm>
            <a:off x="2642616" y="3060176"/>
            <a:ext cx="1358113" cy="443885"/>
          </a:xfrm>
          <a:prstGeom prst="rect">
            <a:avLst/>
          </a:prstGeom>
        </p:spPr>
      </p:pic>
      <p:sp>
        <p:nvSpPr>
          <p:cNvPr id="16" name="Título 1"/>
          <p:cNvSpPr txBox="1">
            <a:spLocks/>
          </p:cNvSpPr>
          <p:nvPr/>
        </p:nvSpPr>
        <p:spPr>
          <a:xfrm>
            <a:off x="193931" y="74141"/>
            <a:ext cx="7886700" cy="639463"/>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_tradnl" sz="2250" dirty="0">
                <a:solidFill>
                  <a:schemeClr val="accent1"/>
                </a:solidFill>
                <a:latin typeface="Calibri" charset="0"/>
                <a:ea typeface="Calibri" charset="0"/>
                <a:cs typeface="Calibri" charset="0"/>
              </a:rPr>
              <a:t>Anexo 24 </a:t>
            </a:r>
            <a:r>
              <a:rPr lang="mr-IN" sz="2250" dirty="0">
                <a:solidFill>
                  <a:schemeClr val="accent1"/>
                </a:solidFill>
                <a:latin typeface="Calibri" charset="0"/>
                <a:ea typeface="Calibri" charset="0"/>
                <a:cs typeface="Calibri" charset="0"/>
              </a:rPr>
              <a:t>–</a:t>
            </a:r>
            <a:r>
              <a:rPr lang="es-ES_tradnl" sz="2250" dirty="0">
                <a:solidFill>
                  <a:schemeClr val="accent1"/>
                </a:solidFill>
                <a:latin typeface="Calibri" charset="0"/>
                <a:ea typeface="Calibri" charset="0"/>
                <a:cs typeface="Calibri" charset="0"/>
              </a:rPr>
              <a:t> Documento técnico 1.1 vs 1.3 </a:t>
            </a:r>
          </a:p>
        </p:txBody>
      </p:sp>
      <p:sp>
        <p:nvSpPr>
          <p:cNvPr id="2" name="CuadroTexto 1"/>
          <p:cNvSpPr txBox="1"/>
          <p:nvPr/>
        </p:nvSpPr>
        <p:spPr>
          <a:xfrm>
            <a:off x="1927548" y="3658766"/>
            <a:ext cx="3699530" cy="253916"/>
          </a:xfrm>
          <a:prstGeom prst="rect">
            <a:avLst/>
          </a:prstGeom>
          <a:noFill/>
        </p:spPr>
        <p:txBody>
          <a:bodyPr wrap="square" rtlCol="0">
            <a:spAutoFit/>
          </a:bodyPr>
          <a:lstStyle/>
          <a:p>
            <a:r>
              <a:rPr lang="es-ES_tradnl" sz="1050" dirty="0">
                <a:solidFill>
                  <a:srgbClr val="FF0000"/>
                </a:solidFill>
              </a:rPr>
              <a:t>¿Se tiene que capturar toda esta información?</a:t>
            </a:r>
          </a:p>
        </p:txBody>
      </p:sp>
      <p:sp>
        <p:nvSpPr>
          <p:cNvPr id="18" name="CuadroTexto 17"/>
          <p:cNvSpPr txBox="1"/>
          <p:nvPr/>
        </p:nvSpPr>
        <p:spPr>
          <a:xfrm>
            <a:off x="5336931" y="4097368"/>
            <a:ext cx="1666446" cy="415498"/>
          </a:xfrm>
          <a:prstGeom prst="rect">
            <a:avLst/>
          </a:prstGeom>
          <a:noFill/>
        </p:spPr>
        <p:txBody>
          <a:bodyPr wrap="square" rtlCol="0">
            <a:spAutoFit/>
          </a:bodyPr>
          <a:lstStyle/>
          <a:p>
            <a:r>
              <a:rPr lang="es-ES_tradnl" sz="1050" dirty="0">
                <a:solidFill>
                  <a:srgbClr val="FF0000"/>
                </a:solidFill>
              </a:rPr>
              <a:t>¿Cómo </a:t>
            </a:r>
            <a:r>
              <a:rPr lang="es-ES_tradnl" sz="1050">
                <a:solidFill>
                  <a:srgbClr val="FF0000"/>
                </a:solidFill>
              </a:rPr>
              <a:t>puedo automatizar?</a:t>
            </a:r>
            <a:endParaRPr lang="es-ES_tradnl" sz="1050" dirty="0">
              <a:solidFill>
                <a:srgbClr val="FF0000"/>
              </a:solidFill>
            </a:endParaRPr>
          </a:p>
        </p:txBody>
      </p:sp>
      <p:sp>
        <p:nvSpPr>
          <p:cNvPr id="20" name="Shape 2272">
            <a:extLst>
              <a:ext uri="{FF2B5EF4-FFF2-40B4-BE49-F238E27FC236}">
                <a16:creationId xmlns:a16="http://schemas.microsoft.com/office/drawing/2014/main" xmlns="" id="{283D9723-5230-40F2-AB3D-2AFE30189531}"/>
              </a:ext>
            </a:extLst>
          </p:cNvPr>
          <p:cNvSpPr/>
          <p:nvPr/>
        </p:nvSpPr>
        <p:spPr>
          <a:xfrm>
            <a:off x="7771018" y="4147800"/>
            <a:ext cx="525938" cy="7948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20885" y="21600"/>
                  <a:pt x="20003" y="21600"/>
                </a:cubicBezTo>
                <a:lnTo>
                  <a:pt x="1597" y="21600"/>
                </a:lnTo>
                <a:cubicBezTo>
                  <a:pt x="715" y="21600"/>
                  <a:pt x="0" y="16765"/>
                  <a:pt x="0" y="10800"/>
                </a:cubicBezTo>
                <a:lnTo>
                  <a:pt x="0" y="10800"/>
                </a:lnTo>
                <a:cubicBezTo>
                  <a:pt x="0" y="4835"/>
                  <a:pt x="715" y="0"/>
                  <a:pt x="1597" y="0"/>
                </a:cubicBezTo>
                <a:lnTo>
                  <a:pt x="20003" y="0"/>
                </a:lnTo>
                <a:cubicBezTo>
                  <a:pt x="20885" y="0"/>
                  <a:pt x="21600" y="4835"/>
                  <a:pt x="21600" y="10800"/>
                </a:cubicBezTo>
                <a:cubicBezTo>
                  <a:pt x="21600" y="10800"/>
                  <a:pt x="21600" y="10800"/>
                  <a:pt x="21600" y="10800"/>
                </a:cubicBezTo>
                <a:close/>
              </a:path>
            </a:pathLst>
          </a:custGeom>
          <a:solidFill>
            <a:schemeClr val="accent1"/>
          </a:solidFill>
          <a:ln w="12700" cap="flat">
            <a:solidFill>
              <a:schemeClr val="bg1"/>
            </a:solidFill>
            <a:prstDash val="solid"/>
            <a:miter lim="400000"/>
          </a:ln>
          <a:effectLst/>
        </p:spPr>
        <p:txBody>
          <a:bodyPr wrap="square" lIns="28575" tIns="28575" rIns="28575" bIns="28575" numCol="1" anchor="ctr">
            <a:noAutofit/>
          </a:bodyPr>
          <a:lstStyle/>
          <a:p>
            <a:pPr lvl="0">
              <a:defRPr sz="3200"/>
            </a:pPr>
            <a:endParaRPr sz="2400"/>
          </a:p>
        </p:txBody>
      </p:sp>
      <p:sp>
        <p:nvSpPr>
          <p:cNvPr id="23" name="Shape 2273">
            <a:extLst>
              <a:ext uri="{FF2B5EF4-FFF2-40B4-BE49-F238E27FC236}">
                <a16:creationId xmlns:a16="http://schemas.microsoft.com/office/drawing/2014/main" xmlns="" id="{46CC9C89-46DF-4321-9124-0C6364329548}"/>
              </a:ext>
            </a:extLst>
          </p:cNvPr>
          <p:cNvSpPr/>
          <p:nvPr/>
        </p:nvSpPr>
        <p:spPr>
          <a:xfrm>
            <a:off x="7785547" y="4274924"/>
            <a:ext cx="505196" cy="7948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20885" y="21600"/>
                  <a:pt x="20003" y="21600"/>
                </a:cubicBezTo>
                <a:lnTo>
                  <a:pt x="1597" y="21600"/>
                </a:lnTo>
                <a:cubicBezTo>
                  <a:pt x="715" y="21600"/>
                  <a:pt x="0" y="16765"/>
                  <a:pt x="0" y="10800"/>
                </a:cubicBezTo>
                <a:lnTo>
                  <a:pt x="0" y="10800"/>
                </a:lnTo>
                <a:cubicBezTo>
                  <a:pt x="0" y="4835"/>
                  <a:pt x="715" y="0"/>
                  <a:pt x="1597" y="0"/>
                </a:cubicBezTo>
                <a:lnTo>
                  <a:pt x="20003" y="0"/>
                </a:lnTo>
                <a:cubicBezTo>
                  <a:pt x="20885" y="0"/>
                  <a:pt x="21600" y="4835"/>
                  <a:pt x="21600" y="10800"/>
                </a:cubicBezTo>
                <a:cubicBezTo>
                  <a:pt x="21600" y="10800"/>
                  <a:pt x="21600" y="10800"/>
                  <a:pt x="21600" y="10800"/>
                </a:cubicBezTo>
                <a:close/>
              </a:path>
            </a:pathLst>
          </a:custGeom>
          <a:solidFill>
            <a:schemeClr val="accent2"/>
          </a:solidFill>
          <a:ln w="12700" cap="flat">
            <a:solidFill>
              <a:schemeClr val="bg1"/>
            </a:solidFill>
            <a:prstDash val="solid"/>
            <a:miter lim="400000"/>
          </a:ln>
          <a:effectLst/>
        </p:spPr>
        <p:txBody>
          <a:bodyPr wrap="square" lIns="28575" tIns="28575" rIns="28575" bIns="28575" numCol="1" anchor="ctr">
            <a:noAutofit/>
          </a:bodyPr>
          <a:lstStyle/>
          <a:p>
            <a:pPr lvl="0">
              <a:defRPr sz="3200"/>
            </a:pPr>
            <a:endParaRPr sz="2400"/>
          </a:p>
        </p:txBody>
      </p:sp>
      <p:sp>
        <p:nvSpPr>
          <p:cNvPr id="24" name="Shape 2274">
            <a:extLst>
              <a:ext uri="{FF2B5EF4-FFF2-40B4-BE49-F238E27FC236}">
                <a16:creationId xmlns:a16="http://schemas.microsoft.com/office/drawing/2014/main" xmlns="" id="{8C870960-31FA-4B22-A79C-91DB0FCF95D6}"/>
              </a:ext>
            </a:extLst>
          </p:cNvPr>
          <p:cNvSpPr/>
          <p:nvPr/>
        </p:nvSpPr>
        <p:spPr>
          <a:xfrm>
            <a:off x="7803707" y="4398416"/>
            <a:ext cx="474825" cy="7948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20885" y="21600"/>
                  <a:pt x="20003" y="21600"/>
                </a:cubicBezTo>
                <a:lnTo>
                  <a:pt x="1597" y="21600"/>
                </a:lnTo>
                <a:cubicBezTo>
                  <a:pt x="715" y="21600"/>
                  <a:pt x="0" y="16765"/>
                  <a:pt x="0" y="10800"/>
                </a:cubicBezTo>
                <a:lnTo>
                  <a:pt x="0" y="10800"/>
                </a:lnTo>
                <a:cubicBezTo>
                  <a:pt x="0" y="4835"/>
                  <a:pt x="715" y="0"/>
                  <a:pt x="1597" y="0"/>
                </a:cubicBezTo>
                <a:lnTo>
                  <a:pt x="20003" y="0"/>
                </a:lnTo>
                <a:cubicBezTo>
                  <a:pt x="20885" y="0"/>
                  <a:pt x="21600" y="4835"/>
                  <a:pt x="21600" y="10800"/>
                </a:cubicBezTo>
                <a:cubicBezTo>
                  <a:pt x="21600" y="10800"/>
                  <a:pt x="21600" y="10800"/>
                  <a:pt x="21600" y="10800"/>
                </a:cubicBezTo>
                <a:close/>
              </a:path>
            </a:pathLst>
          </a:custGeom>
          <a:solidFill>
            <a:schemeClr val="accent3"/>
          </a:solidFill>
          <a:ln w="12700" cap="flat">
            <a:solidFill>
              <a:schemeClr val="bg1"/>
            </a:solidFill>
            <a:prstDash val="solid"/>
            <a:miter lim="400000"/>
          </a:ln>
          <a:effectLst/>
        </p:spPr>
        <p:txBody>
          <a:bodyPr wrap="square" lIns="28575" tIns="28575" rIns="28575" bIns="28575" numCol="1" anchor="ctr">
            <a:noAutofit/>
          </a:bodyPr>
          <a:lstStyle/>
          <a:p>
            <a:pPr lvl="0">
              <a:defRPr sz="3200"/>
            </a:pPr>
            <a:endParaRPr sz="2400"/>
          </a:p>
        </p:txBody>
      </p:sp>
      <p:sp>
        <p:nvSpPr>
          <p:cNvPr id="25" name="Shape 2275">
            <a:extLst>
              <a:ext uri="{FF2B5EF4-FFF2-40B4-BE49-F238E27FC236}">
                <a16:creationId xmlns:a16="http://schemas.microsoft.com/office/drawing/2014/main" xmlns="" id="{085DB435-715E-4B70-838B-80C68749C1A3}"/>
              </a:ext>
            </a:extLst>
          </p:cNvPr>
          <p:cNvSpPr/>
          <p:nvPr/>
        </p:nvSpPr>
        <p:spPr>
          <a:xfrm>
            <a:off x="7909039" y="4526335"/>
            <a:ext cx="303290" cy="8234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959" y="12792"/>
                  <a:pt x="6058" y="21600"/>
                  <a:pt x="10800" y="21600"/>
                </a:cubicBezTo>
                <a:cubicBezTo>
                  <a:pt x="15542" y="21600"/>
                  <a:pt x="19641" y="12792"/>
                  <a:pt x="21600" y="0"/>
                </a:cubicBezTo>
                <a:cubicBezTo>
                  <a:pt x="21600" y="0"/>
                  <a:pt x="0" y="0"/>
                  <a:pt x="0" y="0"/>
                </a:cubicBezTo>
                <a:close/>
              </a:path>
            </a:pathLst>
          </a:custGeom>
          <a:solidFill>
            <a:schemeClr val="accent4"/>
          </a:solidFill>
          <a:ln w="12700" cap="flat">
            <a:solidFill>
              <a:schemeClr val="bg1"/>
            </a:solidFill>
            <a:prstDash val="solid"/>
            <a:miter lim="400000"/>
          </a:ln>
          <a:effectLst/>
        </p:spPr>
        <p:txBody>
          <a:bodyPr wrap="square" lIns="28575" tIns="28575" rIns="28575" bIns="28575" numCol="1" anchor="ctr">
            <a:noAutofit/>
          </a:bodyPr>
          <a:lstStyle/>
          <a:p>
            <a:pPr lvl="0">
              <a:defRPr sz="3200"/>
            </a:pPr>
            <a:endParaRPr sz="2400"/>
          </a:p>
        </p:txBody>
      </p:sp>
      <p:sp>
        <p:nvSpPr>
          <p:cNvPr id="26" name="Shape 2276">
            <a:extLst>
              <a:ext uri="{FF2B5EF4-FFF2-40B4-BE49-F238E27FC236}">
                <a16:creationId xmlns:a16="http://schemas.microsoft.com/office/drawing/2014/main" xmlns="" id="{E318118F-2EA5-498C-836D-FEC006CCD7A2}"/>
              </a:ext>
            </a:extLst>
          </p:cNvPr>
          <p:cNvSpPr/>
          <p:nvPr/>
        </p:nvSpPr>
        <p:spPr>
          <a:xfrm>
            <a:off x="7667419" y="3266377"/>
            <a:ext cx="715068" cy="863779"/>
          </a:xfrm>
          <a:custGeom>
            <a:avLst/>
            <a:gdLst/>
            <a:ahLst/>
            <a:cxnLst>
              <a:cxn ang="0">
                <a:pos x="wd2" y="hd2"/>
              </a:cxn>
              <a:cxn ang="5400000">
                <a:pos x="wd2" y="hd2"/>
              </a:cxn>
              <a:cxn ang="10800000">
                <a:pos x="wd2" y="hd2"/>
              </a:cxn>
              <a:cxn ang="16200000">
                <a:pos x="wd2" y="hd2"/>
              </a:cxn>
            </a:cxnLst>
            <a:rect l="0" t="0" r="r" b="b"/>
            <a:pathLst>
              <a:path w="20819" h="21552" extrusionOk="0">
                <a:moveTo>
                  <a:pt x="20433" y="6421"/>
                </a:moveTo>
                <a:cubicBezTo>
                  <a:pt x="19825" y="4462"/>
                  <a:pt x="18372" y="3011"/>
                  <a:pt x="17000" y="2061"/>
                </a:cubicBezTo>
                <a:cubicBezTo>
                  <a:pt x="13982" y="-30"/>
                  <a:pt x="11049" y="0"/>
                  <a:pt x="10410" y="0"/>
                </a:cubicBezTo>
                <a:cubicBezTo>
                  <a:pt x="9535" y="0"/>
                  <a:pt x="6838" y="-30"/>
                  <a:pt x="3820" y="2061"/>
                </a:cubicBezTo>
                <a:cubicBezTo>
                  <a:pt x="2448" y="3011"/>
                  <a:pt x="995" y="4462"/>
                  <a:pt x="387" y="6421"/>
                </a:cubicBezTo>
                <a:cubicBezTo>
                  <a:pt x="-59" y="7859"/>
                  <a:pt x="-390" y="10170"/>
                  <a:pt x="995" y="13048"/>
                </a:cubicBezTo>
                <a:cubicBezTo>
                  <a:pt x="1564" y="14230"/>
                  <a:pt x="2920" y="15647"/>
                  <a:pt x="3608" y="16755"/>
                </a:cubicBezTo>
                <a:cubicBezTo>
                  <a:pt x="4641" y="18418"/>
                  <a:pt x="4768" y="20186"/>
                  <a:pt x="5367" y="21083"/>
                </a:cubicBezTo>
                <a:cubicBezTo>
                  <a:pt x="5692" y="21570"/>
                  <a:pt x="6427" y="21553"/>
                  <a:pt x="6427" y="21553"/>
                </a:cubicBezTo>
                <a:lnTo>
                  <a:pt x="10410" y="21553"/>
                </a:lnTo>
                <a:lnTo>
                  <a:pt x="14393" y="21553"/>
                </a:lnTo>
                <a:cubicBezTo>
                  <a:pt x="14393" y="21553"/>
                  <a:pt x="15128" y="21570"/>
                  <a:pt x="15453" y="21083"/>
                </a:cubicBezTo>
                <a:cubicBezTo>
                  <a:pt x="16052" y="20186"/>
                  <a:pt x="16179" y="18418"/>
                  <a:pt x="17212" y="16755"/>
                </a:cubicBezTo>
                <a:cubicBezTo>
                  <a:pt x="17900" y="15647"/>
                  <a:pt x="19256" y="14230"/>
                  <a:pt x="19825" y="13048"/>
                </a:cubicBezTo>
                <a:cubicBezTo>
                  <a:pt x="21210" y="10170"/>
                  <a:pt x="20879" y="7859"/>
                  <a:pt x="20433" y="6421"/>
                </a:cubicBezTo>
                <a:close/>
              </a:path>
            </a:pathLst>
          </a:custGeom>
          <a:gradFill flip="none" rotWithShape="1">
            <a:gsLst>
              <a:gs pos="0">
                <a:schemeClr val="bg1">
                  <a:lumMod val="85000"/>
                </a:schemeClr>
              </a:gs>
              <a:gs pos="85000">
                <a:schemeClr val="bg1">
                  <a:lumMod val="95000"/>
                </a:schemeClr>
              </a:gs>
              <a:gs pos="100000">
                <a:schemeClr val="bg1">
                  <a:lumMod val="85000"/>
                </a:schemeClr>
              </a:gs>
            </a:gsLst>
            <a:lin ang="16200000" scaled="1"/>
            <a:tileRect/>
          </a:gradFill>
          <a:ln w="12700" cap="flat">
            <a:solidFill>
              <a:schemeClr val="bg1"/>
            </a:solidFill>
            <a:prstDash val="solid"/>
            <a:bevel/>
          </a:ln>
          <a:effectLst/>
        </p:spPr>
        <p:txBody>
          <a:bodyPr wrap="square" lIns="28575" tIns="28575" rIns="28575" bIns="28575" numCol="1" anchor="ctr">
            <a:noAutofit/>
          </a:bodyPr>
          <a:lstStyle/>
          <a:p>
            <a:pPr defTabSz="3429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p>
        </p:txBody>
      </p:sp>
      <p:sp>
        <p:nvSpPr>
          <p:cNvPr id="4" name="CuadroTexto 3"/>
          <p:cNvSpPr txBox="1"/>
          <p:nvPr/>
        </p:nvSpPr>
        <p:spPr>
          <a:xfrm>
            <a:off x="7655933" y="3497585"/>
            <a:ext cx="821379" cy="276999"/>
          </a:xfrm>
          <a:prstGeom prst="rect">
            <a:avLst/>
          </a:prstGeom>
          <a:noFill/>
        </p:spPr>
        <p:txBody>
          <a:bodyPr wrap="none" rtlCol="0">
            <a:spAutoFit/>
          </a:bodyPr>
          <a:lstStyle/>
          <a:p>
            <a:r>
              <a:rPr lang="es-ES_tradnl" sz="1200" b="1">
                <a:solidFill>
                  <a:schemeClr val="accent1"/>
                </a:solidFill>
              </a:rPr>
              <a:t>CFDI Pago</a:t>
            </a:r>
          </a:p>
        </p:txBody>
      </p:sp>
    </p:spTree>
    <p:extLst>
      <p:ext uri="{BB962C8B-B14F-4D97-AF65-F5344CB8AC3E}">
        <p14:creationId xmlns:p14="http://schemas.microsoft.com/office/powerpoint/2010/main" val="4294395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childTnLst>
                                </p:cTn>
                              </p:par>
                              <p:par>
                                <p:cTn id="54" presetID="26" presetClass="emph" presetSubtype="0" repeatCount="indefinite" fill="hold" grpId="1" nodeType="withEffect">
                                  <p:stCondLst>
                                    <p:cond delay="0"/>
                                  </p:stCondLst>
                                  <p:childTnLst>
                                    <p:animEffect transition="out" filter="fade">
                                      <p:cBhvr>
                                        <p:cTn id="55" dur="2000" tmFilter="0, 0; .2, .5; .8, .5; 1, 0"/>
                                        <p:tgtEl>
                                          <p:spTgt spid="4"/>
                                        </p:tgtEl>
                                      </p:cBhvr>
                                    </p:animEffect>
                                    <p:animScale>
                                      <p:cBhvr>
                                        <p:cTn id="56" dur="100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20" grpId="0" animBg="1"/>
      <p:bldP spid="23" grpId="0" animBg="1"/>
      <p:bldP spid="24" grpId="0" animBg="1"/>
      <p:bldP spid="25" grpId="0" animBg="1"/>
      <p:bldP spid="26" grpId="0" animBg="1"/>
      <p:bldP spid="4" grpId="0"/>
      <p:bldP spid="4"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2571748" y="1660361"/>
            <a:ext cx="4122411" cy="323165"/>
          </a:xfrm>
          <a:prstGeom prst="rect">
            <a:avLst/>
          </a:prstGeom>
          <a:noFill/>
        </p:spPr>
        <p:txBody>
          <a:bodyPr wrap="none" rtlCol="0">
            <a:spAutoFit/>
          </a:bodyPr>
          <a:lstStyle/>
          <a:p>
            <a:r>
              <a:rPr lang="es-ES_tradnl" sz="1500" dirty="0">
                <a:latin typeface="Calibri" charset="0"/>
                <a:ea typeface="Calibri" charset="0"/>
                <a:cs typeface="Calibri" charset="0"/>
                <a:hlinkClick r:id="rId2"/>
              </a:rPr>
              <a:t>https://ceportalvalidacionprod.clouda.sat.gob.mx/</a:t>
            </a:r>
            <a:endParaRPr lang="es-ES_tradnl" sz="1500" dirty="0">
              <a:latin typeface="Calibri" charset="0"/>
              <a:ea typeface="Calibri" charset="0"/>
              <a:cs typeface="Calibri" charset="0"/>
            </a:endParaRPr>
          </a:p>
        </p:txBody>
      </p:sp>
      <p:sp>
        <p:nvSpPr>
          <p:cNvPr id="7" name="CuadroTexto 6"/>
          <p:cNvSpPr txBox="1"/>
          <p:nvPr/>
        </p:nvSpPr>
        <p:spPr>
          <a:xfrm>
            <a:off x="1209559" y="3623378"/>
            <a:ext cx="1425968" cy="415498"/>
          </a:xfrm>
          <a:prstGeom prst="rect">
            <a:avLst/>
          </a:prstGeom>
          <a:noFill/>
        </p:spPr>
        <p:txBody>
          <a:bodyPr wrap="none" rtlCol="0">
            <a:spAutoFit/>
          </a:bodyPr>
          <a:lstStyle>
            <a:defPPr>
              <a:defRPr lang="es-ES_tradnl"/>
            </a:defPPr>
            <a:lvl1pPr>
              <a:defRPr>
                <a:latin typeface="Architects Daughter" charset="0"/>
                <a:ea typeface="Architects Daughter" charset="0"/>
                <a:cs typeface="Architects Daughter" charset="0"/>
              </a:defRPr>
            </a:lvl1pPr>
          </a:lstStyle>
          <a:p>
            <a:r>
              <a:rPr lang="es-ES_tradnl" sz="2100" b="1" dirty="0">
                <a:latin typeface="Calibri" charset="0"/>
                <a:ea typeface="Calibri" charset="0"/>
                <a:cs typeface="Calibri" charset="0"/>
              </a:rPr>
              <a:t>Versión 1.1</a:t>
            </a:r>
          </a:p>
        </p:txBody>
      </p:sp>
      <p:sp>
        <p:nvSpPr>
          <p:cNvPr id="9" name="CuadroTexto 8"/>
          <p:cNvSpPr txBox="1"/>
          <p:nvPr/>
        </p:nvSpPr>
        <p:spPr>
          <a:xfrm>
            <a:off x="6551398" y="3623378"/>
            <a:ext cx="1425968" cy="415498"/>
          </a:xfrm>
          <a:prstGeom prst="rect">
            <a:avLst/>
          </a:prstGeom>
          <a:noFill/>
        </p:spPr>
        <p:txBody>
          <a:bodyPr wrap="none" rtlCol="0">
            <a:spAutoFit/>
          </a:bodyPr>
          <a:lstStyle>
            <a:defPPr>
              <a:defRPr lang="es-ES_tradnl"/>
            </a:defPPr>
            <a:lvl1pPr>
              <a:defRPr>
                <a:latin typeface="Architects Daughter" charset="0"/>
                <a:ea typeface="Architects Daughter" charset="0"/>
                <a:cs typeface="Architects Daughter" charset="0"/>
              </a:defRPr>
            </a:lvl1pPr>
          </a:lstStyle>
          <a:p>
            <a:r>
              <a:rPr lang="es-ES_tradnl" sz="2100" b="1" dirty="0">
                <a:latin typeface="Calibri" charset="0"/>
                <a:ea typeface="Calibri" charset="0"/>
                <a:cs typeface="Calibri" charset="0"/>
              </a:rPr>
              <a:t>Versión 1.3</a:t>
            </a:r>
          </a:p>
        </p:txBody>
      </p:sp>
      <p:pic>
        <p:nvPicPr>
          <p:cNvPr id="10" name="Imagen 9"/>
          <p:cNvPicPr>
            <a:picLocks noChangeAspect="1"/>
          </p:cNvPicPr>
          <p:nvPr/>
        </p:nvPicPr>
        <p:blipFill>
          <a:blip r:embed="rId3"/>
          <a:stretch>
            <a:fillRect/>
          </a:stretch>
        </p:blipFill>
        <p:spPr>
          <a:xfrm>
            <a:off x="2571748" y="2106592"/>
            <a:ext cx="3904638" cy="960156"/>
          </a:xfrm>
          <a:prstGeom prst="rect">
            <a:avLst/>
          </a:prstGeom>
        </p:spPr>
      </p:pic>
      <p:sp>
        <p:nvSpPr>
          <p:cNvPr id="11" name="Título 1"/>
          <p:cNvSpPr txBox="1">
            <a:spLocks/>
          </p:cNvSpPr>
          <p:nvPr/>
        </p:nvSpPr>
        <p:spPr>
          <a:xfrm>
            <a:off x="193931" y="74141"/>
            <a:ext cx="7886700" cy="639463"/>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 sz="2250" dirty="0">
                <a:solidFill>
                  <a:schemeClr val="accent1"/>
                </a:solidFill>
                <a:latin typeface="Calibri" charset="0"/>
                <a:ea typeface="Calibri" charset="0"/>
                <a:cs typeface="Calibri" charset="0"/>
              </a:rPr>
              <a:t>Ejercicio de validación versión </a:t>
            </a:r>
            <a:r>
              <a:rPr lang="es-ES_tradnl" sz="2250" dirty="0">
                <a:solidFill>
                  <a:schemeClr val="accent1"/>
                </a:solidFill>
                <a:latin typeface="Calibri" charset="0"/>
                <a:ea typeface="Calibri" charset="0"/>
                <a:cs typeface="Calibri" charset="0"/>
              </a:rPr>
              <a:t>1.1 vs 1.3 </a:t>
            </a:r>
          </a:p>
        </p:txBody>
      </p:sp>
      <p:sp>
        <p:nvSpPr>
          <p:cNvPr id="2" name="CuadroTexto 1"/>
          <p:cNvSpPr txBox="1"/>
          <p:nvPr/>
        </p:nvSpPr>
        <p:spPr>
          <a:xfrm>
            <a:off x="215630" y="919862"/>
            <a:ext cx="7030514" cy="323165"/>
          </a:xfrm>
          <a:prstGeom prst="rect">
            <a:avLst/>
          </a:prstGeom>
          <a:noFill/>
        </p:spPr>
        <p:txBody>
          <a:bodyPr wrap="none" rtlCol="0">
            <a:spAutoFit/>
          </a:bodyPr>
          <a:lstStyle/>
          <a:p>
            <a:r>
              <a:rPr lang="es-ES_tradnl" sz="1500" dirty="0"/>
              <a:t>Ingresemos al portal del SAT para validar un documento de </a:t>
            </a:r>
            <a:r>
              <a:rPr lang="es-ES_tradnl" sz="1500"/>
              <a:t>Contabilidad Electrónica 1.1 </a:t>
            </a:r>
          </a:p>
        </p:txBody>
      </p:sp>
      <p:grpSp>
        <p:nvGrpSpPr>
          <p:cNvPr id="13" name="Group 6">
            <a:extLst>
              <a:ext uri="{FF2B5EF4-FFF2-40B4-BE49-F238E27FC236}">
                <a16:creationId xmlns:a16="http://schemas.microsoft.com/office/drawing/2014/main" xmlns="" id="{3BAD7083-6E98-43DC-80E1-2CF3BB5F9F56}"/>
              </a:ext>
            </a:extLst>
          </p:cNvPr>
          <p:cNvGrpSpPr/>
          <p:nvPr/>
        </p:nvGrpSpPr>
        <p:grpSpPr>
          <a:xfrm>
            <a:off x="1825152" y="1521708"/>
            <a:ext cx="575678" cy="584884"/>
            <a:chOff x="2118546" y="2989580"/>
            <a:chExt cx="533400" cy="533400"/>
          </a:xfrm>
        </p:grpSpPr>
        <p:sp>
          <p:nvSpPr>
            <p:cNvPr id="15" name="Oval 64">
              <a:extLst>
                <a:ext uri="{FF2B5EF4-FFF2-40B4-BE49-F238E27FC236}">
                  <a16:creationId xmlns:a16="http://schemas.microsoft.com/office/drawing/2014/main" xmlns="" id="{12B4D993-982B-4006-893D-9D95FC3BB7C7}"/>
                </a:ext>
              </a:extLst>
            </p:cNvPr>
            <p:cNvSpPr/>
            <p:nvPr/>
          </p:nvSpPr>
          <p:spPr>
            <a:xfrm>
              <a:off x="2118546" y="2989580"/>
              <a:ext cx="533400" cy="533400"/>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013"/>
            </a:p>
          </p:txBody>
        </p:sp>
        <p:sp>
          <p:nvSpPr>
            <p:cNvPr id="16" name="Shape 661">
              <a:extLst>
                <a:ext uri="{FF2B5EF4-FFF2-40B4-BE49-F238E27FC236}">
                  <a16:creationId xmlns:a16="http://schemas.microsoft.com/office/drawing/2014/main" xmlns="" id="{067D88C4-7B85-4B82-960F-09CED18CBA88}"/>
                </a:ext>
              </a:extLst>
            </p:cNvPr>
            <p:cNvSpPr/>
            <p:nvPr/>
          </p:nvSpPr>
          <p:spPr>
            <a:xfrm>
              <a:off x="2276912" y="3136450"/>
              <a:ext cx="232828" cy="232828"/>
            </a:xfrm>
            <a:custGeom>
              <a:avLst/>
              <a:gdLst/>
              <a:ahLst/>
              <a:cxnLst>
                <a:cxn ang="0">
                  <a:pos x="wd2" y="hd2"/>
                </a:cxn>
                <a:cxn ang="5400000">
                  <a:pos x="wd2" y="hd2"/>
                </a:cxn>
                <a:cxn ang="10800000">
                  <a:pos x="wd2" y="hd2"/>
                </a:cxn>
                <a:cxn ang="16200000">
                  <a:pos x="wd2" y="hd2"/>
                </a:cxn>
              </a:cxnLst>
              <a:rect l="0" t="0" r="r" b="b"/>
              <a:pathLst>
                <a:path w="21600" h="21600" extrusionOk="0">
                  <a:moveTo>
                    <a:pt x="13505" y="0"/>
                  </a:moveTo>
                  <a:cubicBezTo>
                    <a:pt x="9032" y="0"/>
                    <a:pt x="5411" y="3619"/>
                    <a:pt x="5411" y="8095"/>
                  </a:cubicBezTo>
                  <a:cubicBezTo>
                    <a:pt x="5411" y="9463"/>
                    <a:pt x="5740" y="10750"/>
                    <a:pt x="6339" y="11881"/>
                  </a:cubicBezTo>
                  <a:lnTo>
                    <a:pt x="711" y="17524"/>
                  </a:lnTo>
                  <a:cubicBezTo>
                    <a:pt x="276" y="17961"/>
                    <a:pt x="0" y="18555"/>
                    <a:pt x="0" y="19221"/>
                  </a:cubicBezTo>
                  <a:cubicBezTo>
                    <a:pt x="0" y="20537"/>
                    <a:pt x="1078" y="21600"/>
                    <a:pt x="2394" y="21600"/>
                  </a:cubicBezTo>
                  <a:cubicBezTo>
                    <a:pt x="3059" y="21600"/>
                    <a:pt x="3658" y="21330"/>
                    <a:pt x="4091" y="20889"/>
                  </a:cubicBezTo>
                  <a:lnTo>
                    <a:pt x="9719" y="15261"/>
                  </a:lnTo>
                  <a:cubicBezTo>
                    <a:pt x="10850" y="15862"/>
                    <a:pt x="12134" y="16204"/>
                    <a:pt x="13505" y="16204"/>
                  </a:cubicBezTo>
                  <a:cubicBezTo>
                    <a:pt x="17979" y="16204"/>
                    <a:pt x="21600" y="12570"/>
                    <a:pt x="21600" y="8095"/>
                  </a:cubicBezTo>
                  <a:cubicBezTo>
                    <a:pt x="21600" y="3619"/>
                    <a:pt x="17979" y="0"/>
                    <a:pt x="13505" y="0"/>
                  </a:cubicBezTo>
                  <a:close/>
                  <a:moveTo>
                    <a:pt x="13505" y="1349"/>
                  </a:moveTo>
                  <a:cubicBezTo>
                    <a:pt x="17233" y="1349"/>
                    <a:pt x="20251" y="4366"/>
                    <a:pt x="20251" y="8095"/>
                  </a:cubicBezTo>
                  <a:cubicBezTo>
                    <a:pt x="20251" y="11823"/>
                    <a:pt x="17233" y="14855"/>
                    <a:pt x="13505" y="14855"/>
                  </a:cubicBezTo>
                  <a:cubicBezTo>
                    <a:pt x="9778" y="14855"/>
                    <a:pt x="6760" y="11823"/>
                    <a:pt x="6760" y="8095"/>
                  </a:cubicBezTo>
                  <a:cubicBezTo>
                    <a:pt x="6760" y="4366"/>
                    <a:pt x="9778" y="1349"/>
                    <a:pt x="13505" y="1349"/>
                  </a:cubicBezTo>
                  <a:close/>
                  <a:moveTo>
                    <a:pt x="13505" y="3365"/>
                  </a:moveTo>
                  <a:cubicBezTo>
                    <a:pt x="10896" y="3365"/>
                    <a:pt x="8776" y="5484"/>
                    <a:pt x="8776" y="8095"/>
                  </a:cubicBezTo>
                  <a:cubicBezTo>
                    <a:pt x="8776" y="8281"/>
                    <a:pt x="8938" y="8443"/>
                    <a:pt x="9125" y="8443"/>
                  </a:cubicBezTo>
                  <a:cubicBezTo>
                    <a:pt x="9311" y="8443"/>
                    <a:pt x="9458" y="8281"/>
                    <a:pt x="9458" y="8095"/>
                  </a:cubicBezTo>
                  <a:cubicBezTo>
                    <a:pt x="9458" y="5857"/>
                    <a:pt x="11269" y="4047"/>
                    <a:pt x="13505" y="4047"/>
                  </a:cubicBezTo>
                  <a:cubicBezTo>
                    <a:pt x="13692" y="4047"/>
                    <a:pt x="13839" y="3900"/>
                    <a:pt x="13839" y="3714"/>
                  </a:cubicBezTo>
                  <a:cubicBezTo>
                    <a:pt x="13839" y="3527"/>
                    <a:pt x="13692" y="3365"/>
                    <a:pt x="13505" y="3365"/>
                  </a:cubicBezTo>
                  <a:close/>
                  <a:moveTo>
                    <a:pt x="7007" y="12911"/>
                  </a:moveTo>
                  <a:cubicBezTo>
                    <a:pt x="7483" y="13553"/>
                    <a:pt x="8049" y="14116"/>
                    <a:pt x="8689" y="14593"/>
                  </a:cubicBezTo>
                  <a:cubicBezTo>
                    <a:pt x="8689" y="14593"/>
                    <a:pt x="3235" y="20048"/>
                    <a:pt x="3235" y="20048"/>
                  </a:cubicBezTo>
                  <a:cubicBezTo>
                    <a:pt x="3017" y="20273"/>
                    <a:pt x="2730" y="20410"/>
                    <a:pt x="2394" y="20410"/>
                  </a:cubicBezTo>
                  <a:cubicBezTo>
                    <a:pt x="1736" y="20410"/>
                    <a:pt x="1190" y="19878"/>
                    <a:pt x="1190" y="19221"/>
                  </a:cubicBezTo>
                  <a:cubicBezTo>
                    <a:pt x="1190" y="18885"/>
                    <a:pt x="1342" y="18582"/>
                    <a:pt x="1567" y="18365"/>
                  </a:cubicBezTo>
                  <a:lnTo>
                    <a:pt x="7007" y="12911"/>
                  </a:lnTo>
                  <a:close/>
                </a:path>
              </a:pathLst>
            </a:custGeom>
            <a:solidFill>
              <a:srgbClr val="FFFFFF"/>
            </a:solidFill>
            <a:ln w="12700">
              <a:miter lim="400000"/>
            </a:ln>
          </p:spPr>
          <p:txBody>
            <a:bodyPr lIns="28575" tIns="28575" rIns="28575" bIns="28575" anchor="ctr"/>
            <a:lstStyle/>
            <a:p>
              <a:pPr defTabSz="3429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p>
          </p:txBody>
        </p:sp>
      </p:grpSp>
      <p:cxnSp>
        <p:nvCxnSpPr>
          <p:cNvPr id="17" name="Conector recto 16"/>
          <p:cNvCxnSpPr/>
          <p:nvPr/>
        </p:nvCxnSpPr>
        <p:spPr>
          <a:xfrm flipH="1" flipV="1">
            <a:off x="6543724" y="2900920"/>
            <a:ext cx="669110" cy="3389"/>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cxnSp>
        <p:nvCxnSpPr>
          <p:cNvPr id="18" name="Conector recto 17"/>
          <p:cNvCxnSpPr/>
          <p:nvPr/>
        </p:nvCxnSpPr>
        <p:spPr>
          <a:xfrm>
            <a:off x="7212835" y="2900920"/>
            <a:ext cx="5285" cy="656975"/>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19" name="Elipse 18"/>
          <p:cNvSpPr/>
          <p:nvPr/>
        </p:nvSpPr>
        <p:spPr>
          <a:xfrm>
            <a:off x="7199273" y="3557895"/>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20" name="Conector recto 19"/>
          <p:cNvCxnSpPr/>
          <p:nvPr/>
        </p:nvCxnSpPr>
        <p:spPr>
          <a:xfrm>
            <a:off x="1850934" y="2900920"/>
            <a:ext cx="5285" cy="656975"/>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21" name="Elipse 20"/>
          <p:cNvSpPr/>
          <p:nvPr/>
        </p:nvSpPr>
        <p:spPr>
          <a:xfrm>
            <a:off x="1837372" y="3557895"/>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22" name="Conector recto 21"/>
          <p:cNvCxnSpPr/>
          <p:nvPr/>
        </p:nvCxnSpPr>
        <p:spPr>
          <a:xfrm flipH="1" flipV="1">
            <a:off x="1854607" y="2900920"/>
            <a:ext cx="669110" cy="3389"/>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23" name="CuadroTexto 22"/>
          <p:cNvSpPr txBox="1"/>
          <p:nvPr/>
        </p:nvSpPr>
        <p:spPr>
          <a:xfrm>
            <a:off x="2571748" y="3696195"/>
            <a:ext cx="3904638" cy="248209"/>
          </a:xfrm>
          <a:prstGeom prst="rect">
            <a:avLst/>
          </a:prstGeom>
          <a:noFill/>
        </p:spPr>
        <p:txBody>
          <a:bodyPr wrap="square" rtlCol="0">
            <a:spAutoFit/>
          </a:bodyPr>
          <a:lstStyle/>
          <a:p>
            <a:pPr algn="ctr"/>
            <a:r>
              <a:rPr lang="es-ES_tradnl" sz="1013">
                <a:solidFill>
                  <a:schemeClr val="accent1"/>
                </a:solidFill>
              </a:rPr>
              <a:t>¿CUÁLES SON LAS PRINCIPALES DIFERENCIAS?</a:t>
            </a:r>
            <a:endParaRPr lang="es-ES_tradnl" sz="1013" dirty="0">
              <a:solidFill>
                <a:schemeClr val="accent1"/>
              </a:solidFill>
            </a:endParaRPr>
          </a:p>
        </p:txBody>
      </p:sp>
    </p:spTree>
    <p:extLst>
      <p:ext uri="{BB962C8B-B14F-4D97-AF65-F5344CB8AC3E}">
        <p14:creationId xmlns:p14="http://schemas.microsoft.com/office/powerpoint/2010/main" val="6310672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9" grpId="0" animBg="1"/>
      <p:bldP spid="21" grpId="0" animBg="1"/>
      <p:bldP spid="2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2446832" y="1733176"/>
            <a:ext cx="5547544" cy="1061829"/>
          </a:xfrm>
          <a:prstGeom prst="rect">
            <a:avLst/>
          </a:prstGeom>
          <a:noFill/>
        </p:spPr>
        <p:txBody>
          <a:bodyPr wrap="none" rtlCol="0">
            <a:spAutoFit/>
          </a:bodyPr>
          <a:lstStyle/>
          <a:p>
            <a:r>
              <a:rPr lang="es-ES_tradnl" sz="3150" dirty="0">
                <a:solidFill>
                  <a:schemeClr val="accent1"/>
                </a:solidFill>
                <a:latin typeface="Calibri" charset="0"/>
                <a:ea typeface="Calibri" charset="0"/>
                <a:cs typeface="Calibri" charset="0"/>
              </a:rPr>
              <a:t>Implicaciones en la Contabilidad </a:t>
            </a:r>
          </a:p>
          <a:p>
            <a:r>
              <a:rPr lang="es-ES_tradnl" sz="3150" dirty="0">
                <a:solidFill>
                  <a:schemeClr val="accent2"/>
                </a:solidFill>
                <a:latin typeface="Calibri" charset="0"/>
                <a:ea typeface="Calibri" charset="0"/>
                <a:cs typeface="Calibri" charset="0"/>
              </a:rPr>
              <a:t>Anexo 20 y CFDI Pago</a:t>
            </a:r>
          </a:p>
        </p:txBody>
      </p:sp>
      <p:grpSp>
        <p:nvGrpSpPr>
          <p:cNvPr id="5" name="Group 37">
            <a:extLst>
              <a:ext uri="{FF2B5EF4-FFF2-40B4-BE49-F238E27FC236}">
                <a16:creationId xmlns:a16="http://schemas.microsoft.com/office/drawing/2014/main" xmlns="" id="{2DEB730C-8AF7-4D33-8953-62F376635C7C}"/>
              </a:ext>
            </a:extLst>
          </p:cNvPr>
          <p:cNvGrpSpPr/>
          <p:nvPr/>
        </p:nvGrpSpPr>
        <p:grpSpPr>
          <a:xfrm>
            <a:off x="1170073" y="1795644"/>
            <a:ext cx="950263" cy="981233"/>
            <a:chOff x="955531" y="1872029"/>
            <a:chExt cx="914400" cy="914400"/>
          </a:xfrm>
        </p:grpSpPr>
        <p:sp>
          <p:nvSpPr>
            <p:cNvPr id="6" name="Oval 6">
              <a:extLst>
                <a:ext uri="{FF2B5EF4-FFF2-40B4-BE49-F238E27FC236}">
                  <a16:creationId xmlns:a16="http://schemas.microsoft.com/office/drawing/2014/main" xmlns="" id="{5001EFB4-A26C-4EBA-A72A-95D671372059}"/>
                </a:ext>
              </a:extLst>
            </p:cNvPr>
            <p:cNvSpPr/>
            <p:nvPr/>
          </p:nvSpPr>
          <p:spPr>
            <a:xfrm>
              <a:off x="955531" y="1872029"/>
              <a:ext cx="914400" cy="914400"/>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013"/>
            </a:p>
          </p:txBody>
        </p:sp>
        <p:sp>
          <p:nvSpPr>
            <p:cNvPr id="7" name="Shape 344">
              <a:extLst>
                <a:ext uri="{FF2B5EF4-FFF2-40B4-BE49-F238E27FC236}">
                  <a16:creationId xmlns:a16="http://schemas.microsoft.com/office/drawing/2014/main" xmlns="" id="{E2A0505A-E47B-44CC-8EF5-F708B90889F7}"/>
                </a:ext>
              </a:extLst>
            </p:cNvPr>
            <p:cNvSpPr/>
            <p:nvPr/>
          </p:nvSpPr>
          <p:spPr>
            <a:xfrm>
              <a:off x="1269705" y="2124808"/>
              <a:ext cx="286162" cy="408842"/>
            </a:xfrm>
            <a:custGeom>
              <a:avLst/>
              <a:gdLst/>
              <a:ahLst/>
              <a:cxnLst>
                <a:cxn ang="0">
                  <a:pos x="wd2" y="hd2"/>
                </a:cxn>
                <a:cxn ang="5400000">
                  <a:pos x="wd2" y="hd2"/>
                </a:cxn>
                <a:cxn ang="10800000">
                  <a:pos x="wd2" y="hd2"/>
                </a:cxn>
                <a:cxn ang="16200000">
                  <a:pos x="wd2" y="hd2"/>
                </a:cxn>
              </a:cxnLst>
              <a:rect l="0" t="0" r="r" b="b"/>
              <a:pathLst>
                <a:path w="20632" h="21572" extrusionOk="0">
                  <a:moveTo>
                    <a:pt x="2947" y="6470"/>
                  </a:moveTo>
                  <a:cubicBezTo>
                    <a:pt x="3252" y="3667"/>
                    <a:pt x="6062" y="2155"/>
                    <a:pt x="10317" y="2155"/>
                  </a:cubicBezTo>
                  <a:cubicBezTo>
                    <a:pt x="14570" y="2155"/>
                    <a:pt x="17176" y="3634"/>
                    <a:pt x="17481" y="6436"/>
                  </a:cubicBezTo>
                  <a:cubicBezTo>
                    <a:pt x="17648" y="7972"/>
                    <a:pt x="16442" y="8996"/>
                    <a:pt x="14815" y="10671"/>
                  </a:cubicBezTo>
                  <a:cubicBezTo>
                    <a:pt x="13615" y="11907"/>
                    <a:pt x="12452" y="13198"/>
                    <a:pt x="11791" y="15099"/>
                  </a:cubicBezTo>
                  <a:lnTo>
                    <a:pt x="8843" y="15099"/>
                  </a:lnTo>
                  <a:cubicBezTo>
                    <a:pt x="8181" y="13198"/>
                    <a:pt x="7018" y="11907"/>
                    <a:pt x="5817" y="10670"/>
                  </a:cubicBezTo>
                  <a:cubicBezTo>
                    <a:pt x="4191" y="8996"/>
                    <a:pt x="2779" y="8006"/>
                    <a:pt x="2947" y="6470"/>
                  </a:cubicBezTo>
                  <a:close/>
                  <a:moveTo>
                    <a:pt x="14292" y="17256"/>
                  </a:moveTo>
                  <a:cubicBezTo>
                    <a:pt x="14292" y="12557"/>
                    <a:pt x="21116" y="10948"/>
                    <a:pt x="20605" y="6267"/>
                  </a:cubicBezTo>
                  <a:cubicBezTo>
                    <a:pt x="20283" y="3314"/>
                    <a:pt x="17549" y="0"/>
                    <a:pt x="10317" y="0"/>
                  </a:cubicBezTo>
                  <a:cubicBezTo>
                    <a:pt x="3084" y="0"/>
                    <a:pt x="350" y="3314"/>
                    <a:pt x="27" y="6268"/>
                  </a:cubicBezTo>
                  <a:cubicBezTo>
                    <a:pt x="-484" y="10948"/>
                    <a:pt x="6342" y="12557"/>
                    <a:pt x="6342" y="17256"/>
                  </a:cubicBezTo>
                  <a:cubicBezTo>
                    <a:pt x="6342" y="17256"/>
                    <a:pt x="14292" y="17256"/>
                    <a:pt x="14292" y="17256"/>
                  </a:cubicBezTo>
                  <a:close/>
                  <a:moveTo>
                    <a:pt x="6169" y="20678"/>
                  </a:moveTo>
                  <a:cubicBezTo>
                    <a:pt x="7332" y="21228"/>
                    <a:pt x="8676" y="21600"/>
                    <a:pt x="10317" y="21571"/>
                  </a:cubicBezTo>
                  <a:cubicBezTo>
                    <a:pt x="11954" y="21600"/>
                    <a:pt x="13301" y="21228"/>
                    <a:pt x="14464" y="20678"/>
                  </a:cubicBezTo>
                  <a:lnTo>
                    <a:pt x="14439" y="18335"/>
                  </a:lnTo>
                  <a:lnTo>
                    <a:pt x="6194" y="18335"/>
                  </a:lnTo>
                  <a:cubicBezTo>
                    <a:pt x="6194" y="18335"/>
                    <a:pt x="6169" y="20678"/>
                    <a:pt x="6169" y="20678"/>
                  </a:cubicBezTo>
                  <a:close/>
                </a:path>
              </a:pathLst>
            </a:custGeom>
            <a:solidFill>
              <a:schemeClr val="bg1"/>
            </a:solidFill>
            <a:ln w="12700" cap="flat">
              <a:noFill/>
              <a:miter lim="400000"/>
            </a:ln>
            <a:effectLst/>
          </p:spPr>
          <p:txBody>
            <a:bodyPr wrap="square" lIns="28575" tIns="28575" rIns="28575" bIns="28575" numCol="1" anchor="ctr">
              <a:noAutofit/>
            </a:bodyPr>
            <a:lstStyle>
              <a:lvl1pPr algn="ctr" defTabSz="825500">
                <a:defRPr sz="5000">
                  <a:latin typeface="+mn-lt"/>
                  <a:ea typeface="+mn-ea"/>
                  <a:cs typeface="+mn-cs"/>
                  <a:sym typeface="Helvetica Light"/>
                </a:defRPr>
              </a:lvl1pPr>
              <a:lvl2pPr indent="228600" algn="ctr" defTabSz="825500">
                <a:defRPr sz="5000">
                  <a:latin typeface="+mn-lt"/>
                  <a:ea typeface="+mn-ea"/>
                  <a:cs typeface="+mn-cs"/>
                  <a:sym typeface="Helvetica Light"/>
                </a:defRPr>
              </a:lvl2pPr>
              <a:lvl3pPr indent="457200" algn="ctr" defTabSz="825500">
                <a:defRPr sz="5000">
                  <a:latin typeface="+mn-lt"/>
                  <a:ea typeface="+mn-ea"/>
                  <a:cs typeface="+mn-cs"/>
                  <a:sym typeface="Helvetica Light"/>
                </a:defRPr>
              </a:lvl3pPr>
              <a:lvl4pPr indent="685800" algn="ctr" defTabSz="825500">
                <a:defRPr sz="5000">
                  <a:latin typeface="+mn-lt"/>
                  <a:ea typeface="+mn-ea"/>
                  <a:cs typeface="+mn-cs"/>
                  <a:sym typeface="Helvetica Light"/>
                </a:defRPr>
              </a:lvl4pPr>
              <a:lvl5pPr indent="914400" algn="ctr" defTabSz="825500">
                <a:defRPr sz="5000">
                  <a:latin typeface="+mn-lt"/>
                  <a:ea typeface="+mn-ea"/>
                  <a:cs typeface="+mn-cs"/>
                  <a:sym typeface="Helvetica Light"/>
                </a:defRPr>
              </a:lvl5pPr>
              <a:lvl6pPr indent="1143000" algn="ctr" defTabSz="825500">
                <a:defRPr sz="5000">
                  <a:latin typeface="+mn-lt"/>
                  <a:ea typeface="+mn-ea"/>
                  <a:cs typeface="+mn-cs"/>
                  <a:sym typeface="Helvetica Light"/>
                </a:defRPr>
              </a:lvl6pPr>
              <a:lvl7pPr indent="1371600" algn="ctr" defTabSz="825500">
                <a:defRPr sz="5000">
                  <a:latin typeface="+mn-lt"/>
                  <a:ea typeface="+mn-ea"/>
                  <a:cs typeface="+mn-cs"/>
                  <a:sym typeface="Helvetica Light"/>
                </a:defRPr>
              </a:lvl7pPr>
              <a:lvl8pPr indent="1600200" algn="ctr" defTabSz="825500">
                <a:defRPr sz="5000">
                  <a:latin typeface="+mn-lt"/>
                  <a:ea typeface="+mn-ea"/>
                  <a:cs typeface="+mn-cs"/>
                  <a:sym typeface="Helvetica Light"/>
                </a:defRPr>
              </a:lvl8pPr>
              <a:lvl9pPr indent="1828800" algn="ctr" defTabSz="825500">
                <a:defRPr sz="5000">
                  <a:latin typeface="+mn-lt"/>
                  <a:ea typeface="+mn-ea"/>
                  <a:cs typeface="+mn-cs"/>
                  <a:sym typeface="Helvetica Light"/>
                </a:defRPr>
              </a:lvl9pPr>
            </a:lstStyle>
            <a:p>
              <a:pPr defTabSz="3429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a:p>
          </p:txBody>
        </p:sp>
      </p:grpSp>
    </p:spTree>
    <p:extLst>
      <p:ext uri="{BB962C8B-B14F-4D97-AF65-F5344CB8AC3E}">
        <p14:creationId xmlns:p14="http://schemas.microsoft.com/office/powerpoint/2010/main" val="3545896730"/>
      </p:ext>
    </p:extLst>
  </p:cSld>
  <p:clrMapOvr>
    <a:masterClrMapping/>
  </p:clrMapOvr>
  <p:transition spd="slow">
    <p:pull/>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Imagen 55"/>
          <p:cNvPicPr>
            <a:picLocks noChangeAspect="1"/>
          </p:cNvPicPr>
          <p:nvPr/>
        </p:nvPicPr>
        <p:blipFill rotWithShape="1">
          <a:blip r:embed="rId2" cstate="screen">
            <a:extLst>
              <a:ext uri="{28A0092B-C50C-407E-A947-70E740481C1C}">
                <a14:useLocalDpi xmlns:a14="http://schemas.microsoft.com/office/drawing/2010/main"/>
              </a:ext>
            </a:extLst>
          </a:blip>
          <a:srcRect t="27511" b="27342"/>
          <a:stretch/>
        </p:blipFill>
        <p:spPr>
          <a:xfrm>
            <a:off x="4530494" y="4087482"/>
            <a:ext cx="1771871" cy="571383"/>
          </a:xfrm>
          <a:prstGeom prst="rect">
            <a:avLst/>
          </a:prstGeom>
        </p:spPr>
      </p:pic>
      <p:grpSp>
        <p:nvGrpSpPr>
          <p:cNvPr id="33" name="Agrupar 32"/>
          <p:cNvGrpSpPr/>
          <p:nvPr/>
        </p:nvGrpSpPr>
        <p:grpSpPr>
          <a:xfrm>
            <a:off x="6032468" y="1602081"/>
            <a:ext cx="1404763" cy="1784641"/>
            <a:chOff x="7201243" y="1555749"/>
            <a:chExt cx="1873017" cy="2379521"/>
          </a:xfrm>
        </p:grpSpPr>
        <p:grpSp>
          <p:nvGrpSpPr>
            <p:cNvPr id="22" name="Group 12">
              <a:extLst>
                <a:ext uri="{FF2B5EF4-FFF2-40B4-BE49-F238E27FC236}">
                  <a16:creationId xmlns:a16="http://schemas.microsoft.com/office/drawing/2014/main" xmlns="" id="{B1DE454C-D7A4-44ED-B60B-423E055DA1A1}"/>
                </a:ext>
              </a:extLst>
            </p:cNvPr>
            <p:cNvGrpSpPr/>
            <p:nvPr/>
          </p:nvGrpSpPr>
          <p:grpSpPr>
            <a:xfrm>
              <a:off x="7201243" y="1555749"/>
              <a:ext cx="1755729" cy="2379521"/>
              <a:chOff x="6318296" y="1924050"/>
              <a:chExt cx="1755729" cy="2379521"/>
            </a:xfrm>
          </p:grpSpPr>
          <p:sp>
            <p:nvSpPr>
              <p:cNvPr id="23" name="Rectangle 19">
                <a:extLst>
                  <a:ext uri="{FF2B5EF4-FFF2-40B4-BE49-F238E27FC236}">
                    <a16:creationId xmlns:a16="http://schemas.microsoft.com/office/drawing/2014/main" xmlns="" id="{1CEEF1AC-97D0-43DD-A0E3-B7FFF53F141B}"/>
                  </a:ext>
                </a:extLst>
              </p:cNvPr>
              <p:cNvSpPr/>
              <p:nvPr/>
            </p:nvSpPr>
            <p:spPr>
              <a:xfrm>
                <a:off x="6318296" y="1924050"/>
                <a:ext cx="1755729" cy="972995"/>
              </a:xfrm>
              <a:prstGeom prst="rect">
                <a:avLst/>
              </a:prstGeom>
              <a:solidFill>
                <a:srgbClr val="68B8B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24" name="Rectangle 20">
                <a:extLst>
                  <a:ext uri="{FF2B5EF4-FFF2-40B4-BE49-F238E27FC236}">
                    <a16:creationId xmlns:a16="http://schemas.microsoft.com/office/drawing/2014/main" xmlns="" id="{59E6342C-F4D0-4FE8-8B68-BFFD478FBD3D}"/>
                  </a:ext>
                </a:extLst>
              </p:cNvPr>
              <p:cNvSpPr/>
              <p:nvPr/>
            </p:nvSpPr>
            <p:spPr>
              <a:xfrm>
                <a:off x="6318296" y="2900016"/>
                <a:ext cx="1755729" cy="1403555"/>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25" name="TextBox 21">
                <a:extLst>
                  <a:ext uri="{FF2B5EF4-FFF2-40B4-BE49-F238E27FC236}">
                    <a16:creationId xmlns:a16="http://schemas.microsoft.com/office/drawing/2014/main" xmlns="" id="{F5AC28ED-3B47-417A-AFAC-2CFF406749AA}"/>
                  </a:ext>
                </a:extLst>
              </p:cNvPr>
              <p:cNvSpPr txBox="1"/>
              <p:nvPr/>
            </p:nvSpPr>
            <p:spPr>
              <a:xfrm>
                <a:off x="6486049" y="3218599"/>
                <a:ext cx="1445721" cy="854935"/>
              </a:xfrm>
              <a:prstGeom prst="rect">
                <a:avLst/>
              </a:prstGeom>
              <a:noFill/>
            </p:spPr>
            <p:txBody>
              <a:bodyPr wrap="square" lIns="0" tIns="0" rIns="0" bIns="0" rtlCol="1">
                <a:spAutoFit/>
              </a:bodyPr>
              <a:lstStyle/>
              <a:p>
                <a:pPr algn="ctr">
                  <a:lnSpc>
                    <a:spcPts val="975"/>
                  </a:lnSpc>
                  <a:spcAft>
                    <a:spcPts val="450"/>
                  </a:spcAft>
                </a:pPr>
                <a:r>
                  <a:rPr lang="es-MX" sz="1013" dirty="0">
                    <a:solidFill>
                      <a:schemeClr val="tx2"/>
                    </a:solidFill>
                    <a:latin typeface="Calibri" charset="0"/>
                    <a:ea typeface="Calibri" charset="0"/>
                    <a:cs typeface="Calibri" charset="0"/>
                  </a:rPr>
                  <a:t>Obligaciones </a:t>
                </a:r>
              </a:p>
              <a:p>
                <a:pPr algn="ctr">
                  <a:lnSpc>
                    <a:spcPts val="975"/>
                  </a:lnSpc>
                  <a:spcAft>
                    <a:spcPts val="450"/>
                  </a:spcAft>
                </a:pPr>
                <a:r>
                  <a:rPr lang="es-MX" sz="1013" dirty="0">
                    <a:solidFill>
                      <a:schemeClr val="tx2"/>
                    </a:solidFill>
                    <a:latin typeface="Calibri" charset="0"/>
                    <a:ea typeface="Calibri" charset="0"/>
                    <a:cs typeface="Calibri" charset="0"/>
                  </a:rPr>
                  <a:t>Fiscales</a:t>
                </a:r>
                <a:br>
                  <a:rPr lang="es-MX" sz="1013" dirty="0">
                    <a:solidFill>
                      <a:schemeClr val="tx2"/>
                    </a:solidFill>
                    <a:latin typeface="Calibri" charset="0"/>
                    <a:ea typeface="Calibri" charset="0"/>
                    <a:cs typeface="Calibri" charset="0"/>
                  </a:rPr>
                </a:br>
                <a:endParaRPr lang="es-MX" sz="1013" dirty="0">
                  <a:solidFill>
                    <a:schemeClr val="tx2"/>
                  </a:solidFill>
                  <a:latin typeface="Calibri" charset="0"/>
                  <a:ea typeface="Calibri" charset="0"/>
                  <a:cs typeface="Calibri" charset="0"/>
                </a:endParaRPr>
              </a:p>
              <a:p>
                <a:pPr algn="ctr">
                  <a:lnSpc>
                    <a:spcPts val="975"/>
                  </a:lnSpc>
                  <a:spcAft>
                    <a:spcPts val="450"/>
                  </a:spcAft>
                </a:pPr>
                <a:r>
                  <a:rPr lang="es-MX" sz="1800" b="1" dirty="0">
                    <a:solidFill>
                      <a:schemeClr val="tx2"/>
                    </a:solidFill>
                    <a:latin typeface="Calibri" charset="0"/>
                    <a:ea typeface="Calibri" charset="0"/>
                    <a:cs typeface="Calibri" charset="0"/>
                  </a:rPr>
                  <a:t>DIOT</a:t>
                </a:r>
                <a:endParaRPr lang="es-MX" sz="1013" b="1" dirty="0">
                  <a:solidFill>
                    <a:schemeClr val="tx1">
                      <a:lumMod val="50000"/>
                      <a:lumOff val="50000"/>
                    </a:schemeClr>
                  </a:solidFill>
                  <a:latin typeface="Calibri" charset="0"/>
                  <a:ea typeface="Calibri" charset="0"/>
                  <a:cs typeface="Calibri" charset="0"/>
                </a:endParaRPr>
              </a:p>
            </p:txBody>
          </p:sp>
        </p:grpSp>
        <p:pic>
          <p:nvPicPr>
            <p:cNvPr id="3" name="Imagen 2"/>
            <p:cNvPicPr>
              <a:picLocks noChangeAspect="1"/>
            </p:cNvPicPr>
            <p:nvPr/>
          </p:nvPicPr>
          <p:blipFill>
            <a:blip r:embed="rId3"/>
            <a:stretch>
              <a:fillRect/>
            </a:stretch>
          </p:blipFill>
          <p:spPr>
            <a:xfrm>
              <a:off x="7637345" y="1576526"/>
              <a:ext cx="939077" cy="939077"/>
            </a:xfrm>
            <a:prstGeom prst="rect">
              <a:avLst/>
            </a:prstGeom>
            <a:solidFill>
              <a:srgbClr val="6ABEC5"/>
            </a:solidFill>
            <a:ln>
              <a:noFill/>
            </a:ln>
          </p:spPr>
        </p:pic>
        <p:sp>
          <p:nvSpPr>
            <p:cNvPr id="31" name="Isosceles Triangle 25">
              <a:extLst>
                <a:ext uri="{FF2B5EF4-FFF2-40B4-BE49-F238E27FC236}">
                  <a16:creationId xmlns:a16="http://schemas.microsoft.com/office/drawing/2014/main" xmlns="" id="{BE459812-D1BC-4510-8037-713676E053E6}"/>
                </a:ext>
              </a:extLst>
            </p:cNvPr>
            <p:cNvSpPr/>
            <p:nvPr/>
          </p:nvSpPr>
          <p:spPr>
            <a:xfrm rot="5400000">
              <a:off x="8903222" y="1976616"/>
              <a:ext cx="219122" cy="122954"/>
            </a:xfrm>
            <a:prstGeom prst="triangle">
              <a:avLst/>
            </a:prstGeom>
            <a:solidFill>
              <a:srgbClr val="68B8BD"/>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13"/>
            </a:p>
          </p:txBody>
        </p:sp>
      </p:grpSp>
      <p:grpSp>
        <p:nvGrpSpPr>
          <p:cNvPr id="32" name="Agrupar 31"/>
          <p:cNvGrpSpPr/>
          <p:nvPr/>
        </p:nvGrpSpPr>
        <p:grpSpPr>
          <a:xfrm>
            <a:off x="4704302" y="1603172"/>
            <a:ext cx="1408330" cy="1783550"/>
            <a:chOff x="5430355" y="1557205"/>
            <a:chExt cx="1877773" cy="2378066"/>
          </a:xfrm>
        </p:grpSpPr>
        <p:grpSp>
          <p:nvGrpSpPr>
            <p:cNvPr id="16" name="Group 8">
              <a:extLst>
                <a:ext uri="{FF2B5EF4-FFF2-40B4-BE49-F238E27FC236}">
                  <a16:creationId xmlns:a16="http://schemas.microsoft.com/office/drawing/2014/main" xmlns="" id="{BAFA4EB1-214B-4CC4-9D94-2B8DEC84E600}"/>
                </a:ext>
              </a:extLst>
            </p:cNvPr>
            <p:cNvGrpSpPr/>
            <p:nvPr/>
          </p:nvGrpSpPr>
          <p:grpSpPr>
            <a:xfrm>
              <a:off x="5430355" y="1557205"/>
              <a:ext cx="1755729" cy="2378066"/>
              <a:chOff x="4568855" y="1924050"/>
              <a:chExt cx="1755729" cy="2378066"/>
            </a:xfrm>
          </p:grpSpPr>
          <p:sp>
            <p:nvSpPr>
              <p:cNvPr id="17" name="Rectangle 4">
                <a:extLst>
                  <a:ext uri="{FF2B5EF4-FFF2-40B4-BE49-F238E27FC236}">
                    <a16:creationId xmlns:a16="http://schemas.microsoft.com/office/drawing/2014/main" xmlns="" id="{F20FB56C-BA69-40C4-8F7F-1FC8A9882D7E}"/>
                  </a:ext>
                </a:extLst>
              </p:cNvPr>
              <p:cNvSpPr/>
              <p:nvPr/>
            </p:nvSpPr>
            <p:spPr>
              <a:xfrm>
                <a:off x="4568855" y="1924050"/>
                <a:ext cx="1755729" cy="971539"/>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18" name="Rectangle 5">
                <a:extLst>
                  <a:ext uri="{FF2B5EF4-FFF2-40B4-BE49-F238E27FC236}">
                    <a16:creationId xmlns:a16="http://schemas.microsoft.com/office/drawing/2014/main" xmlns="" id="{0EAE6E12-94CC-4271-80CE-28902475DD63}"/>
                  </a:ext>
                </a:extLst>
              </p:cNvPr>
              <p:cNvSpPr/>
              <p:nvPr/>
            </p:nvSpPr>
            <p:spPr>
              <a:xfrm>
                <a:off x="4568855" y="2895590"/>
                <a:ext cx="1755729" cy="1406526"/>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19" name="TextBox 6">
                <a:extLst>
                  <a:ext uri="{FF2B5EF4-FFF2-40B4-BE49-F238E27FC236}">
                    <a16:creationId xmlns:a16="http://schemas.microsoft.com/office/drawing/2014/main" xmlns="" id="{B0AEB360-2A93-44D1-8076-B2758D9990E7}"/>
                  </a:ext>
                </a:extLst>
              </p:cNvPr>
              <p:cNvSpPr txBox="1"/>
              <p:nvPr/>
            </p:nvSpPr>
            <p:spPr>
              <a:xfrm>
                <a:off x="4723858" y="3240675"/>
                <a:ext cx="1445721" cy="170987"/>
              </a:xfrm>
              <a:prstGeom prst="rect">
                <a:avLst/>
              </a:prstGeom>
              <a:noFill/>
            </p:spPr>
            <p:txBody>
              <a:bodyPr wrap="square" lIns="0" tIns="0" rIns="0" bIns="0" rtlCol="1">
                <a:spAutoFit/>
              </a:bodyPr>
              <a:lstStyle/>
              <a:p>
                <a:pPr algn="ctr">
                  <a:lnSpc>
                    <a:spcPts val="975"/>
                  </a:lnSpc>
                  <a:spcAft>
                    <a:spcPts val="450"/>
                  </a:spcAft>
                </a:pPr>
                <a:r>
                  <a:rPr lang="es-MX" sz="1013" dirty="0">
                    <a:solidFill>
                      <a:schemeClr val="tx2"/>
                    </a:solidFill>
                    <a:latin typeface="Calibri" charset="0"/>
                    <a:ea typeface="Calibri" charset="0"/>
                    <a:cs typeface="Calibri" charset="0"/>
                  </a:rPr>
                  <a:t>Contabilización</a:t>
                </a:r>
                <a:endParaRPr lang="es-MX" sz="1013" dirty="0">
                  <a:solidFill>
                    <a:schemeClr val="tx1">
                      <a:lumMod val="50000"/>
                      <a:lumOff val="50000"/>
                    </a:schemeClr>
                  </a:solidFill>
                  <a:latin typeface="Calibri" charset="0"/>
                  <a:ea typeface="Calibri" charset="0"/>
                  <a:cs typeface="Calibri" charset="0"/>
                </a:endParaRPr>
              </a:p>
            </p:txBody>
          </p:sp>
        </p:grpSp>
        <p:sp>
          <p:nvSpPr>
            <p:cNvPr id="30" name="Isosceles Triangle 25">
              <a:extLst>
                <a:ext uri="{FF2B5EF4-FFF2-40B4-BE49-F238E27FC236}">
                  <a16:creationId xmlns:a16="http://schemas.microsoft.com/office/drawing/2014/main" xmlns="" id="{BE459812-D1BC-4510-8037-713676E053E6}"/>
                </a:ext>
              </a:extLst>
            </p:cNvPr>
            <p:cNvSpPr/>
            <p:nvPr/>
          </p:nvSpPr>
          <p:spPr>
            <a:xfrm rot="5400000">
              <a:off x="7137090" y="1973589"/>
              <a:ext cx="219122" cy="122954"/>
            </a:xfrm>
            <a:prstGeom prst="triangl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13"/>
            </a:p>
          </p:txBody>
        </p:sp>
        <p:pic>
          <p:nvPicPr>
            <p:cNvPr id="2" name="Imagen 1"/>
            <p:cNvPicPr>
              <a:picLocks noChangeAspect="1"/>
            </p:cNvPicPr>
            <p:nvPr/>
          </p:nvPicPr>
          <p:blipFill>
            <a:blip r:embed="rId4"/>
            <a:stretch>
              <a:fillRect/>
            </a:stretch>
          </p:blipFill>
          <p:spPr>
            <a:xfrm>
              <a:off x="5817834" y="1565422"/>
              <a:ext cx="993775" cy="993775"/>
            </a:xfrm>
            <a:prstGeom prst="rect">
              <a:avLst/>
            </a:prstGeom>
          </p:spPr>
        </p:pic>
      </p:grpSp>
      <p:grpSp>
        <p:nvGrpSpPr>
          <p:cNvPr id="14" name="Agrupar 13"/>
          <p:cNvGrpSpPr/>
          <p:nvPr/>
        </p:nvGrpSpPr>
        <p:grpSpPr>
          <a:xfrm>
            <a:off x="3373912" y="1603272"/>
            <a:ext cx="1405785" cy="1783450"/>
            <a:chOff x="3656502" y="1557337"/>
            <a:chExt cx="1874380" cy="2377933"/>
          </a:xfrm>
        </p:grpSpPr>
        <p:sp>
          <p:nvSpPr>
            <p:cNvPr id="11" name="Rectangle 9">
              <a:extLst>
                <a:ext uri="{FF2B5EF4-FFF2-40B4-BE49-F238E27FC236}">
                  <a16:creationId xmlns:a16="http://schemas.microsoft.com/office/drawing/2014/main" xmlns="" id="{3FFAEF0D-D790-46AF-AF65-56E5F60AD4D0}"/>
                </a:ext>
              </a:extLst>
            </p:cNvPr>
            <p:cNvSpPr/>
            <p:nvPr/>
          </p:nvSpPr>
          <p:spPr>
            <a:xfrm>
              <a:off x="3656502" y="1557337"/>
              <a:ext cx="1755729" cy="993775"/>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12" name="Rectangle 10">
              <a:extLst>
                <a:ext uri="{FF2B5EF4-FFF2-40B4-BE49-F238E27FC236}">
                  <a16:creationId xmlns:a16="http://schemas.microsoft.com/office/drawing/2014/main" xmlns="" id="{C0440124-EA90-444E-ACFA-4FFD59F3A5A4}"/>
                </a:ext>
              </a:extLst>
            </p:cNvPr>
            <p:cNvSpPr/>
            <p:nvPr/>
          </p:nvSpPr>
          <p:spPr>
            <a:xfrm>
              <a:off x="3656502" y="2528745"/>
              <a:ext cx="1755729" cy="1406525"/>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13" name="TextBox 11">
              <a:extLst>
                <a:ext uri="{FF2B5EF4-FFF2-40B4-BE49-F238E27FC236}">
                  <a16:creationId xmlns:a16="http://schemas.microsoft.com/office/drawing/2014/main" xmlns="" id="{6C245A64-9727-47F3-B4B5-7A6C9D03868B}"/>
                </a:ext>
              </a:extLst>
            </p:cNvPr>
            <p:cNvSpPr txBox="1"/>
            <p:nvPr/>
          </p:nvSpPr>
          <p:spPr>
            <a:xfrm>
              <a:off x="3656503" y="2941495"/>
              <a:ext cx="1739424" cy="553997"/>
            </a:xfrm>
            <a:prstGeom prst="rect">
              <a:avLst/>
            </a:prstGeom>
            <a:noFill/>
          </p:spPr>
          <p:txBody>
            <a:bodyPr wrap="square" lIns="0" tIns="0" rIns="0" bIns="0" rtlCol="1">
              <a:spAutoFit/>
            </a:bodyPr>
            <a:lstStyle>
              <a:defPPr>
                <a:defRPr lang="es-ES_tradnl"/>
              </a:defPPr>
              <a:lvl1pPr algn="ctr">
                <a:spcAft>
                  <a:spcPts val="600"/>
                </a:spcAft>
                <a:defRPr sz="2000">
                  <a:solidFill>
                    <a:schemeClr val="tx2"/>
                  </a:solidFill>
                  <a:latin typeface="Calibri" charset="0"/>
                  <a:ea typeface="Calibri" charset="0"/>
                  <a:cs typeface="Calibri" charset="0"/>
                </a:defRPr>
              </a:lvl1pPr>
            </a:lstStyle>
            <a:p>
              <a:r>
                <a:rPr lang="es-MX" sz="1350" dirty="0"/>
                <a:t>Validación y Almacenamiento</a:t>
              </a:r>
            </a:p>
          </p:txBody>
        </p:sp>
        <p:sp>
          <p:nvSpPr>
            <p:cNvPr id="29" name="Isosceles Triangle 24">
              <a:extLst>
                <a:ext uri="{FF2B5EF4-FFF2-40B4-BE49-F238E27FC236}">
                  <a16:creationId xmlns:a16="http://schemas.microsoft.com/office/drawing/2014/main" xmlns="" id="{1B36D041-1EC3-478E-8854-D58502A19967}"/>
                </a:ext>
              </a:extLst>
            </p:cNvPr>
            <p:cNvSpPr/>
            <p:nvPr/>
          </p:nvSpPr>
          <p:spPr>
            <a:xfrm rot="5400000">
              <a:off x="5359844" y="1943418"/>
              <a:ext cx="219122" cy="122954"/>
            </a:xfrm>
            <a:prstGeom prst="triangl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13"/>
            </a:p>
          </p:txBody>
        </p:sp>
        <p:pic>
          <p:nvPicPr>
            <p:cNvPr id="8" name="Imagen 7"/>
            <p:cNvPicPr>
              <a:picLocks noChangeAspect="1"/>
            </p:cNvPicPr>
            <p:nvPr/>
          </p:nvPicPr>
          <p:blipFill>
            <a:blip r:embed="rId5"/>
            <a:stretch>
              <a:fillRect/>
            </a:stretch>
          </p:blipFill>
          <p:spPr>
            <a:xfrm flipH="1">
              <a:off x="3991752" y="1794233"/>
              <a:ext cx="527368" cy="527368"/>
            </a:xfrm>
            <a:prstGeom prst="rect">
              <a:avLst/>
            </a:prstGeom>
          </p:spPr>
        </p:pic>
        <p:pic>
          <p:nvPicPr>
            <p:cNvPr id="9" name="Imagen 8"/>
            <p:cNvPicPr>
              <a:picLocks noChangeAspect="1"/>
            </p:cNvPicPr>
            <p:nvPr/>
          </p:nvPicPr>
          <p:blipFill>
            <a:blip r:embed="rId6"/>
            <a:stretch>
              <a:fillRect/>
            </a:stretch>
          </p:blipFill>
          <p:spPr>
            <a:xfrm>
              <a:off x="4603609" y="1808647"/>
              <a:ext cx="498539" cy="498539"/>
            </a:xfrm>
            <a:prstGeom prst="rect">
              <a:avLst/>
            </a:prstGeom>
          </p:spPr>
        </p:pic>
      </p:grpSp>
      <p:grpSp>
        <p:nvGrpSpPr>
          <p:cNvPr id="10" name="Agrupar 9"/>
          <p:cNvGrpSpPr/>
          <p:nvPr/>
        </p:nvGrpSpPr>
        <p:grpSpPr>
          <a:xfrm>
            <a:off x="2038304" y="1602081"/>
            <a:ext cx="1407950" cy="1784641"/>
            <a:chOff x="1875691" y="1555749"/>
            <a:chExt cx="1877267" cy="2379521"/>
          </a:xfrm>
        </p:grpSpPr>
        <p:grpSp>
          <p:nvGrpSpPr>
            <p:cNvPr id="4" name="Group 3">
              <a:extLst>
                <a:ext uri="{FF2B5EF4-FFF2-40B4-BE49-F238E27FC236}">
                  <a16:creationId xmlns:a16="http://schemas.microsoft.com/office/drawing/2014/main" xmlns="" id="{F39749D8-6E5C-4471-8ADE-277B21E057CA}"/>
                </a:ext>
              </a:extLst>
            </p:cNvPr>
            <p:cNvGrpSpPr/>
            <p:nvPr/>
          </p:nvGrpSpPr>
          <p:grpSpPr>
            <a:xfrm>
              <a:off x="1875691" y="1555749"/>
              <a:ext cx="1755729" cy="2379521"/>
              <a:chOff x="-234681" y="723899"/>
              <a:chExt cx="1755729" cy="2400301"/>
            </a:xfrm>
          </p:grpSpPr>
          <p:sp>
            <p:nvSpPr>
              <p:cNvPr id="5" name="Rectangle 14">
                <a:extLst>
                  <a:ext uri="{FF2B5EF4-FFF2-40B4-BE49-F238E27FC236}">
                    <a16:creationId xmlns:a16="http://schemas.microsoft.com/office/drawing/2014/main" xmlns="" id="{A57CABB8-5871-407A-B760-7A2CB0313D00}"/>
                  </a:ext>
                </a:extLst>
              </p:cNvPr>
              <p:cNvSpPr/>
              <p:nvPr/>
            </p:nvSpPr>
            <p:spPr>
              <a:xfrm>
                <a:off x="-234681" y="723899"/>
                <a:ext cx="1755729" cy="981492"/>
              </a:xfrm>
              <a:prstGeom prst="rect">
                <a:avLst/>
              </a:prstGeom>
              <a:solidFill>
                <a:srgbClr val="11B7D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6" name="Rectangle 15">
                <a:extLst>
                  <a:ext uri="{FF2B5EF4-FFF2-40B4-BE49-F238E27FC236}">
                    <a16:creationId xmlns:a16="http://schemas.microsoft.com/office/drawing/2014/main" xmlns="" id="{AE8F5A1B-757B-452D-BD13-AA5E572267EF}"/>
                  </a:ext>
                </a:extLst>
              </p:cNvPr>
              <p:cNvSpPr/>
              <p:nvPr/>
            </p:nvSpPr>
            <p:spPr>
              <a:xfrm>
                <a:off x="-234681" y="1717675"/>
                <a:ext cx="1755729" cy="1406525"/>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7" name="TextBox 16">
                <a:extLst>
                  <a:ext uri="{FF2B5EF4-FFF2-40B4-BE49-F238E27FC236}">
                    <a16:creationId xmlns:a16="http://schemas.microsoft.com/office/drawing/2014/main" xmlns="" id="{173575EA-9599-4517-942F-BCD7ECA18F77}"/>
                  </a:ext>
                </a:extLst>
              </p:cNvPr>
              <p:cNvSpPr txBox="1"/>
              <p:nvPr/>
            </p:nvSpPr>
            <p:spPr>
              <a:xfrm>
                <a:off x="-99734" y="2052890"/>
                <a:ext cx="1445721" cy="620929"/>
              </a:xfrm>
              <a:prstGeom prst="rect">
                <a:avLst/>
              </a:prstGeom>
              <a:noFill/>
            </p:spPr>
            <p:txBody>
              <a:bodyPr wrap="square" lIns="0" tIns="0" rIns="0" bIns="0" rtlCol="1">
                <a:spAutoFit/>
              </a:bodyPr>
              <a:lstStyle/>
              <a:p>
                <a:pPr algn="ctr">
                  <a:spcAft>
                    <a:spcPts val="450"/>
                  </a:spcAft>
                </a:pPr>
                <a:r>
                  <a:rPr lang="es-MX" sz="1500" dirty="0">
                    <a:solidFill>
                      <a:schemeClr val="tx2"/>
                    </a:solidFill>
                    <a:latin typeface="Calibri" charset="0"/>
                    <a:ea typeface="Calibri" charset="0"/>
                    <a:cs typeface="Calibri" charset="0"/>
                  </a:rPr>
                  <a:t>Recepción o descarga</a:t>
                </a:r>
                <a:endParaRPr lang="es-MX" sz="1050" dirty="0">
                  <a:solidFill>
                    <a:schemeClr val="tx1">
                      <a:lumMod val="50000"/>
                      <a:lumOff val="50000"/>
                    </a:schemeClr>
                  </a:solidFill>
                  <a:latin typeface="Calibri" charset="0"/>
                  <a:ea typeface="Calibri" charset="0"/>
                  <a:cs typeface="Calibri" charset="0"/>
                </a:endParaRPr>
              </a:p>
            </p:txBody>
          </p:sp>
        </p:grpSp>
        <p:sp>
          <p:nvSpPr>
            <p:cNvPr id="28" name="Isosceles Triangle 23">
              <a:extLst>
                <a:ext uri="{FF2B5EF4-FFF2-40B4-BE49-F238E27FC236}">
                  <a16:creationId xmlns:a16="http://schemas.microsoft.com/office/drawing/2014/main" xmlns="" id="{3FF25E13-63B0-49B3-9B0E-CC4041775E67}"/>
                </a:ext>
              </a:extLst>
            </p:cNvPr>
            <p:cNvSpPr/>
            <p:nvPr/>
          </p:nvSpPr>
          <p:spPr>
            <a:xfrm rot="5400000">
              <a:off x="3581920" y="1972134"/>
              <a:ext cx="219122" cy="122954"/>
            </a:xfrm>
            <a:prstGeom prst="triangle">
              <a:avLst/>
            </a:prstGeom>
            <a:solidFill>
              <a:srgbClr val="11B7D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13"/>
            </a:p>
          </p:txBody>
        </p:sp>
        <p:pic>
          <p:nvPicPr>
            <p:cNvPr id="34" name="Imagen 33"/>
            <p:cNvPicPr>
              <a:picLocks noChangeAspect="1"/>
            </p:cNvPicPr>
            <p:nvPr/>
          </p:nvPicPr>
          <p:blipFill>
            <a:blip r:embed="rId7"/>
            <a:stretch>
              <a:fillRect/>
            </a:stretch>
          </p:blipFill>
          <p:spPr>
            <a:xfrm>
              <a:off x="2349923" y="1593801"/>
              <a:ext cx="927148" cy="927148"/>
            </a:xfrm>
            <a:prstGeom prst="rect">
              <a:avLst/>
            </a:prstGeom>
            <a:ln>
              <a:noFill/>
            </a:ln>
          </p:spPr>
        </p:pic>
      </p:grpSp>
      <p:cxnSp>
        <p:nvCxnSpPr>
          <p:cNvPr id="39" name="Conector recto 38"/>
          <p:cNvCxnSpPr/>
          <p:nvPr/>
        </p:nvCxnSpPr>
        <p:spPr>
          <a:xfrm>
            <a:off x="2721244" y="3386211"/>
            <a:ext cx="5285" cy="656975"/>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40" name="Elipse 39"/>
          <p:cNvSpPr/>
          <p:nvPr/>
        </p:nvSpPr>
        <p:spPr>
          <a:xfrm>
            <a:off x="2707682" y="4043186"/>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45" name="Conector recto 44"/>
          <p:cNvCxnSpPr/>
          <p:nvPr/>
        </p:nvCxnSpPr>
        <p:spPr>
          <a:xfrm>
            <a:off x="5362843" y="3386211"/>
            <a:ext cx="5285" cy="656975"/>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46" name="Elipse 45"/>
          <p:cNvSpPr/>
          <p:nvPr/>
        </p:nvSpPr>
        <p:spPr>
          <a:xfrm>
            <a:off x="5349281" y="4043186"/>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47" name="Conector recto 46"/>
          <p:cNvCxnSpPr/>
          <p:nvPr/>
        </p:nvCxnSpPr>
        <p:spPr>
          <a:xfrm>
            <a:off x="6671680" y="830461"/>
            <a:ext cx="5285" cy="656975"/>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48" name="Elipse 47"/>
          <p:cNvSpPr/>
          <p:nvPr/>
        </p:nvSpPr>
        <p:spPr>
          <a:xfrm>
            <a:off x="6653216" y="1483754"/>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49" name="Conector recto 48"/>
          <p:cNvCxnSpPr/>
          <p:nvPr/>
        </p:nvCxnSpPr>
        <p:spPr>
          <a:xfrm>
            <a:off x="4020876" y="830461"/>
            <a:ext cx="5285" cy="656975"/>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50" name="Elipse 49"/>
          <p:cNvSpPr/>
          <p:nvPr/>
        </p:nvSpPr>
        <p:spPr>
          <a:xfrm>
            <a:off x="4002413" y="1483754"/>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pic>
        <p:nvPicPr>
          <p:cNvPr id="51" name="Imagen 50"/>
          <p:cNvPicPr>
            <a:picLocks noChangeAspect="1"/>
          </p:cNvPicPr>
          <p:nvPr/>
        </p:nvPicPr>
        <p:blipFill rotWithShape="1">
          <a:blip r:embed="rId2" cstate="screen">
            <a:extLst>
              <a:ext uri="{28A0092B-C50C-407E-A947-70E740481C1C}">
                <a14:useLocalDpi xmlns:a14="http://schemas.microsoft.com/office/drawing/2010/main"/>
              </a:ext>
            </a:extLst>
          </a:blip>
          <a:srcRect t="27511" b="27342"/>
          <a:stretch/>
        </p:blipFill>
        <p:spPr>
          <a:xfrm>
            <a:off x="3177548" y="246161"/>
            <a:ext cx="1771871" cy="571383"/>
          </a:xfrm>
          <a:prstGeom prst="rect">
            <a:avLst/>
          </a:prstGeom>
        </p:spPr>
      </p:pic>
      <p:grpSp>
        <p:nvGrpSpPr>
          <p:cNvPr id="52" name="Agrupar 51"/>
          <p:cNvGrpSpPr/>
          <p:nvPr/>
        </p:nvGrpSpPr>
        <p:grpSpPr>
          <a:xfrm rot="908292">
            <a:off x="4753432" y="4615199"/>
            <a:ext cx="1184940" cy="393041"/>
            <a:chOff x="2707616" y="5456150"/>
            <a:chExt cx="826016" cy="476413"/>
          </a:xfrm>
        </p:grpSpPr>
        <p:pic>
          <p:nvPicPr>
            <p:cNvPr id="53" name="Imagen 5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686331">
              <a:off x="2736956" y="5456150"/>
              <a:ext cx="761446" cy="476413"/>
            </a:xfrm>
            <a:prstGeom prst="rect">
              <a:avLst/>
            </a:prstGeom>
          </p:spPr>
        </p:pic>
        <p:sp>
          <p:nvSpPr>
            <p:cNvPr id="54" name="Rectángulo 53"/>
            <p:cNvSpPr/>
            <p:nvPr/>
          </p:nvSpPr>
          <p:spPr>
            <a:xfrm rot="20686331">
              <a:off x="2815773" y="5600228"/>
              <a:ext cx="613508" cy="200062"/>
            </a:xfrm>
            <a:prstGeom prst="rect">
              <a:avLst/>
            </a:prstGeom>
            <a:solidFill>
              <a:srgbClr val="2697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Architects Daughter" charset="0"/>
              </a:endParaRPr>
            </a:p>
          </p:txBody>
        </p:sp>
        <p:sp>
          <p:nvSpPr>
            <p:cNvPr id="55" name="CuadroTexto 54"/>
            <p:cNvSpPr txBox="1"/>
            <p:nvPr/>
          </p:nvSpPr>
          <p:spPr>
            <a:xfrm rot="20686331">
              <a:off x="2707616" y="5536262"/>
              <a:ext cx="826016" cy="307777"/>
            </a:xfrm>
            <a:prstGeom prst="rect">
              <a:avLst/>
            </a:prstGeom>
            <a:noFill/>
          </p:spPr>
          <p:txBody>
            <a:bodyPr wrap="none" rtlCol="0">
              <a:spAutoFit/>
            </a:bodyPr>
            <a:lstStyle/>
            <a:p>
              <a:r>
                <a:rPr lang="es-ES_tradnl" sz="1050" b="1" dirty="0">
                  <a:solidFill>
                    <a:schemeClr val="bg1"/>
                  </a:solidFill>
                  <a:latin typeface="Calibri" charset="0"/>
                  <a:ea typeface="Calibri" charset="0"/>
                  <a:cs typeface="Calibri" charset="0"/>
                </a:rPr>
                <a:t>CONTABILIZADOR</a:t>
              </a:r>
            </a:p>
          </p:txBody>
        </p:sp>
      </p:grpSp>
      <p:pic>
        <p:nvPicPr>
          <p:cNvPr id="58" name="Imagen 57"/>
          <p:cNvPicPr>
            <a:picLocks noChangeAspect="1"/>
          </p:cNvPicPr>
          <p:nvPr/>
        </p:nvPicPr>
        <p:blipFill rotWithShape="1">
          <a:blip r:embed="rId2" cstate="screen">
            <a:extLst>
              <a:ext uri="{28A0092B-C50C-407E-A947-70E740481C1C}">
                <a14:useLocalDpi xmlns:a14="http://schemas.microsoft.com/office/drawing/2010/main"/>
              </a:ext>
            </a:extLst>
          </a:blip>
          <a:srcRect t="27511" b="27342"/>
          <a:stretch/>
        </p:blipFill>
        <p:spPr>
          <a:xfrm>
            <a:off x="5852889" y="242371"/>
            <a:ext cx="1771871" cy="571383"/>
          </a:xfrm>
          <a:prstGeom prst="rect">
            <a:avLst/>
          </a:prstGeom>
        </p:spPr>
      </p:pic>
      <p:pic>
        <p:nvPicPr>
          <p:cNvPr id="59" name="Imagen 5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30275">
            <a:off x="6402966" y="758445"/>
            <a:ext cx="571085" cy="357310"/>
          </a:xfrm>
          <a:prstGeom prst="rect">
            <a:avLst/>
          </a:prstGeom>
        </p:spPr>
      </p:pic>
      <p:grpSp>
        <p:nvGrpSpPr>
          <p:cNvPr id="61" name="Agrupar 60"/>
          <p:cNvGrpSpPr/>
          <p:nvPr/>
        </p:nvGrpSpPr>
        <p:grpSpPr>
          <a:xfrm rot="946055">
            <a:off x="3752032" y="753795"/>
            <a:ext cx="571085" cy="357310"/>
            <a:chOff x="2736956" y="5456150"/>
            <a:chExt cx="761446" cy="476413"/>
          </a:xfrm>
        </p:grpSpPr>
        <p:pic>
          <p:nvPicPr>
            <p:cNvPr id="62" name="Imagen 6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686331">
              <a:off x="2736956" y="5456150"/>
              <a:ext cx="761446" cy="476413"/>
            </a:xfrm>
            <a:prstGeom prst="rect">
              <a:avLst/>
            </a:prstGeom>
          </p:spPr>
        </p:pic>
        <p:sp>
          <p:nvSpPr>
            <p:cNvPr id="63" name="Rectángulo 62"/>
            <p:cNvSpPr/>
            <p:nvPr/>
          </p:nvSpPr>
          <p:spPr>
            <a:xfrm rot="20686331">
              <a:off x="2815773" y="5600228"/>
              <a:ext cx="613508" cy="200062"/>
            </a:xfrm>
            <a:prstGeom prst="rect">
              <a:avLst/>
            </a:prstGeom>
            <a:solidFill>
              <a:srgbClr val="2697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sp>
          <p:nvSpPr>
            <p:cNvPr id="64" name="CuadroTexto 63"/>
            <p:cNvSpPr txBox="1"/>
            <p:nvPr/>
          </p:nvSpPr>
          <p:spPr>
            <a:xfrm rot="20686331">
              <a:off x="2755439" y="5470766"/>
              <a:ext cx="710023" cy="430886"/>
            </a:xfrm>
            <a:prstGeom prst="rect">
              <a:avLst/>
            </a:prstGeom>
            <a:noFill/>
          </p:spPr>
          <p:txBody>
            <a:bodyPr wrap="none" rtlCol="0">
              <a:spAutoFit/>
            </a:bodyPr>
            <a:lstStyle/>
            <a:p>
              <a:r>
                <a:rPr lang="es-ES_tradnl" sz="1500">
                  <a:solidFill>
                    <a:schemeClr val="bg1"/>
                  </a:solidFill>
                  <a:latin typeface="Calibri" charset="0"/>
                  <a:ea typeface="Calibri" charset="0"/>
                  <a:cs typeface="Calibri" charset="0"/>
                </a:rPr>
                <a:t>ADD</a:t>
              </a:r>
            </a:p>
          </p:txBody>
        </p:sp>
      </p:grpSp>
      <p:sp>
        <p:nvSpPr>
          <p:cNvPr id="65" name="Rectángulo 64"/>
          <p:cNvSpPr/>
          <p:nvPr/>
        </p:nvSpPr>
        <p:spPr>
          <a:xfrm>
            <a:off x="346723" y="263641"/>
            <a:ext cx="2424077" cy="692498"/>
          </a:xfrm>
          <a:prstGeom prst="rect">
            <a:avLst/>
          </a:prstGeom>
        </p:spPr>
        <p:txBody>
          <a:bodyPr vert="horz" lIns="68580" tIns="34290" rIns="68580" bIns="34290" rtlCol="0" anchor="b">
            <a:normAutofit/>
          </a:bodyPr>
          <a:lstStyle/>
          <a:p>
            <a:pPr>
              <a:lnSpc>
                <a:spcPct val="90000"/>
              </a:lnSpc>
              <a:spcBef>
                <a:spcPct val="0"/>
              </a:spcBef>
            </a:pPr>
            <a:r>
              <a:rPr lang="es-ES" sz="2250" dirty="0">
                <a:solidFill>
                  <a:schemeClr val="accent1"/>
                </a:solidFill>
                <a:latin typeface="Calibri" charset="0"/>
                <a:ea typeface="Calibri" charset="0"/>
                <a:cs typeface="Calibri" charset="0"/>
              </a:rPr>
              <a:t>Implicaciones en la </a:t>
            </a:r>
          </a:p>
          <a:p>
            <a:pPr>
              <a:lnSpc>
                <a:spcPct val="90000"/>
              </a:lnSpc>
              <a:spcBef>
                <a:spcPct val="0"/>
              </a:spcBef>
            </a:pPr>
            <a:r>
              <a:rPr lang="es-ES" sz="2250" dirty="0">
                <a:solidFill>
                  <a:schemeClr val="accent1"/>
                </a:solidFill>
                <a:latin typeface="Calibri" charset="0"/>
                <a:ea typeface="Calibri" charset="0"/>
                <a:cs typeface="Calibri" charset="0"/>
              </a:rPr>
              <a:t>Contabilidad </a:t>
            </a:r>
            <a:endParaRPr lang="es-ES_tradnl" sz="2250" dirty="0">
              <a:solidFill>
                <a:schemeClr val="accent1"/>
              </a:solidFill>
              <a:latin typeface="Calibri" charset="0"/>
              <a:ea typeface="Calibri" charset="0"/>
              <a:cs typeface="Calibri" charset="0"/>
            </a:endParaRPr>
          </a:p>
        </p:txBody>
      </p:sp>
      <p:sp>
        <p:nvSpPr>
          <p:cNvPr id="66" name="CuadroTexto 65"/>
          <p:cNvSpPr txBox="1"/>
          <p:nvPr/>
        </p:nvSpPr>
        <p:spPr>
          <a:xfrm>
            <a:off x="4830720" y="2789623"/>
            <a:ext cx="1079142" cy="415498"/>
          </a:xfrm>
          <a:prstGeom prst="rect">
            <a:avLst/>
          </a:prstGeom>
          <a:noFill/>
        </p:spPr>
        <p:txBody>
          <a:bodyPr wrap="none" rtlCol="0">
            <a:spAutoFit/>
          </a:bodyPr>
          <a:lstStyle/>
          <a:p>
            <a:pPr algn="ctr"/>
            <a:r>
              <a:rPr lang="es-ES_tradnl" sz="1050" dirty="0">
                <a:latin typeface="Calibri" charset="0"/>
                <a:ea typeface="Calibri" charset="0"/>
                <a:cs typeface="Calibri" charset="0"/>
              </a:rPr>
              <a:t>CFDI Factura 3.3</a:t>
            </a:r>
          </a:p>
          <a:p>
            <a:pPr algn="ctr"/>
            <a:r>
              <a:rPr lang="es-ES_tradnl" sz="1050" dirty="0">
                <a:latin typeface="Calibri" charset="0"/>
                <a:ea typeface="Calibri" charset="0"/>
                <a:cs typeface="Calibri" charset="0"/>
              </a:rPr>
              <a:t>CFDI Pago (REP)</a:t>
            </a:r>
          </a:p>
        </p:txBody>
      </p:sp>
      <p:pic>
        <p:nvPicPr>
          <p:cNvPr id="15" name="Imagen 14"/>
          <p:cNvPicPr>
            <a:picLocks noChangeAspect="1"/>
          </p:cNvPicPr>
          <p:nvPr/>
        </p:nvPicPr>
        <p:blipFill>
          <a:blip r:embed="rId9"/>
          <a:stretch>
            <a:fillRect/>
          </a:stretch>
        </p:blipFill>
        <p:spPr>
          <a:xfrm>
            <a:off x="2084987" y="4135672"/>
            <a:ext cx="1310844" cy="407896"/>
          </a:xfrm>
          <a:prstGeom prst="rect">
            <a:avLst/>
          </a:prstGeom>
        </p:spPr>
      </p:pic>
    </p:spTree>
    <p:extLst>
      <p:ext uri="{BB962C8B-B14F-4D97-AF65-F5344CB8AC3E}">
        <p14:creationId xmlns:p14="http://schemas.microsoft.com/office/powerpoint/2010/main" val="36841497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par>
                                <p:cTn id="25" presetID="10" presetClass="entr" presetSubtype="0"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par>
                                <p:cTn id="28" presetID="10" presetClass="entr" presetSubtype="0" fill="hold"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par>
                                <p:cTn id="31" presetID="10" presetClass="entr" presetSubtype="0"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par>
                                <p:cTn id="42" presetID="10" presetClass="entr" presetSubtype="0" fill="hold"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nodeType="with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500"/>
                                        <p:tgtEl>
                                          <p:spTgt spid="5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10" presetClass="entr" presetSubtype="0" fill="hold" nodeType="with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fade">
                                      <p:cBhvr>
                                        <p:cTn id="58" dur="500"/>
                                        <p:tgtEl>
                                          <p:spTgt spid="59"/>
                                        </p:tgtEl>
                                      </p:cBhvr>
                                    </p:animEffect>
                                  </p:childTnLst>
                                </p:cTn>
                              </p:par>
                              <p:par>
                                <p:cTn id="59" presetID="10" presetClass="entr" presetSubtype="0" fill="hold"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500"/>
                                        <p:tgtEl>
                                          <p:spTgt spid="48"/>
                                        </p:tgtEl>
                                      </p:cBhvr>
                                    </p:animEffect>
                                  </p:childTnLst>
                                </p:cTn>
                              </p:par>
                              <p:par>
                                <p:cTn id="65" presetID="10" presetClass="entr" presetSubtype="0" fill="hold"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6" grpId="0" animBg="1"/>
      <p:bldP spid="48" grpId="0" animBg="1"/>
      <p:bldP spid="50" grpId="0" animBg="1"/>
      <p:bldP spid="6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Imagen 55"/>
          <p:cNvPicPr>
            <a:picLocks noChangeAspect="1"/>
          </p:cNvPicPr>
          <p:nvPr/>
        </p:nvPicPr>
        <p:blipFill rotWithShape="1">
          <a:blip r:embed="rId2" cstate="screen">
            <a:extLst>
              <a:ext uri="{28A0092B-C50C-407E-A947-70E740481C1C}">
                <a14:useLocalDpi xmlns:a14="http://schemas.microsoft.com/office/drawing/2010/main"/>
              </a:ext>
            </a:extLst>
          </a:blip>
          <a:srcRect t="27511" b="27342"/>
          <a:stretch/>
        </p:blipFill>
        <p:spPr>
          <a:xfrm>
            <a:off x="4530494" y="4087482"/>
            <a:ext cx="1771871" cy="571383"/>
          </a:xfrm>
          <a:prstGeom prst="rect">
            <a:avLst/>
          </a:prstGeom>
        </p:spPr>
      </p:pic>
      <p:grpSp>
        <p:nvGrpSpPr>
          <p:cNvPr id="33" name="Agrupar 32"/>
          <p:cNvGrpSpPr/>
          <p:nvPr/>
        </p:nvGrpSpPr>
        <p:grpSpPr>
          <a:xfrm>
            <a:off x="6032468" y="1602081"/>
            <a:ext cx="1404763" cy="1784641"/>
            <a:chOff x="7201243" y="1555749"/>
            <a:chExt cx="1873017" cy="2379521"/>
          </a:xfrm>
          <a:solidFill>
            <a:schemeClr val="bg1">
              <a:lumMod val="95000"/>
            </a:schemeClr>
          </a:solidFill>
        </p:grpSpPr>
        <p:grpSp>
          <p:nvGrpSpPr>
            <p:cNvPr id="22" name="Group 12">
              <a:extLst>
                <a:ext uri="{FF2B5EF4-FFF2-40B4-BE49-F238E27FC236}">
                  <a16:creationId xmlns:a16="http://schemas.microsoft.com/office/drawing/2014/main" xmlns="" id="{B1DE454C-D7A4-44ED-B60B-423E055DA1A1}"/>
                </a:ext>
              </a:extLst>
            </p:cNvPr>
            <p:cNvGrpSpPr/>
            <p:nvPr/>
          </p:nvGrpSpPr>
          <p:grpSpPr>
            <a:xfrm>
              <a:off x="7201243" y="1555749"/>
              <a:ext cx="1755729" cy="2379521"/>
              <a:chOff x="6318296" y="1924050"/>
              <a:chExt cx="1755729" cy="2379521"/>
            </a:xfrm>
            <a:grpFill/>
          </p:grpSpPr>
          <p:sp>
            <p:nvSpPr>
              <p:cNvPr id="23" name="Rectangle 19">
                <a:extLst>
                  <a:ext uri="{FF2B5EF4-FFF2-40B4-BE49-F238E27FC236}">
                    <a16:creationId xmlns:a16="http://schemas.microsoft.com/office/drawing/2014/main" xmlns="" id="{1CEEF1AC-97D0-43DD-A0E3-B7FFF53F141B}"/>
                  </a:ext>
                </a:extLst>
              </p:cNvPr>
              <p:cNvSpPr/>
              <p:nvPr/>
            </p:nvSpPr>
            <p:spPr>
              <a:xfrm>
                <a:off x="6318296" y="1924050"/>
                <a:ext cx="1755729" cy="972995"/>
              </a:xfrm>
              <a:prstGeom prst="rect">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24" name="Rectangle 20">
                <a:extLst>
                  <a:ext uri="{FF2B5EF4-FFF2-40B4-BE49-F238E27FC236}">
                    <a16:creationId xmlns:a16="http://schemas.microsoft.com/office/drawing/2014/main" xmlns="" id="{59E6342C-F4D0-4FE8-8B68-BFFD478FBD3D}"/>
                  </a:ext>
                </a:extLst>
              </p:cNvPr>
              <p:cNvSpPr/>
              <p:nvPr/>
            </p:nvSpPr>
            <p:spPr>
              <a:xfrm>
                <a:off x="6318296" y="2900016"/>
                <a:ext cx="1755729" cy="1403555"/>
              </a:xfrm>
              <a:prstGeom prst="rect">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25" name="TextBox 21">
                <a:extLst>
                  <a:ext uri="{FF2B5EF4-FFF2-40B4-BE49-F238E27FC236}">
                    <a16:creationId xmlns:a16="http://schemas.microsoft.com/office/drawing/2014/main" xmlns="" id="{F5AC28ED-3B47-417A-AFAC-2CFF406749AA}"/>
                  </a:ext>
                </a:extLst>
              </p:cNvPr>
              <p:cNvSpPr txBox="1"/>
              <p:nvPr/>
            </p:nvSpPr>
            <p:spPr>
              <a:xfrm>
                <a:off x="6486049" y="3218599"/>
                <a:ext cx="1445721" cy="854935"/>
              </a:xfrm>
              <a:prstGeom prst="rect">
                <a:avLst/>
              </a:prstGeom>
              <a:grpFill/>
            </p:spPr>
            <p:txBody>
              <a:bodyPr wrap="square" lIns="0" tIns="0" rIns="0" bIns="0" rtlCol="1">
                <a:spAutoFit/>
              </a:bodyPr>
              <a:lstStyle/>
              <a:p>
                <a:pPr algn="ctr">
                  <a:lnSpc>
                    <a:spcPts val="975"/>
                  </a:lnSpc>
                  <a:spcAft>
                    <a:spcPts val="450"/>
                  </a:spcAft>
                </a:pPr>
                <a:r>
                  <a:rPr lang="es-MX" sz="1013" dirty="0">
                    <a:solidFill>
                      <a:schemeClr val="bg1">
                        <a:lumMod val="75000"/>
                      </a:schemeClr>
                    </a:solidFill>
                    <a:latin typeface="Calibri" charset="0"/>
                    <a:ea typeface="Calibri" charset="0"/>
                    <a:cs typeface="Calibri" charset="0"/>
                  </a:rPr>
                  <a:t>Obligaciones </a:t>
                </a:r>
              </a:p>
              <a:p>
                <a:pPr algn="ctr">
                  <a:lnSpc>
                    <a:spcPts val="975"/>
                  </a:lnSpc>
                  <a:spcAft>
                    <a:spcPts val="450"/>
                  </a:spcAft>
                </a:pPr>
                <a:r>
                  <a:rPr lang="es-MX" sz="1013" dirty="0">
                    <a:solidFill>
                      <a:schemeClr val="bg1">
                        <a:lumMod val="75000"/>
                      </a:schemeClr>
                    </a:solidFill>
                    <a:latin typeface="Calibri" charset="0"/>
                    <a:ea typeface="Calibri" charset="0"/>
                    <a:cs typeface="Calibri" charset="0"/>
                  </a:rPr>
                  <a:t>Fiscales</a:t>
                </a:r>
                <a:br>
                  <a:rPr lang="es-MX" sz="1013" dirty="0">
                    <a:solidFill>
                      <a:schemeClr val="bg1">
                        <a:lumMod val="75000"/>
                      </a:schemeClr>
                    </a:solidFill>
                    <a:latin typeface="Calibri" charset="0"/>
                    <a:ea typeface="Calibri" charset="0"/>
                    <a:cs typeface="Calibri" charset="0"/>
                  </a:rPr>
                </a:br>
                <a:endParaRPr lang="es-MX" sz="1013" dirty="0">
                  <a:solidFill>
                    <a:schemeClr val="bg1">
                      <a:lumMod val="75000"/>
                    </a:schemeClr>
                  </a:solidFill>
                  <a:latin typeface="Calibri" charset="0"/>
                  <a:ea typeface="Calibri" charset="0"/>
                  <a:cs typeface="Calibri" charset="0"/>
                </a:endParaRPr>
              </a:p>
              <a:p>
                <a:pPr algn="ctr">
                  <a:lnSpc>
                    <a:spcPts val="975"/>
                  </a:lnSpc>
                  <a:spcAft>
                    <a:spcPts val="450"/>
                  </a:spcAft>
                </a:pPr>
                <a:r>
                  <a:rPr lang="es-MX" sz="1800" b="1" dirty="0">
                    <a:solidFill>
                      <a:schemeClr val="bg1">
                        <a:lumMod val="75000"/>
                      </a:schemeClr>
                    </a:solidFill>
                    <a:latin typeface="Calibri" charset="0"/>
                    <a:ea typeface="Calibri" charset="0"/>
                    <a:cs typeface="Calibri" charset="0"/>
                  </a:rPr>
                  <a:t>DIOT</a:t>
                </a:r>
                <a:endParaRPr lang="es-MX" sz="1013" b="1" dirty="0">
                  <a:solidFill>
                    <a:schemeClr val="bg1">
                      <a:lumMod val="75000"/>
                    </a:schemeClr>
                  </a:solidFill>
                  <a:latin typeface="Calibri" charset="0"/>
                  <a:ea typeface="Calibri" charset="0"/>
                  <a:cs typeface="Calibri" charset="0"/>
                </a:endParaRPr>
              </a:p>
            </p:txBody>
          </p:sp>
        </p:grpSp>
        <p:pic>
          <p:nvPicPr>
            <p:cNvPr id="3" name="Imagen 2"/>
            <p:cNvPicPr>
              <a:picLocks noChangeAspect="1"/>
            </p:cNvPicPr>
            <p:nvPr/>
          </p:nvPicPr>
          <p:blipFill>
            <a:blip r:embed="rId3">
              <a:alphaModFix amt="5000"/>
            </a:blip>
            <a:stretch>
              <a:fillRect/>
            </a:stretch>
          </p:blipFill>
          <p:spPr>
            <a:xfrm>
              <a:off x="7637345" y="1576526"/>
              <a:ext cx="939077" cy="939077"/>
            </a:xfrm>
            <a:prstGeom prst="rect">
              <a:avLst/>
            </a:prstGeom>
            <a:grpFill/>
            <a:ln>
              <a:noFill/>
            </a:ln>
          </p:spPr>
        </p:pic>
        <p:sp>
          <p:nvSpPr>
            <p:cNvPr id="31" name="Isosceles Triangle 25">
              <a:extLst>
                <a:ext uri="{FF2B5EF4-FFF2-40B4-BE49-F238E27FC236}">
                  <a16:creationId xmlns:a16="http://schemas.microsoft.com/office/drawing/2014/main" xmlns="" id="{BE459812-D1BC-4510-8037-713676E053E6}"/>
                </a:ext>
              </a:extLst>
            </p:cNvPr>
            <p:cNvSpPr/>
            <p:nvPr/>
          </p:nvSpPr>
          <p:spPr>
            <a:xfrm rot="5400000">
              <a:off x="8903222" y="1976616"/>
              <a:ext cx="219122" cy="122954"/>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13"/>
            </a:p>
          </p:txBody>
        </p:sp>
      </p:grpSp>
      <p:grpSp>
        <p:nvGrpSpPr>
          <p:cNvPr id="32" name="Agrupar 31"/>
          <p:cNvGrpSpPr/>
          <p:nvPr/>
        </p:nvGrpSpPr>
        <p:grpSpPr>
          <a:xfrm>
            <a:off x="4704302" y="1603172"/>
            <a:ext cx="1408330" cy="1783550"/>
            <a:chOff x="5430355" y="1557205"/>
            <a:chExt cx="1877773" cy="2378066"/>
          </a:xfrm>
        </p:grpSpPr>
        <p:grpSp>
          <p:nvGrpSpPr>
            <p:cNvPr id="16" name="Group 8">
              <a:extLst>
                <a:ext uri="{FF2B5EF4-FFF2-40B4-BE49-F238E27FC236}">
                  <a16:creationId xmlns:a16="http://schemas.microsoft.com/office/drawing/2014/main" xmlns="" id="{BAFA4EB1-214B-4CC4-9D94-2B8DEC84E600}"/>
                </a:ext>
              </a:extLst>
            </p:cNvPr>
            <p:cNvGrpSpPr/>
            <p:nvPr/>
          </p:nvGrpSpPr>
          <p:grpSpPr>
            <a:xfrm>
              <a:off x="5430355" y="1557205"/>
              <a:ext cx="1755729" cy="2378066"/>
              <a:chOff x="4568855" y="1924050"/>
              <a:chExt cx="1755729" cy="2378066"/>
            </a:xfrm>
          </p:grpSpPr>
          <p:sp>
            <p:nvSpPr>
              <p:cNvPr id="17" name="Rectangle 4">
                <a:extLst>
                  <a:ext uri="{FF2B5EF4-FFF2-40B4-BE49-F238E27FC236}">
                    <a16:creationId xmlns:a16="http://schemas.microsoft.com/office/drawing/2014/main" xmlns="" id="{F20FB56C-BA69-40C4-8F7F-1FC8A9882D7E}"/>
                  </a:ext>
                </a:extLst>
              </p:cNvPr>
              <p:cNvSpPr/>
              <p:nvPr/>
            </p:nvSpPr>
            <p:spPr>
              <a:xfrm>
                <a:off x="4568855" y="1924050"/>
                <a:ext cx="1755729" cy="971539"/>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18" name="Rectangle 5">
                <a:extLst>
                  <a:ext uri="{FF2B5EF4-FFF2-40B4-BE49-F238E27FC236}">
                    <a16:creationId xmlns:a16="http://schemas.microsoft.com/office/drawing/2014/main" xmlns="" id="{0EAE6E12-94CC-4271-80CE-28902475DD63}"/>
                  </a:ext>
                </a:extLst>
              </p:cNvPr>
              <p:cNvSpPr/>
              <p:nvPr/>
            </p:nvSpPr>
            <p:spPr>
              <a:xfrm>
                <a:off x="4568855" y="2895590"/>
                <a:ext cx="1755729" cy="1406526"/>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19" name="TextBox 6">
                <a:extLst>
                  <a:ext uri="{FF2B5EF4-FFF2-40B4-BE49-F238E27FC236}">
                    <a16:creationId xmlns:a16="http://schemas.microsoft.com/office/drawing/2014/main" xmlns="" id="{B0AEB360-2A93-44D1-8076-B2758D9990E7}"/>
                  </a:ext>
                </a:extLst>
              </p:cNvPr>
              <p:cNvSpPr txBox="1"/>
              <p:nvPr/>
            </p:nvSpPr>
            <p:spPr>
              <a:xfrm>
                <a:off x="4723858" y="3240675"/>
                <a:ext cx="1445721" cy="170987"/>
              </a:xfrm>
              <a:prstGeom prst="rect">
                <a:avLst/>
              </a:prstGeom>
              <a:noFill/>
            </p:spPr>
            <p:txBody>
              <a:bodyPr wrap="square" lIns="0" tIns="0" rIns="0" bIns="0" rtlCol="1">
                <a:spAutoFit/>
              </a:bodyPr>
              <a:lstStyle/>
              <a:p>
                <a:pPr algn="ctr">
                  <a:lnSpc>
                    <a:spcPts val="975"/>
                  </a:lnSpc>
                  <a:spcAft>
                    <a:spcPts val="450"/>
                  </a:spcAft>
                </a:pPr>
                <a:r>
                  <a:rPr lang="es-MX" sz="1013" dirty="0">
                    <a:solidFill>
                      <a:schemeClr val="tx2"/>
                    </a:solidFill>
                    <a:latin typeface="Calibri" charset="0"/>
                    <a:ea typeface="Calibri" charset="0"/>
                    <a:cs typeface="Calibri" charset="0"/>
                  </a:rPr>
                  <a:t>Contabilización</a:t>
                </a:r>
                <a:endParaRPr lang="es-MX" sz="1013" dirty="0">
                  <a:solidFill>
                    <a:schemeClr val="tx1">
                      <a:lumMod val="50000"/>
                      <a:lumOff val="50000"/>
                    </a:schemeClr>
                  </a:solidFill>
                  <a:latin typeface="Calibri" charset="0"/>
                  <a:ea typeface="Calibri" charset="0"/>
                  <a:cs typeface="Calibri" charset="0"/>
                </a:endParaRPr>
              </a:p>
            </p:txBody>
          </p:sp>
        </p:grpSp>
        <p:sp>
          <p:nvSpPr>
            <p:cNvPr id="30" name="Isosceles Triangle 25">
              <a:extLst>
                <a:ext uri="{FF2B5EF4-FFF2-40B4-BE49-F238E27FC236}">
                  <a16:creationId xmlns:a16="http://schemas.microsoft.com/office/drawing/2014/main" xmlns="" id="{BE459812-D1BC-4510-8037-713676E053E6}"/>
                </a:ext>
              </a:extLst>
            </p:cNvPr>
            <p:cNvSpPr/>
            <p:nvPr/>
          </p:nvSpPr>
          <p:spPr>
            <a:xfrm rot="5400000">
              <a:off x="7137090" y="1973589"/>
              <a:ext cx="219122" cy="122954"/>
            </a:xfrm>
            <a:prstGeom prst="triangl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13"/>
            </a:p>
          </p:txBody>
        </p:sp>
        <p:pic>
          <p:nvPicPr>
            <p:cNvPr id="2" name="Imagen 1"/>
            <p:cNvPicPr>
              <a:picLocks noChangeAspect="1"/>
            </p:cNvPicPr>
            <p:nvPr/>
          </p:nvPicPr>
          <p:blipFill>
            <a:blip r:embed="rId4"/>
            <a:stretch>
              <a:fillRect/>
            </a:stretch>
          </p:blipFill>
          <p:spPr>
            <a:xfrm>
              <a:off x="5817834" y="1565422"/>
              <a:ext cx="993775" cy="993775"/>
            </a:xfrm>
            <a:prstGeom prst="rect">
              <a:avLst/>
            </a:prstGeom>
          </p:spPr>
        </p:pic>
      </p:grpSp>
      <p:grpSp>
        <p:nvGrpSpPr>
          <p:cNvPr id="14" name="Agrupar 13"/>
          <p:cNvGrpSpPr/>
          <p:nvPr/>
        </p:nvGrpSpPr>
        <p:grpSpPr>
          <a:xfrm>
            <a:off x="3373912" y="1603272"/>
            <a:ext cx="1405785" cy="1783450"/>
            <a:chOff x="3656502" y="1557337"/>
            <a:chExt cx="1874380" cy="2377933"/>
          </a:xfrm>
        </p:grpSpPr>
        <p:sp>
          <p:nvSpPr>
            <p:cNvPr id="11" name="Rectangle 9">
              <a:extLst>
                <a:ext uri="{FF2B5EF4-FFF2-40B4-BE49-F238E27FC236}">
                  <a16:creationId xmlns:a16="http://schemas.microsoft.com/office/drawing/2014/main" xmlns="" id="{3FFAEF0D-D790-46AF-AF65-56E5F60AD4D0}"/>
                </a:ext>
              </a:extLst>
            </p:cNvPr>
            <p:cNvSpPr/>
            <p:nvPr/>
          </p:nvSpPr>
          <p:spPr>
            <a:xfrm>
              <a:off x="3656502" y="1557337"/>
              <a:ext cx="1755729" cy="993775"/>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12" name="Rectangle 10">
              <a:extLst>
                <a:ext uri="{FF2B5EF4-FFF2-40B4-BE49-F238E27FC236}">
                  <a16:creationId xmlns:a16="http://schemas.microsoft.com/office/drawing/2014/main" xmlns="" id="{C0440124-EA90-444E-ACFA-4FFD59F3A5A4}"/>
                </a:ext>
              </a:extLst>
            </p:cNvPr>
            <p:cNvSpPr/>
            <p:nvPr/>
          </p:nvSpPr>
          <p:spPr>
            <a:xfrm>
              <a:off x="3656502" y="2528745"/>
              <a:ext cx="1755729" cy="1406525"/>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13" name="TextBox 11">
              <a:extLst>
                <a:ext uri="{FF2B5EF4-FFF2-40B4-BE49-F238E27FC236}">
                  <a16:creationId xmlns:a16="http://schemas.microsoft.com/office/drawing/2014/main" xmlns="" id="{6C245A64-9727-47F3-B4B5-7A6C9D03868B}"/>
                </a:ext>
              </a:extLst>
            </p:cNvPr>
            <p:cNvSpPr txBox="1"/>
            <p:nvPr/>
          </p:nvSpPr>
          <p:spPr>
            <a:xfrm>
              <a:off x="3656503" y="2941495"/>
              <a:ext cx="1739424" cy="553997"/>
            </a:xfrm>
            <a:prstGeom prst="rect">
              <a:avLst/>
            </a:prstGeom>
            <a:noFill/>
          </p:spPr>
          <p:txBody>
            <a:bodyPr wrap="square" lIns="0" tIns="0" rIns="0" bIns="0" rtlCol="1">
              <a:spAutoFit/>
            </a:bodyPr>
            <a:lstStyle>
              <a:defPPr>
                <a:defRPr lang="es-ES_tradnl"/>
              </a:defPPr>
              <a:lvl1pPr algn="ctr">
                <a:spcAft>
                  <a:spcPts val="600"/>
                </a:spcAft>
                <a:defRPr sz="2000">
                  <a:solidFill>
                    <a:schemeClr val="tx2"/>
                  </a:solidFill>
                  <a:latin typeface="Calibri" charset="0"/>
                  <a:ea typeface="Calibri" charset="0"/>
                  <a:cs typeface="Calibri" charset="0"/>
                </a:defRPr>
              </a:lvl1pPr>
            </a:lstStyle>
            <a:p>
              <a:r>
                <a:rPr lang="es-MX" sz="1350" dirty="0"/>
                <a:t>Validación y Almacenamiento</a:t>
              </a:r>
            </a:p>
          </p:txBody>
        </p:sp>
        <p:sp>
          <p:nvSpPr>
            <p:cNvPr id="29" name="Isosceles Triangle 24">
              <a:extLst>
                <a:ext uri="{FF2B5EF4-FFF2-40B4-BE49-F238E27FC236}">
                  <a16:creationId xmlns:a16="http://schemas.microsoft.com/office/drawing/2014/main" xmlns="" id="{1B36D041-1EC3-478E-8854-D58502A19967}"/>
                </a:ext>
              </a:extLst>
            </p:cNvPr>
            <p:cNvSpPr/>
            <p:nvPr/>
          </p:nvSpPr>
          <p:spPr>
            <a:xfrm rot="5400000">
              <a:off x="5359844" y="1943418"/>
              <a:ext cx="219122" cy="122954"/>
            </a:xfrm>
            <a:prstGeom prst="triangl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13"/>
            </a:p>
          </p:txBody>
        </p:sp>
        <p:pic>
          <p:nvPicPr>
            <p:cNvPr id="8" name="Imagen 7"/>
            <p:cNvPicPr>
              <a:picLocks noChangeAspect="1"/>
            </p:cNvPicPr>
            <p:nvPr/>
          </p:nvPicPr>
          <p:blipFill>
            <a:blip r:embed="rId5"/>
            <a:stretch>
              <a:fillRect/>
            </a:stretch>
          </p:blipFill>
          <p:spPr>
            <a:xfrm flipH="1">
              <a:off x="3991752" y="1794233"/>
              <a:ext cx="527368" cy="527368"/>
            </a:xfrm>
            <a:prstGeom prst="rect">
              <a:avLst/>
            </a:prstGeom>
          </p:spPr>
        </p:pic>
        <p:pic>
          <p:nvPicPr>
            <p:cNvPr id="9" name="Imagen 8"/>
            <p:cNvPicPr>
              <a:picLocks noChangeAspect="1"/>
            </p:cNvPicPr>
            <p:nvPr/>
          </p:nvPicPr>
          <p:blipFill>
            <a:blip r:embed="rId6"/>
            <a:stretch>
              <a:fillRect/>
            </a:stretch>
          </p:blipFill>
          <p:spPr>
            <a:xfrm>
              <a:off x="4603609" y="1808647"/>
              <a:ext cx="498539" cy="498539"/>
            </a:xfrm>
            <a:prstGeom prst="rect">
              <a:avLst/>
            </a:prstGeom>
          </p:spPr>
        </p:pic>
      </p:grpSp>
      <p:grpSp>
        <p:nvGrpSpPr>
          <p:cNvPr id="10" name="Agrupar 9"/>
          <p:cNvGrpSpPr/>
          <p:nvPr/>
        </p:nvGrpSpPr>
        <p:grpSpPr>
          <a:xfrm>
            <a:off x="2038304" y="1602081"/>
            <a:ext cx="1407950" cy="1784641"/>
            <a:chOff x="1875691" y="1555749"/>
            <a:chExt cx="1877267" cy="2379521"/>
          </a:xfrm>
        </p:grpSpPr>
        <p:grpSp>
          <p:nvGrpSpPr>
            <p:cNvPr id="4" name="Group 3">
              <a:extLst>
                <a:ext uri="{FF2B5EF4-FFF2-40B4-BE49-F238E27FC236}">
                  <a16:creationId xmlns:a16="http://schemas.microsoft.com/office/drawing/2014/main" xmlns="" id="{F39749D8-6E5C-4471-8ADE-277B21E057CA}"/>
                </a:ext>
              </a:extLst>
            </p:cNvPr>
            <p:cNvGrpSpPr/>
            <p:nvPr/>
          </p:nvGrpSpPr>
          <p:grpSpPr>
            <a:xfrm>
              <a:off x="1875691" y="1555749"/>
              <a:ext cx="1755729" cy="2379521"/>
              <a:chOff x="-234681" y="723899"/>
              <a:chExt cx="1755729" cy="2400301"/>
            </a:xfrm>
          </p:grpSpPr>
          <p:sp>
            <p:nvSpPr>
              <p:cNvPr id="5" name="Rectangle 14">
                <a:extLst>
                  <a:ext uri="{FF2B5EF4-FFF2-40B4-BE49-F238E27FC236}">
                    <a16:creationId xmlns:a16="http://schemas.microsoft.com/office/drawing/2014/main" xmlns="" id="{A57CABB8-5871-407A-B760-7A2CB0313D00}"/>
                  </a:ext>
                </a:extLst>
              </p:cNvPr>
              <p:cNvSpPr/>
              <p:nvPr/>
            </p:nvSpPr>
            <p:spPr>
              <a:xfrm>
                <a:off x="-234681" y="723899"/>
                <a:ext cx="1755729" cy="981492"/>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6" name="Rectangle 15">
                <a:extLst>
                  <a:ext uri="{FF2B5EF4-FFF2-40B4-BE49-F238E27FC236}">
                    <a16:creationId xmlns:a16="http://schemas.microsoft.com/office/drawing/2014/main" xmlns="" id="{AE8F5A1B-757B-452D-BD13-AA5E572267EF}"/>
                  </a:ext>
                </a:extLst>
              </p:cNvPr>
              <p:cNvSpPr/>
              <p:nvPr/>
            </p:nvSpPr>
            <p:spPr>
              <a:xfrm>
                <a:off x="-234681" y="1717675"/>
                <a:ext cx="1755729" cy="1406525"/>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a:p>
            </p:txBody>
          </p:sp>
          <p:sp>
            <p:nvSpPr>
              <p:cNvPr id="7" name="TextBox 16">
                <a:extLst>
                  <a:ext uri="{FF2B5EF4-FFF2-40B4-BE49-F238E27FC236}">
                    <a16:creationId xmlns:a16="http://schemas.microsoft.com/office/drawing/2014/main" xmlns="" id="{173575EA-9599-4517-942F-BCD7ECA18F77}"/>
                  </a:ext>
                </a:extLst>
              </p:cNvPr>
              <p:cNvSpPr txBox="1"/>
              <p:nvPr/>
            </p:nvSpPr>
            <p:spPr>
              <a:xfrm>
                <a:off x="-99734" y="2052890"/>
                <a:ext cx="1445721" cy="620929"/>
              </a:xfrm>
              <a:prstGeom prst="rect">
                <a:avLst/>
              </a:prstGeom>
              <a:noFill/>
            </p:spPr>
            <p:txBody>
              <a:bodyPr wrap="square" lIns="0" tIns="0" rIns="0" bIns="0" rtlCol="1">
                <a:spAutoFit/>
              </a:bodyPr>
              <a:lstStyle/>
              <a:p>
                <a:pPr algn="ctr">
                  <a:spcAft>
                    <a:spcPts val="450"/>
                  </a:spcAft>
                </a:pPr>
                <a:r>
                  <a:rPr lang="es-MX" sz="1500" dirty="0">
                    <a:solidFill>
                      <a:schemeClr val="bg1">
                        <a:lumMod val="75000"/>
                      </a:schemeClr>
                    </a:solidFill>
                    <a:latin typeface="Calibri" charset="0"/>
                    <a:ea typeface="Calibri" charset="0"/>
                    <a:cs typeface="Calibri" charset="0"/>
                  </a:rPr>
                  <a:t>Recepción o descarga</a:t>
                </a:r>
                <a:endParaRPr lang="es-MX" sz="1050" dirty="0">
                  <a:solidFill>
                    <a:schemeClr val="bg1">
                      <a:lumMod val="75000"/>
                    </a:schemeClr>
                  </a:solidFill>
                  <a:latin typeface="Calibri" charset="0"/>
                  <a:ea typeface="Calibri" charset="0"/>
                  <a:cs typeface="Calibri" charset="0"/>
                </a:endParaRPr>
              </a:p>
            </p:txBody>
          </p:sp>
        </p:grpSp>
        <p:sp>
          <p:nvSpPr>
            <p:cNvPr id="28" name="Isosceles Triangle 23">
              <a:extLst>
                <a:ext uri="{FF2B5EF4-FFF2-40B4-BE49-F238E27FC236}">
                  <a16:creationId xmlns:a16="http://schemas.microsoft.com/office/drawing/2014/main" xmlns="" id="{3FF25E13-63B0-49B3-9B0E-CC4041775E67}"/>
                </a:ext>
              </a:extLst>
            </p:cNvPr>
            <p:cNvSpPr/>
            <p:nvPr/>
          </p:nvSpPr>
          <p:spPr>
            <a:xfrm rot="5400000">
              <a:off x="3581920" y="1972134"/>
              <a:ext cx="219122" cy="122954"/>
            </a:xfrm>
            <a:prstGeom prst="triangle">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13"/>
            </a:p>
          </p:txBody>
        </p:sp>
        <p:pic>
          <p:nvPicPr>
            <p:cNvPr id="34" name="Imagen 33"/>
            <p:cNvPicPr>
              <a:picLocks noChangeAspect="1"/>
            </p:cNvPicPr>
            <p:nvPr/>
          </p:nvPicPr>
          <p:blipFill>
            <a:blip r:embed="rId7">
              <a:alphaModFix amt="20000"/>
            </a:blip>
            <a:stretch>
              <a:fillRect/>
            </a:stretch>
          </p:blipFill>
          <p:spPr>
            <a:xfrm>
              <a:off x="2349923" y="1593801"/>
              <a:ext cx="927148" cy="927148"/>
            </a:xfrm>
            <a:prstGeom prst="rect">
              <a:avLst/>
            </a:prstGeom>
            <a:ln>
              <a:noFill/>
            </a:ln>
          </p:spPr>
        </p:pic>
      </p:grpSp>
      <p:cxnSp>
        <p:nvCxnSpPr>
          <p:cNvPr id="39" name="Conector recto 38"/>
          <p:cNvCxnSpPr/>
          <p:nvPr/>
        </p:nvCxnSpPr>
        <p:spPr>
          <a:xfrm>
            <a:off x="2721244" y="3386211"/>
            <a:ext cx="5285" cy="6569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Elipse 39"/>
          <p:cNvSpPr/>
          <p:nvPr/>
        </p:nvSpPr>
        <p:spPr>
          <a:xfrm>
            <a:off x="2707682" y="4043186"/>
            <a:ext cx="48006" cy="51435"/>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45" name="Conector recto 44"/>
          <p:cNvCxnSpPr/>
          <p:nvPr/>
        </p:nvCxnSpPr>
        <p:spPr>
          <a:xfrm>
            <a:off x="5362843" y="3386211"/>
            <a:ext cx="5285" cy="656975"/>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46" name="Elipse 45"/>
          <p:cNvSpPr/>
          <p:nvPr/>
        </p:nvSpPr>
        <p:spPr>
          <a:xfrm>
            <a:off x="5349281" y="4043186"/>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47" name="Conector recto 46"/>
          <p:cNvCxnSpPr/>
          <p:nvPr/>
        </p:nvCxnSpPr>
        <p:spPr>
          <a:xfrm>
            <a:off x="6671680" y="830461"/>
            <a:ext cx="5285" cy="6569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Elipse 47"/>
          <p:cNvSpPr/>
          <p:nvPr/>
        </p:nvSpPr>
        <p:spPr>
          <a:xfrm>
            <a:off x="6653216" y="1483754"/>
            <a:ext cx="48006" cy="51435"/>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49" name="Conector recto 48"/>
          <p:cNvCxnSpPr/>
          <p:nvPr/>
        </p:nvCxnSpPr>
        <p:spPr>
          <a:xfrm>
            <a:off x="4020876" y="830461"/>
            <a:ext cx="5285" cy="656975"/>
          </a:xfrm>
          <a:prstGeom prst="line">
            <a:avLst/>
          </a:prstGeom>
          <a:ln>
            <a:solidFill>
              <a:srgbClr val="A5A5A5"/>
            </a:solidFill>
          </a:ln>
        </p:spPr>
        <p:style>
          <a:lnRef idx="1">
            <a:schemeClr val="accent1"/>
          </a:lnRef>
          <a:fillRef idx="0">
            <a:schemeClr val="accent1"/>
          </a:fillRef>
          <a:effectRef idx="0">
            <a:schemeClr val="accent1"/>
          </a:effectRef>
          <a:fontRef idx="minor">
            <a:schemeClr val="tx1"/>
          </a:fontRef>
        </p:style>
      </p:cxnSp>
      <p:sp>
        <p:nvSpPr>
          <p:cNvPr id="50" name="Elipse 49"/>
          <p:cNvSpPr/>
          <p:nvPr/>
        </p:nvSpPr>
        <p:spPr>
          <a:xfrm>
            <a:off x="4002413" y="1483754"/>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pic>
        <p:nvPicPr>
          <p:cNvPr id="51" name="Imagen 50"/>
          <p:cNvPicPr>
            <a:picLocks noChangeAspect="1"/>
          </p:cNvPicPr>
          <p:nvPr/>
        </p:nvPicPr>
        <p:blipFill rotWithShape="1">
          <a:blip r:embed="rId2" cstate="screen">
            <a:extLst>
              <a:ext uri="{28A0092B-C50C-407E-A947-70E740481C1C}">
                <a14:useLocalDpi xmlns:a14="http://schemas.microsoft.com/office/drawing/2010/main"/>
              </a:ext>
            </a:extLst>
          </a:blip>
          <a:srcRect t="27511" b="27342"/>
          <a:stretch/>
        </p:blipFill>
        <p:spPr>
          <a:xfrm>
            <a:off x="3177548" y="246161"/>
            <a:ext cx="1771871" cy="571383"/>
          </a:xfrm>
          <a:prstGeom prst="rect">
            <a:avLst/>
          </a:prstGeom>
        </p:spPr>
      </p:pic>
      <p:grpSp>
        <p:nvGrpSpPr>
          <p:cNvPr id="52" name="Agrupar 51"/>
          <p:cNvGrpSpPr/>
          <p:nvPr/>
        </p:nvGrpSpPr>
        <p:grpSpPr>
          <a:xfrm rot="908292">
            <a:off x="4753432" y="4615199"/>
            <a:ext cx="1184940" cy="393041"/>
            <a:chOff x="2707616" y="5456150"/>
            <a:chExt cx="826016" cy="476413"/>
          </a:xfrm>
        </p:grpSpPr>
        <p:pic>
          <p:nvPicPr>
            <p:cNvPr id="53" name="Imagen 5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686331">
              <a:off x="2736956" y="5456150"/>
              <a:ext cx="761446" cy="476413"/>
            </a:xfrm>
            <a:prstGeom prst="rect">
              <a:avLst/>
            </a:prstGeom>
          </p:spPr>
        </p:pic>
        <p:sp>
          <p:nvSpPr>
            <p:cNvPr id="54" name="Rectángulo 53"/>
            <p:cNvSpPr/>
            <p:nvPr/>
          </p:nvSpPr>
          <p:spPr>
            <a:xfrm rot="20686331">
              <a:off x="2815773" y="5600228"/>
              <a:ext cx="613508" cy="200062"/>
            </a:xfrm>
            <a:prstGeom prst="rect">
              <a:avLst/>
            </a:prstGeom>
            <a:solidFill>
              <a:srgbClr val="2697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Architects Daughter" charset="0"/>
              </a:endParaRPr>
            </a:p>
          </p:txBody>
        </p:sp>
        <p:sp>
          <p:nvSpPr>
            <p:cNvPr id="55" name="CuadroTexto 54"/>
            <p:cNvSpPr txBox="1"/>
            <p:nvPr/>
          </p:nvSpPr>
          <p:spPr>
            <a:xfrm rot="20686331">
              <a:off x="2707616" y="5536262"/>
              <a:ext cx="826016" cy="307777"/>
            </a:xfrm>
            <a:prstGeom prst="rect">
              <a:avLst/>
            </a:prstGeom>
            <a:noFill/>
          </p:spPr>
          <p:txBody>
            <a:bodyPr wrap="none" rtlCol="0">
              <a:spAutoFit/>
            </a:bodyPr>
            <a:lstStyle/>
            <a:p>
              <a:r>
                <a:rPr lang="es-ES_tradnl" sz="1050" b="1" dirty="0">
                  <a:solidFill>
                    <a:schemeClr val="bg1"/>
                  </a:solidFill>
                  <a:latin typeface="Calibri" charset="0"/>
                  <a:ea typeface="Calibri" charset="0"/>
                  <a:cs typeface="Calibri" charset="0"/>
                </a:rPr>
                <a:t>CONTABILIZADOR</a:t>
              </a:r>
            </a:p>
          </p:txBody>
        </p:sp>
      </p:grpSp>
      <p:pic>
        <p:nvPicPr>
          <p:cNvPr id="58" name="Imagen 57"/>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t="27511" b="27342"/>
          <a:stretch/>
        </p:blipFill>
        <p:spPr>
          <a:xfrm>
            <a:off x="5852889" y="242371"/>
            <a:ext cx="1771871" cy="571383"/>
          </a:xfrm>
          <a:prstGeom prst="rect">
            <a:avLst/>
          </a:prstGeom>
        </p:spPr>
      </p:pic>
      <p:pic>
        <p:nvPicPr>
          <p:cNvPr id="59" name="Imagen 58"/>
          <p:cNvPicPr>
            <a:picLocks noChangeAspect="1"/>
          </p:cNvPicPr>
          <p:nvPr/>
        </p:nvPicPr>
        <p:blipFill>
          <a:blip r:embed="rId8" cstate="screen">
            <a:alphaModFix amt="35000"/>
            <a:extLst>
              <a:ext uri="{28A0092B-C50C-407E-A947-70E740481C1C}">
                <a14:useLocalDpi xmlns:a14="http://schemas.microsoft.com/office/drawing/2010/main"/>
              </a:ext>
            </a:extLst>
          </a:blip>
          <a:stretch>
            <a:fillRect/>
          </a:stretch>
        </p:blipFill>
        <p:spPr>
          <a:xfrm rot="30275">
            <a:off x="6402966" y="758445"/>
            <a:ext cx="571085" cy="357310"/>
          </a:xfrm>
          <a:prstGeom prst="rect">
            <a:avLst/>
          </a:prstGeom>
        </p:spPr>
      </p:pic>
      <p:grpSp>
        <p:nvGrpSpPr>
          <p:cNvPr id="61" name="Agrupar 60"/>
          <p:cNvGrpSpPr/>
          <p:nvPr/>
        </p:nvGrpSpPr>
        <p:grpSpPr>
          <a:xfrm rot="946055">
            <a:off x="3752032" y="753795"/>
            <a:ext cx="571085" cy="357310"/>
            <a:chOff x="2736956" y="5456150"/>
            <a:chExt cx="761446" cy="476413"/>
          </a:xfrm>
        </p:grpSpPr>
        <p:pic>
          <p:nvPicPr>
            <p:cNvPr id="62" name="Imagen 6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686331">
              <a:off x="2736956" y="5456150"/>
              <a:ext cx="761446" cy="476413"/>
            </a:xfrm>
            <a:prstGeom prst="rect">
              <a:avLst/>
            </a:prstGeom>
          </p:spPr>
        </p:pic>
        <p:sp>
          <p:nvSpPr>
            <p:cNvPr id="63" name="Rectángulo 62"/>
            <p:cNvSpPr/>
            <p:nvPr/>
          </p:nvSpPr>
          <p:spPr>
            <a:xfrm rot="20686331">
              <a:off x="2815773" y="5600228"/>
              <a:ext cx="613508" cy="200062"/>
            </a:xfrm>
            <a:prstGeom prst="rect">
              <a:avLst/>
            </a:prstGeom>
            <a:solidFill>
              <a:srgbClr val="2697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sp>
          <p:nvSpPr>
            <p:cNvPr id="64" name="CuadroTexto 63"/>
            <p:cNvSpPr txBox="1"/>
            <p:nvPr/>
          </p:nvSpPr>
          <p:spPr>
            <a:xfrm rot="20686331">
              <a:off x="2755439" y="5470766"/>
              <a:ext cx="710023" cy="430886"/>
            </a:xfrm>
            <a:prstGeom prst="rect">
              <a:avLst/>
            </a:prstGeom>
            <a:noFill/>
          </p:spPr>
          <p:txBody>
            <a:bodyPr wrap="none" rtlCol="0">
              <a:spAutoFit/>
            </a:bodyPr>
            <a:lstStyle/>
            <a:p>
              <a:r>
                <a:rPr lang="es-ES_tradnl" sz="1500">
                  <a:solidFill>
                    <a:schemeClr val="bg1"/>
                  </a:solidFill>
                  <a:latin typeface="Calibri" charset="0"/>
                  <a:ea typeface="Calibri" charset="0"/>
                  <a:cs typeface="Calibri" charset="0"/>
                </a:rPr>
                <a:t>ADD</a:t>
              </a:r>
            </a:p>
          </p:txBody>
        </p:sp>
      </p:grpSp>
      <p:sp>
        <p:nvSpPr>
          <p:cNvPr id="65" name="Rectángulo 64"/>
          <p:cNvSpPr/>
          <p:nvPr/>
        </p:nvSpPr>
        <p:spPr>
          <a:xfrm>
            <a:off x="346723" y="263641"/>
            <a:ext cx="2424077" cy="692498"/>
          </a:xfrm>
          <a:prstGeom prst="rect">
            <a:avLst/>
          </a:prstGeom>
        </p:spPr>
        <p:txBody>
          <a:bodyPr vert="horz" lIns="68580" tIns="34290" rIns="68580" bIns="34290" rtlCol="0" anchor="b">
            <a:normAutofit/>
          </a:bodyPr>
          <a:lstStyle/>
          <a:p>
            <a:pPr>
              <a:lnSpc>
                <a:spcPct val="90000"/>
              </a:lnSpc>
              <a:spcBef>
                <a:spcPct val="0"/>
              </a:spcBef>
            </a:pPr>
            <a:r>
              <a:rPr lang="es-ES" sz="2250">
                <a:solidFill>
                  <a:schemeClr val="accent1"/>
                </a:solidFill>
                <a:latin typeface="Calibri" charset="0"/>
                <a:ea typeface="Calibri" charset="0"/>
                <a:cs typeface="Calibri" charset="0"/>
              </a:rPr>
              <a:t>Implicaciones </a:t>
            </a:r>
            <a:r>
              <a:rPr lang="es-ES" sz="2250" dirty="0">
                <a:solidFill>
                  <a:schemeClr val="accent1"/>
                </a:solidFill>
                <a:latin typeface="Calibri" charset="0"/>
                <a:ea typeface="Calibri" charset="0"/>
                <a:cs typeface="Calibri" charset="0"/>
              </a:rPr>
              <a:t>en la </a:t>
            </a:r>
          </a:p>
          <a:p>
            <a:pPr>
              <a:lnSpc>
                <a:spcPct val="90000"/>
              </a:lnSpc>
              <a:spcBef>
                <a:spcPct val="0"/>
              </a:spcBef>
            </a:pPr>
            <a:r>
              <a:rPr lang="es-ES" sz="2250" dirty="0">
                <a:solidFill>
                  <a:schemeClr val="accent1"/>
                </a:solidFill>
                <a:latin typeface="Calibri" charset="0"/>
                <a:ea typeface="Calibri" charset="0"/>
                <a:cs typeface="Calibri" charset="0"/>
              </a:rPr>
              <a:t>Contabilidad </a:t>
            </a:r>
            <a:endParaRPr lang="es-ES_tradnl" sz="2250" dirty="0">
              <a:solidFill>
                <a:schemeClr val="accent1"/>
              </a:solidFill>
              <a:latin typeface="Calibri" charset="0"/>
              <a:ea typeface="Calibri" charset="0"/>
              <a:cs typeface="Calibri" charset="0"/>
            </a:endParaRPr>
          </a:p>
        </p:txBody>
      </p:sp>
      <p:sp>
        <p:nvSpPr>
          <p:cNvPr id="66" name="CuadroTexto 65"/>
          <p:cNvSpPr txBox="1"/>
          <p:nvPr/>
        </p:nvSpPr>
        <p:spPr>
          <a:xfrm>
            <a:off x="4830720" y="2789623"/>
            <a:ext cx="1079142" cy="415498"/>
          </a:xfrm>
          <a:prstGeom prst="rect">
            <a:avLst/>
          </a:prstGeom>
          <a:noFill/>
        </p:spPr>
        <p:txBody>
          <a:bodyPr wrap="none" rtlCol="0">
            <a:spAutoFit/>
          </a:bodyPr>
          <a:lstStyle/>
          <a:p>
            <a:pPr algn="ctr"/>
            <a:r>
              <a:rPr lang="es-ES_tradnl" sz="1050" dirty="0">
                <a:latin typeface="Calibri" charset="0"/>
                <a:ea typeface="Calibri" charset="0"/>
                <a:cs typeface="Calibri" charset="0"/>
              </a:rPr>
              <a:t>CFDI Factura 3.3</a:t>
            </a:r>
          </a:p>
          <a:p>
            <a:pPr algn="ctr"/>
            <a:r>
              <a:rPr lang="es-ES_tradnl" sz="1050" dirty="0">
                <a:latin typeface="Calibri" charset="0"/>
                <a:ea typeface="Calibri" charset="0"/>
                <a:cs typeface="Calibri" charset="0"/>
              </a:rPr>
              <a:t>CFDI Pago (REP)</a:t>
            </a:r>
          </a:p>
        </p:txBody>
      </p:sp>
      <p:pic>
        <p:nvPicPr>
          <p:cNvPr id="57" name="Imagen 56"/>
          <p:cNvPicPr>
            <a:picLocks noChangeAspect="1"/>
          </p:cNvPicPr>
          <p:nvPr/>
        </p:nvPicPr>
        <p:blipFill>
          <a:blip r:embed="rId9">
            <a:alphaModFix amt="20000"/>
          </a:blip>
          <a:stretch>
            <a:fillRect/>
          </a:stretch>
        </p:blipFill>
        <p:spPr>
          <a:xfrm>
            <a:off x="2084987" y="4135672"/>
            <a:ext cx="1310844" cy="407896"/>
          </a:xfrm>
          <a:prstGeom prst="rect">
            <a:avLst/>
          </a:prstGeom>
        </p:spPr>
      </p:pic>
    </p:spTree>
    <p:extLst>
      <p:ext uri="{BB962C8B-B14F-4D97-AF65-F5344CB8AC3E}">
        <p14:creationId xmlns:p14="http://schemas.microsoft.com/office/powerpoint/2010/main" val="1549950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Resultado de imagen para factura electronica">
            <a:extLst>
              <a:ext uri="{FF2B5EF4-FFF2-40B4-BE49-F238E27FC236}">
                <a16:creationId xmlns:a16="http://schemas.microsoft.com/office/drawing/2014/main" xmlns="" id="{A5F44248-4DFF-4DF8-AD93-FB01598910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9745" y="925158"/>
            <a:ext cx="7249248" cy="3189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33779"/>
      </p:ext>
    </p:extLst>
  </p:cSld>
  <p:clrMapOvr>
    <a:masterClrMapping/>
  </p:clrMapOvr>
  <p:transition spd="slow" advClick="0" advTm="1000">
    <p:pull/>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Agrupar 3"/>
          <p:cNvGrpSpPr/>
          <p:nvPr/>
        </p:nvGrpSpPr>
        <p:grpSpPr>
          <a:xfrm>
            <a:off x="941666" y="1806758"/>
            <a:ext cx="792307" cy="1080743"/>
            <a:chOff x="2501899" y="1594366"/>
            <a:chExt cx="1803400" cy="236587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1899" y="1594366"/>
              <a:ext cx="1803400" cy="1803400"/>
            </a:xfrm>
            <a:prstGeom prst="rect">
              <a:avLst/>
            </a:prstGeom>
          </p:spPr>
        </p:pic>
        <p:sp>
          <p:nvSpPr>
            <p:cNvPr id="6" name="CuadroTexto 5"/>
            <p:cNvSpPr txBox="1"/>
            <p:nvPr/>
          </p:nvSpPr>
          <p:spPr>
            <a:xfrm>
              <a:off x="2747556" y="3328587"/>
              <a:ext cx="1456544" cy="631649"/>
            </a:xfrm>
            <a:prstGeom prst="rect">
              <a:avLst/>
            </a:prstGeom>
            <a:noFill/>
          </p:spPr>
          <p:txBody>
            <a:bodyPr wrap="none" rtlCol="0">
              <a:spAutoFit/>
            </a:bodyPr>
            <a:lstStyle/>
            <a:p>
              <a:r>
                <a:rPr lang="es-ES_tradnl" sz="1275" dirty="0">
                  <a:solidFill>
                    <a:schemeClr val="accent1"/>
                  </a:solidFill>
                  <a:latin typeface="Calibri" charset="0"/>
                  <a:ea typeface="Calibri" charset="0"/>
                  <a:cs typeface="Calibri" charset="0"/>
                </a:rPr>
                <a:t>Emisor</a:t>
              </a:r>
            </a:p>
          </p:txBody>
        </p:sp>
      </p:grpSp>
      <p:grpSp>
        <p:nvGrpSpPr>
          <p:cNvPr id="25" name="Grupo 24"/>
          <p:cNvGrpSpPr/>
          <p:nvPr/>
        </p:nvGrpSpPr>
        <p:grpSpPr>
          <a:xfrm>
            <a:off x="3748362" y="948229"/>
            <a:ext cx="1506805" cy="1717058"/>
            <a:chOff x="4716050" y="1264306"/>
            <a:chExt cx="2009073" cy="2289410"/>
          </a:xfrm>
        </p:grpSpPr>
        <p:pic>
          <p:nvPicPr>
            <p:cNvPr id="8"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50" y="1264306"/>
              <a:ext cx="1635293" cy="2289410"/>
            </a:xfrm>
            <a:prstGeom prst="rect">
              <a:avLst/>
            </a:prstGeom>
          </p:spPr>
        </p:pic>
        <p:pic>
          <p:nvPicPr>
            <p:cNvPr id="9" name="Imagen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0198" y="2143294"/>
              <a:ext cx="714925" cy="769901"/>
            </a:xfrm>
            <a:prstGeom prst="rect">
              <a:avLst/>
            </a:prstGeom>
          </p:spPr>
        </p:pic>
      </p:grpSp>
      <p:grpSp>
        <p:nvGrpSpPr>
          <p:cNvPr id="11" name="Agrupar 18"/>
          <p:cNvGrpSpPr/>
          <p:nvPr/>
        </p:nvGrpSpPr>
        <p:grpSpPr>
          <a:xfrm>
            <a:off x="7260887" y="1806759"/>
            <a:ext cx="889442" cy="1083164"/>
            <a:chOff x="2566969" y="1594366"/>
            <a:chExt cx="1879600" cy="2236257"/>
          </a:xfrm>
        </p:grpSpPr>
        <p:pic>
          <p:nvPicPr>
            <p:cNvPr id="12" name="Imagen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66969" y="1594366"/>
              <a:ext cx="1879600" cy="1803400"/>
            </a:xfrm>
            <a:prstGeom prst="rect">
              <a:avLst/>
            </a:prstGeom>
          </p:spPr>
        </p:pic>
        <p:sp>
          <p:nvSpPr>
            <p:cNvPr id="13" name="CuadroTexto 12"/>
            <p:cNvSpPr txBox="1"/>
            <p:nvPr/>
          </p:nvSpPr>
          <p:spPr>
            <a:xfrm>
              <a:off x="2659858" y="3318181"/>
              <a:ext cx="1403112" cy="512442"/>
            </a:xfrm>
            <a:prstGeom prst="rect">
              <a:avLst/>
            </a:prstGeom>
            <a:noFill/>
          </p:spPr>
          <p:txBody>
            <a:bodyPr wrap="none" rtlCol="0">
              <a:spAutoFit/>
            </a:bodyPr>
            <a:lstStyle/>
            <a:p>
              <a:r>
                <a:rPr lang="es-ES_tradnl" sz="1013" dirty="0">
                  <a:solidFill>
                    <a:schemeClr val="accent1"/>
                  </a:solidFill>
                  <a:latin typeface="Calibri" charset="0"/>
                  <a:ea typeface="Calibri" charset="0"/>
                  <a:cs typeface="Calibri" charset="0"/>
                </a:rPr>
                <a:t>Receptor</a:t>
              </a:r>
            </a:p>
          </p:txBody>
        </p:sp>
      </p:grpSp>
      <p:sp>
        <p:nvSpPr>
          <p:cNvPr id="28" name="CuadroTexto 27"/>
          <p:cNvSpPr txBox="1"/>
          <p:nvPr/>
        </p:nvSpPr>
        <p:spPr>
          <a:xfrm>
            <a:off x="5221210" y="1247799"/>
            <a:ext cx="2457625" cy="404085"/>
          </a:xfrm>
          <a:prstGeom prst="rect">
            <a:avLst/>
          </a:prstGeom>
          <a:noFill/>
        </p:spPr>
        <p:txBody>
          <a:bodyPr wrap="square" rtlCol="0">
            <a:spAutoFit/>
          </a:bodyPr>
          <a:lstStyle/>
          <a:p>
            <a:r>
              <a:rPr lang="es-MX" sz="1013" dirty="0">
                <a:latin typeface="Calibri" charset="0"/>
                <a:ea typeface="Calibri" charset="0"/>
                <a:cs typeface="Calibri" charset="0"/>
              </a:rPr>
              <a:t>Envía CFDI y </a:t>
            </a:r>
          </a:p>
          <a:p>
            <a:r>
              <a:rPr lang="es-MX" sz="1013" dirty="0">
                <a:latin typeface="Calibri" charset="0"/>
                <a:ea typeface="Calibri" charset="0"/>
                <a:cs typeface="Calibri" charset="0"/>
              </a:rPr>
              <a:t>Contabiliza póliza </a:t>
            </a:r>
            <a:r>
              <a:rPr lang="es-MX" sz="1013" dirty="0">
                <a:solidFill>
                  <a:schemeClr val="accent1"/>
                </a:solidFill>
                <a:latin typeface="Calibri" charset="0"/>
                <a:ea typeface="Calibri" charset="0"/>
                <a:cs typeface="Calibri" charset="0"/>
              </a:rPr>
              <a:t>Provisión </a:t>
            </a:r>
          </a:p>
        </p:txBody>
      </p:sp>
      <p:sp>
        <p:nvSpPr>
          <p:cNvPr id="31" name="CuadroTexto 30"/>
          <p:cNvSpPr txBox="1"/>
          <p:nvPr/>
        </p:nvSpPr>
        <p:spPr>
          <a:xfrm>
            <a:off x="6690376" y="3409464"/>
            <a:ext cx="2020661" cy="559961"/>
          </a:xfrm>
          <a:prstGeom prst="rect">
            <a:avLst/>
          </a:prstGeom>
          <a:noFill/>
        </p:spPr>
        <p:txBody>
          <a:bodyPr wrap="square" rtlCol="0">
            <a:spAutoFit/>
          </a:bodyPr>
          <a:lstStyle/>
          <a:p>
            <a:r>
              <a:rPr lang="es-MX" sz="1013" dirty="0">
                <a:latin typeface="Calibri" charset="0"/>
                <a:ea typeface="Calibri" charset="0"/>
                <a:cs typeface="Calibri" charset="0"/>
              </a:rPr>
              <a:t>Recibe cfdi, provisiona compra y posteriormente, </a:t>
            </a:r>
            <a:r>
              <a:rPr lang="es-MX" sz="1013" dirty="0">
                <a:solidFill>
                  <a:schemeClr val="accent1"/>
                </a:solidFill>
                <a:latin typeface="Calibri" charset="0"/>
                <a:ea typeface="Calibri" charset="0"/>
                <a:cs typeface="Calibri" charset="0"/>
              </a:rPr>
              <a:t>envía Detalle de pago </a:t>
            </a:r>
          </a:p>
        </p:txBody>
      </p:sp>
      <p:sp>
        <p:nvSpPr>
          <p:cNvPr id="2" name="Rectángulo 1"/>
          <p:cNvSpPr/>
          <p:nvPr/>
        </p:nvSpPr>
        <p:spPr>
          <a:xfrm>
            <a:off x="584204" y="2815867"/>
            <a:ext cx="1314784" cy="432875"/>
          </a:xfrm>
          <a:prstGeom prst="rect">
            <a:avLst/>
          </a:prstGeom>
        </p:spPr>
        <p:txBody>
          <a:bodyPr wrap="none">
            <a:spAutoFit/>
          </a:bodyPr>
          <a:lstStyle/>
          <a:p>
            <a:r>
              <a:rPr lang="es-MX" sz="1013" dirty="0">
                <a:latin typeface="Calibri" charset="0"/>
                <a:ea typeface="Calibri" charset="0"/>
                <a:cs typeface="Calibri" charset="0"/>
              </a:rPr>
              <a:t>Emite CFDI ingreso</a:t>
            </a:r>
          </a:p>
          <a:p>
            <a:pPr algn="ctr"/>
            <a:r>
              <a:rPr lang="es-MX" sz="1050" dirty="0">
                <a:latin typeface="Calibri" charset="0"/>
                <a:ea typeface="Calibri" charset="0"/>
                <a:cs typeface="Calibri" charset="0"/>
              </a:rPr>
              <a:t>Forma de pago </a:t>
            </a:r>
            <a:r>
              <a:rPr lang="es-MX" sz="1200" dirty="0">
                <a:solidFill>
                  <a:schemeClr val="accent6"/>
                </a:solidFill>
                <a:latin typeface="Calibri" charset="0"/>
                <a:ea typeface="Calibri" charset="0"/>
                <a:cs typeface="Calibri" charset="0"/>
              </a:rPr>
              <a:t>(99)</a:t>
            </a:r>
            <a:r>
              <a:rPr lang="es-MX" sz="1050" dirty="0">
                <a:latin typeface="Calibri" charset="0"/>
                <a:ea typeface="Calibri" charset="0"/>
                <a:cs typeface="Calibri" charset="0"/>
              </a:rPr>
              <a:t> </a:t>
            </a:r>
          </a:p>
        </p:txBody>
      </p:sp>
      <p:sp>
        <p:nvSpPr>
          <p:cNvPr id="22" name="Rectángulo 21"/>
          <p:cNvSpPr/>
          <p:nvPr/>
        </p:nvSpPr>
        <p:spPr>
          <a:xfrm>
            <a:off x="252566" y="172624"/>
            <a:ext cx="4911077" cy="692498"/>
          </a:xfrm>
          <a:prstGeom prst="rect">
            <a:avLst/>
          </a:prstGeom>
        </p:spPr>
        <p:txBody>
          <a:bodyPr vert="horz" lIns="68580" tIns="34290" rIns="68580" bIns="34290" rtlCol="0" anchor="ctr">
            <a:normAutofit/>
          </a:bodyPr>
          <a:lstStyle/>
          <a:p>
            <a:pPr>
              <a:lnSpc>
                <a:spcPct val="90000"/>
              </a:lnSpc>
              <a:spcBef>
                <a:spcPct val="0"/>
              </a:spcBef>
            </a:pPr>
            <a:r>
              <a:rPr lang="es-ES" sz="2250">
                <a:solidFill>
                  <a:schemeClr val="accent1"/>
                </a:solidFill>
                <a:latin typeface="Calibri" charset="0"/>
                <a:ea typeface="Calibri" charset="0"/>
                <a:cs typeface="Calibri" charset="0"/>
              </a:rPr>
              <a:t>Implicaciones </a:t>
            </a:r>
            <a:r>
              <a:rPr lang="es-ES" sz="2250" dirty="0">
                <a:solidFill>
                  <a:schemeClr val="accent1"/>
                </a:solidFill>
                <a:latin typeface="Calibri" charset="0"/>
                <a:ea typeface="Calibri" charset="0"/>
                <a:cs typeface="Calibri" charset="0"/>
              </a:rPr>
              <a:t>en </a:t>
            </a:r>
            <a:r>
              <a:rPr lang="es-ES" sz="2250">
                <a:solidFill>
                  <a:schemeClr val="accent1"/>
                </a:solidFill>
                <a:latin typeface="Calibri" charset="0"/>
                <a:ea typeface="Calibri" charset="0"/>
                <a:cs typeface="Calibri" charset="0"/>
              </a:rPr>
              <a:t>la Contabilidad </a:t>
            </a:r>
            <a:endParaRPr lang="es-ES_tradnl" sz="2250" dirty="0">
              <a:solidFill>
                <a:schemeClr val="accent1"/>
              </a:solidFill>
              <a:latin typeface="Calibri" charset="0"/>
              <a:ea typeface="Calibri" charset="0"/>
              <a:cs typeface="Calibri" charset="0"/>
            </a:endParaRPr>
          </a:p>
        </p:txBody>
      </p:sp>
      <p:cxnSp>
        <p:nvCxnSpPr>
          <p:cNvPr id="7" name="Conector recto 6"/>
          <p:cNvCxnSpPr/>
          <p:nvPr/>
        </p:nvCxnSpPr>
        <p:spPr>
          <a:xfrm flipV="1">
            <a:off x="1340052" y="1199165"/>
            <a:ext cx="7220" cy="533383"/>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ector recto 13"/>
          <p:cNvCxnSpPr/>
          <p:nvPr/>
        </p:nvCxnSpPr>
        <p:spPr>
          <a:xfrm flipV="1">
            <a:off x="1347271" y="1195083"/>
            <a:ext cx="2081729" cy="4082"/>
          </a:xfrm>
          <a:prstGeom prst="line">
            <a:avLst/>
          </a:prstGeom>
        </p:spPr>
        <p:style>
          <a:lnRef idx="1">
            <a:schemeClr val="accent1"/>
          </a:lnRef>
          <a:fillRef idx="0">
            <a:schemeClr val="accent1"/>
          </a:fillRef>
          <a:effectRef idx="0">
            <a:schemeClr val="accent1"/>
          </a:effectRef>
          <a:fontRef idx="minor">
            <a:schemeClr val="tx1"/>
          </a:fontRef>
        </p:style>
      </p:cxnSp>
      <p:sp>
        <p:nvSpPr>
          <p:cNvPr id="26" name="Elipse 25"/>
          <p:cNvSpPr/>
          <p:nvPr/>
        </p:nvSpPr>
        <p:spPr>
          <a:xfrm>
            <a:off x="3425195" y="1173176"/>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32" name="Conector recto 31"/>
          <p:cNvCxnSpPr/>
          <p:nvPr/>
        </p:nvCxnSpPr>
        <p:spPr>
          <a:xfrm flipV="1">
            <a:off x="5163643" y="1209729"/>
            <a:ext cx="2565345" cy="46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Conector recto 32"/>
          <p:cNvCxnSpPr/>
          <p:nvPr/>
        </p:nvCxnSpPr>
        <p:spPr>
          <a:xfrm flipV="1">
            <a:off x="7721768" y="1214354"/>
            <a:ext cx="7220" cy="533383"/>
          </a:xfrm>
          <a:prstGeom prst="line">
            <a:avLst/>
          </a:prstGeom>
        </p:spPr>
        <p:style>
          <a:lnRef idx="1">
            <a:schemeClr val="accent1"/>
          </a:lnRef>
          <a:fillRef idx="0">
            <a:schemeClr val="accent1"/>
          </a:fillRef>
          <a:effectRef idx="0">
            <a:schemeClr val="accent1"/>
          </a:effectRef>
          <a:fontRef idx="minor">
            <a:schemeClr val="tx1"/>
          </a:fontRef>
        </p:style>
      </p:cxnSp>
      <p:sp>
        <p:nvSpPr>
          <p:cNvPr id="34" name="Elipse 33"/>
          <p:cNvSpPr/>
          <p:nvPr/>
        </p:nvSpPr>
        <p:spPr>
          <a:xfrm>
            <a:off x="7700645" y="1741685"/>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35" name="Conector recto 34"/>
          <p:cNvCxnSpPr/>
          <p:nvPr/>
        </p:nvCxnSpPr>
        <p:spPr>
          <a:xfrm flipV="1">
            <a:off x="7700645" y="4058366"/>
            <a:ext cx="0" cy="161942"/>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Conector recto 35"/>
          <p:cNvCxnSpPr/>
          <p:nvPr/>
        </p:nvCxnSpPr>
        <p:spPr>
          <a:xfrm flipV="1">
            <a:off x="2347177" y="4220308"/>
            <a:ext cx="5354510" cy="1886"/>
          </a:xfrm>
          <a:prstGeom prst="line">
            <a:avLst/>
          </a:prstGeom>
        </p:spPr>
        <p:style>
          <a:lnRef idx="1">
            <a:schemeClr val="accent1"/>
          </a:lnRef>
          <a:fillRef idx="0">
            <a:schemeClr val="accent1"/>
          </a:fillRef>
          <a:effectRef idx="0">
            <a:schemeClr val="accent1"/>
          </a:effectRef>
          <a:fontRef idx="minor">
            <a:schemeClr val="tx1"/>
          </a:fontRef>
        </p:style>
      </p:cxnSp>
      <p:grpSp>
        <p:nvGrpSpPr>
          <p:cNvPr id="19" name="Grupo 18"/>
          <p:cNvGrpSpPr/>
          <p:nvPr/>
        </p:nvGrpSpPr>
        <p:grpSpPr>
          <a:xfrm>
            <a:off x="4299433" y="3500948"/>
            <a:ext cx="1962629" cy="1090800"/>
            <a:chOff x="6251600" y="4333924"/>
            <a:chExt cx="2616839" cy="1454400"/>
          </a:xfrm>
        </p:grpSpPr>
        <p:pic>
          <p:nvPicPr>
            <p:cNvPr id="17" name="Imagen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51600" y="4333924"/>
              <a:ext cx="2616839" cy="1454400"/>
            </a:xfrm>
            <a:prstGeom prst="rect">
              <a:avLst/>
            </a:prstGeom>
          </p:spPr>
        </p:pic>
        <p:sp>
          <p:nvSpPr>
            <p:cNvPr id="18" name="Rectángulo 17"/>
            <p:cNvSpPr/>
            <p:nvPr/>
          </p:nvSpPr>
          <p:spPr>
            <a:xfrm>
              <a:off x="6406292" y="5229596"/>
              <a:ext cx="2363727" cy="33830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grpSp>
      <p:sp>
        <p:nvSpPr>
          <p:cNvPr id="42" name="Elipse 41"/>
          <p:cNvSpPr/>
          <p:nvPr/>
        </p:nvSpPr>
        <p:spPr>
          <a:xfrm>
            <a:off x="2288285" y="4196476"/>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43" name="Conector recto 42"/>
          <p:cNvCxnSpPr/>
          <p:nvPr/>
        </p:nvCxnSpPr>
        <p:spPr>
          <a:xfrm flipH="1" flipV="1">
            <a:off x="7691920" y="2904812"/>
            <a:ext cx="6139" cy="500357"/>
          </a:xfrm>
          <a:prstGeom prst="line">
            <a:avLst/>
          </a:prstGeom>
        </p:spPr>
        <p:style>
          <a:lnRef idx="1">
            <a:schemeClr val="accent1"/>
          </a:lnRef>
          <a:fillRef idx="0">
            <a:schemeClr val="accent1"/>
          </a:fillRef>
          <a:effectRef idx="0">
            <a:schemeClr val="accent1"/>
          </a:effectRef>
          <a:fontRef idx="minor">
            <a:schemeClr val="tx1"/>
          </a:fontRef>
        </p:style>
      </p:cxnSp>
      <p:sp>
        <p:nvSpPr>
          <p:cNvPr id="44" name="Elipse 43"/>
          <p:cNvSpPr/>
          <p:nvPr/>
        </p:nvSpPr>
        <p:spPr>
          <a:xfrm>
            <a:off x="7672301" y="3399117"/>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Tree>
    <p:extLst>
      <p:ext uri="{BB962C8B-B14F-4D97-AF65-F5344CB8AC3E}">
        <p14:creationId xmlns:p14="http://schemas.microsoft.com/office/powerpoint/2010/main" val="290761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childTnLst>
                                </p:cTn>
                              </p:par>
                              <p:par>
                                <p:cTn id="24" presetID="10" presetClass="entr" presetSubtype="0"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42" presetClass="path" presetSubtype="0" accel="50000" decel="50000" fill="hold" nodeType="withEffect">
                                  <p:stCondLst>
                                    <p:cond delay="1000"/>
                                  </p:stCondLst>
                                  <p:childTnLst>
                                    <p:animMotion origin="layout" path="M -3.95833E-6 -4.07407E-6 L -0.44283 -0.00509 " pathEditMode="relative" rAng="0" ptsTypes="AA">
                                      <p:cBhvr>
                                        <p:cTn id="36" dur="2000" fill="hold"/>
                                        <p:tgtEl>
                                          <p:spTgt spid="19"/>
                                        </p:tgtEl>
                                        <p:attrNameLst>
                                          <p:attrName>ppt_x</p:attrName>
                                          <p:attrName>ppt_y</p:attrName>
                                        </p:attrNameLst>
                                      </p:cBhvr>
                                      <p:rCtr x="-22148" y="-255"/>
                                    </p:animMotion>
                                  </p:childTnLst>
                                </p:cTn>
                              </p:par>
                              <p:par>
                                <p:cTn id="37" presetID="10" presetClass="entr" presetSubtype="0" fill="hold" nodeType="withEffect">
                                  <p:stCondLst>
                                    <p:cond delay="200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nodeType="withEffect">
                                  <p:stCondLst>
                                    <p:cond delay="200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grpId="0" nodeType="withEffect">
                                  <p:stCondLst>
                                    <p:cond delay="200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1" grpId="0"/>
      <p:bldP spid="34" grpId="0" animBg="1"/>
      <p:bldP spid="42" grpId="0" animBg="1"/>
      <p:bldP spid="4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3716" y="955584"/>
            <a:ext cx="1324040" cy="1847695"/>
          </a:xfrm>
          <a:prstGeom prst="rect">
            <a:avLst/>
          </a:prstGeom>
        </p:spPr>
      </p:pic>
      <p:grpSp>
        <p:nvGrpSpPr>
          <p:cNvPr id="19" name="Grupo 18"/>
          <p:cNvGrpSpPr/>
          <p:nvPr/>
        </p:nvGrpSpPr>
        <p:grpSpPr>
          <a:xfrm>
            <a:off x="251751" y="3475705"/>
            <a:ext cx="1962629" cy="1090800"/>
            <a:chOff x="6195328" y="4333924"/>
            <a:chExt cx="2616839" cy="1454400"/>
          </a:xfrm>
        </p:grpSpPr>
        <p:pic>
          <p:nvPicPr>
            <p:cNvPr id="17" name="Imagen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5328" y="4333924"/>
              <a:ext cx="2616839" cy="1454400"/>
            </a:xfrm>
            <a:prstGeom prst="rect">
              <a:avLst/>
            </a:prstGeom>
          </p:spPr>
        </p:pic>
        <p:sp>
          <p:nvSpPr>
            <p:cNvPr id="18" name="Rectángulo 17"/>
            <p:cNvSpPr/>
            <p:nvPr/>
          </p:nvSpPr>
          <p:spPr>
            <a:xfrm>
              <a:off x="6350020" y="5229596"/>
              <a:ext cx="2363727" cy="33830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grpSp>
      <p:sp>
        <p:nvSpPr>
          <p:cNvPr id="28" name="CuadroTexto 27"/>
          <p:cNvSpPr txBox="1"/>
          <p:nvPr/>
        </p:nvSpPr>
        <p:spPr>
          <a:xfrm>
            <a:off x="5527340" y="1579062"/>
            <a:ext cx="2178268" cy="248209"/>
          </a:xfrm>
          <a:prstGeom prst="rect">
            <a:avLst/>
          </a:prstGeom>
          <a:noFill/>
        </p:spPr>
        <p:txBody>
          <a:bodyPr wrap="square" rtlCol="0">
            <a:spAutoFit/>
          </a:bodyPr>
          <a:lstStyle/>
          <a:p>
            <a:r>
              <a:rPr lang="es-MX" sz="1013" dirty="0">
                <a:latin typeface="Calibri" charset="0"/>
                <a:ea typeface="Calibri" charset="0"/>
                <a:cs typeface="Calibri" charset="0"/>
              </a:rPr>
              <a:t>Envía CFDI Pago (REP) </a:t>
            </a:r>
          </a:p>
        </p:txBody>
      </p:sp>
      <p:sp>
        <p:nvSpPr>
          <p:cNvPr id="22" name="Rectángulo redondeado 58"/>
          <p:cNvSpPr/>
          <p:nvPr/>
        </p:nvSpPr>
        <p:spPr>
          <a:xfrm>
            <a:off x="3653716" y="1958778"/>
            <a:ext cx="1324040" cy="78043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pic>
        <p:nvPicPr>
          <p:cNvPr id="23" name="Imagen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54783" y="1321665"/>
            <a:ext cx="828980" cy="892726"/>
          </a:xfrm>
          <a:prstGeom prst="rect">
            <a:avLst/>
          </a:prstGeom>
        </p:spPr>
      </p:pic>
      <p:sp>
        <p:nvSpPr>
          <p:cNvPr id="26" name="Rectángulo 25"/>
          <p:cNvSpPr/>
          <p:nvPr/>
        </p:nvSpPr>
        <p:spPr>
          <a:xfrm>
            <a:off x="460304" y="1536876"/>
            <a:ext cx="1439818" cy="248209"/>
          </a:xfrm>
          <a:prstGeom prst="rect">
            <a:avLst/>
          </a:prstGeom>
        </p:spPr>
        <p:txBody>
          <a:bodyPr wrap="none">
            <a:spAutoFit/>
          </a:bodyPr>
          <a:lstStyle/>
          <a:p>
            <a:r>
              <a:rPr lang="es-MX" sz="1013" dirty="0">
                <a:latin typeface="Calibri" charset="0"/>
                <a:ea typeface="Calibri" charset="0"/>
                <a:cs typeface="Calibri" charset="0"/>
              </a:rPr>
              <a:t>Emite CFDI PAGO (REP) </a:t>
            </a:r>
          </a:p>
        </p:txBody>
      </p:sp>
      <p:sp>
        <p:nvSpPr>
          <p:cNvPr id="32" name="Rectángulo 31"/>
          <p:cNvSpPr/>
          <p:nvPr/>
        </p:nvSpPr>
        <p:spPr>
          <a:xfrm>
            <a:off x="380152" y="2784111"/>
            <a:ext cx="1521570" cy="248209"/>
          </a:xfrm>
          <a:prstGeom prst="rect">
            <a:avLst/>
          </a:prstGeom>
        </p:spPr>
        <p:txBody>
          <a:bodyPr wrap="none">
            <a:spAutoFit/>
          </a:bodyPr>
          <a:lstStyle/>
          <a:p>
            <a:r>
              <a:rPr lang="es-MX" sz="1013">
                <a:latin typeface="Calibri" charset="0"/>
                <a:ea typeface="Calibri" charset="0"/>
                <a:cs typeface="Calibri" charset="0"/>
              </a:rPr>
              <a:t>Genera póliza de ingreso </a:t>
            </a:r>
          </a:p>
        </p:txBody>
      </p:sp>
      <p:pic>
        <p:nvPicPr>
          <p:cNvPr id="34" name="Imagen 33"/>
          <p:cNvPicPr>
            <a:picLocks noChangeAspect="1"/>
          </p:cNvPicPr>
          <p:nvPr/>
        </p:nvPicPr>
        <p:blipFill>
          <a:blip r:embed="rId5"/>
          <a:stretch>
            <a:fillRect/>
          </a:stretch>
        </p:blipFill>
        <p:spPr>
          <a:xfrm>
            <a:off x="3379740" y="3925198"/>
            <a:ext cx="1964727" cy="577604"/>
          </a:xfrm>
          <a:prstGeom prst="rect">
            <a:avLst/>
          </a:prstGeom>
        </p:spPr>
      </p:pic>
      <p:sp>
        <p:nvSpPr>
          <p:cNvPr id="25" name="Rectángulo 24"/>
          <p:cNvSpPr/>
          <p:nvPr/>
        </p:nvSpPr>
        <p:spPr>
          <a:xfrm>
            <a:off x="252566" y="172624"/>
            <a:ext cx="4911077" cy="692498"/>
          </a:xfrm>
          <a:prstGeom prst="rect">
            <a:avLst/>
          </a:prstGeom>
        </p:spPr>
        <p:txBody>
          <a:bodyPr vert="horz" lIns="68580" tIns="34290" rIns="68580" bIns="34290" rtlCol="0" anchor="ctr">
            <a:normAutofit/>
          </a:bodyPr>
          <a:lstStyle/>
          <a:p>
            <a:pPr>
              <a:lnSpc>
                <a:spcPct val="90000"/>
              </a:lnSpc>
              <a:spcBef>
                <a:spcPct val="0"/>
              </a:spcBef>
            </a:pPr>
            <a:r>
              <a:rPr lang="es-ES" sz="2250">
                <a:solidFill>
                  <a:schemeClr val="accent1"/>
                </a:solidFill>
                <a:latin typeface="Calibri" charset="0"/>
                <a:ea typeface="Calibri" charset="0"/>
                <a:cs typeface="Calibri" charset="0"/>
              </a:rPr>
              <a:t>Implicaciones </a:t>
            </a:r>
            <a:r>
              <a:rPr lang="es-ES" sz="2250" dirty="0">
                <a:solidFill>
                  <a:schemeClr val="accent1"/>
                </a:solidFill>
                <a:latin typeface="Calibri" charset="0"/>
                <a:ea typeface="Calibri" charset="0"/>
                <a:cs typeface="Calibri" charset="0"/>
              </a:rPr>
              <a:t>en </a:t>
            </a:r>
            <a:r>
              <a:rPr lang="es-ES" sz="2250">
                <a:solidFill>
                  <a:schemeClr val="accent1"/>
                </a:solidFill>
                <a:latin typeface="Calibri" charset="0"/>
                <a:ea typeface="Calibri" charset="0"/>
                <a:cs typeface="Calibri" charset="0"/>
              </a:rPr>
              <a:t>la Contabilidad </a:t>
            </a:r>
            <a:endParaRPr lang="es-ES_tradnl" sz="2250" dirty="0">
              <a:solidFill>
                <a:schemeClr val="accent1"/>
              </a:solidFill>
              <a:latin typeface="Calibri" charset="0"/>
              <a:ea typeface="Calibri" charset="0"/>
              <a:cs typeface="Calibri" charset="0"/>
            </a:endParaRPr>
          </a:p>
        </p:txBody>
      </p:sp>
      <p:sp>
        <p:nvSpPr>
          <p:cNvPr id="39" name="CuadroTexto 38"/>
          <p:cNvSpPr txBox="1"/>
          <p:nvPr/>
        </p:nvSpPr>
        <p:spPr>
          <a:xfrm>
            <a:off x="1049593" y="2598960"/>
            <a:ext cx="639919" cy="288541"/>
          </a:xfrm>
          <a:prstGeom prst="rect">
            <a:avLst/>
          </a:prstGeom>
          <a:noFill/>
        </p:spPr>
        <p:txBody>
          <a:bodyPr wrap="none" rtlCol="0">
            <a:spAutoFit/>
          </a:bodyPr>
          <a:lstStyle/>
          <a:p>
            <a:r>
              <a:rPr lang="es-ES_tradnl" sz="1275" dirty="0">
                <a:solidFill>
                  <a:schemeClr val="accent1"/>
                </a:solidFill>
                <a:latin typeface="Calibri" charset="0"/>
                <a:ea typeface="Calibri" charset="0"/>
                <a:cs typeface="Calibri" charset="0"/>
              </a:rPr>
              <a:t>Emisor</a:t>
            </a:r>
          </a:p>
        </p:txBody>
      </p:sp>
      <p:grpSp>
        <p:nvGrpSpPr>
          <p:cNvPr id="40" name="Agrupar 39"/>
          <p:cNvGrpSpPr/>
          <p:nvPr/>
        </p:nvGrpSpPr>
        <p:grpSpPr>
          <a:xfrm>
            <a:off x="941666" y="1806758"/>
            <a:ext cx="792307" cy="1080743"/>
            <a:chOff x="2501899" y="1594366"/>
            <a:chExt cx="1803400" cy="2365870"/>
          </a:xfrm>
        </p:grpSpPr>
        <p:pic>
          <p:nvPicPr>
            <p:cNvPr id="41" name="Imagen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01899" y="1594366"/>
              <a:ext cx="1803400" cy="1803400"/>
            </a:xfrm>
            <a:prstGeom prst="rect">
              <a:avLst/>
            </a:prstGeom>
          </p:spPr>
        </p:pic>
        <p:sp>
          <p:nvSpPr>
            <p:cNvPr id="42" name="CuadroTexto 41"/>
            <p:cNvSpPr txBox="1"/>
            <p:nvPr/>
          </p:nvSpPr>
          <p:spPr>
            <a:xfrm>
              <a:off x="2747556" y="3328587"/>
              <a:ext cx="1456544" cy="631649"/>
            </a:xfrm>
            <a:prstGeom prst="rect">
              <a:avLst/>
            </a:prstGeom>
            <a:noFill/>
          </p:spPr>
          <p:txBody>
            <a:bodyPr wrap="none" rtlCol="0">
              <a:spAutoFit/>
            </a:bodyPr>
            <a:lstStyle/>
            <a:p>
              <a:r>
                <a:rPr lang="es-ES_tradnl" sz="1275" dirty="0">
                  <a:solidFill>
                    <a:schemeClr val="accent1"/>
                  </a:solidFill>
                  <a:latin typeface="Calibri" charset="0"/>
                  <a:ea typeface="Calibri" charset="0"/>
                  <a:cs typeface="Calibri" charset="0"/>
                </a:rPr>
                <a:t>Emisor</a:t>
              </a:r>
            </a:p>
          </p:txBody>
        </p:sp>
      </p:grpSp>
      <p:pic>
        <p:nvPicPr>
          <p:cNvPr id="43" name="Imagen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60887" y="1806759"/>
            <a:ext cx="889442" cy="873503"/>
          </a:xfrm>
          <a:prstGeom prst="rect">
            <a:avLst/>
          </a:prstGeom>
        </p:spPr>
      </p:pic>
      <p:sp>
        <p:nvSpPr>
          <p:cNvPr id="44" name="CuadroTexto 43"/>
          <p:cNvSpPr txBox="1"/>
          <p:nvPr/>
        </p:nvSpPr>
        <p:spPr>
          <a:xfrm>
            <a:off x="7304843" y="2641714"/>
            <a:ext cx="663964" cy="248209"/>
          </a:xfrm>
          <a:prstGeom prst="rect">
            <a:avLst/>
          </a:prstGeom>
          <a:noFill/>
        </p:spPr>
        <p:txBody>
          <a:bodyPr wrap="none" rtlCol="0">
            <a:spAutoFit/>
          </a:bodyPr>
          <a:lstStyle/>
          <a:p>
            <a:r>
              <a:rPr lang="es-ES_tradnl" sz="1013" dirty="0">
                <a:solidFill>
                  <a:schemeClr val="accent1"/>
                </a:solidFill>
                <a:latin typeface="Calibri" charset="0"/>
                <a:ea typeface="Calibri" charset="0"/>
                <a:cs typeface="Calibri" charset="0"/>
              </a:rPr>
              <a:t>Receptor</a:t>
            </a:r>
          </a:p>
        </p:txBody>
      </p:sp>
      <p:cxnSp>
        <p:nvCxnSpPr>
          <p:cNvPr id="45" name="Conector recto 44"/>
          <p:cNvCxnSpPr/>
          <p:nvPr/>
        </p:nvCxnSpPr>
        <p:spPr>
          <a:xfrm flipV="1">
            <a:off x="1347272" y="1218760"/>
            <a:ext cx="0" cy="276258"/>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Conector recto 45"/>
          <p:cNvCxnSpPr/>
          <p:nvPr/>
        </p:nvCxnSpPr>
        <p:spPr>
          <a:xfrm flipV="1">
            <a:off x="1347271" y="1214677"/>
            <a:ext cx="2081729" cy="4082"/>
          </a:xfrm>
          <a:prstGeom prst="line">
            <a:avLst/>
          </a:prstGeom>
        </p:spPr>
        <p:style>
          <a:lnRef idx="1">
            <a:schemeClr val="accent1"/>
          </a:lnRef>
          <a:fillRef idx="0">
            <a:schemeClr val="accent1"/>
          </a:fillRef>
          <a:effectRef idx="0">
            <a:schemeClr val="accent1"/>
          </a:effectRef>
          <a:fontRef idx="minor">
            <a:schemeClr val="tx1"/>
          </a:fontRef>
        </p:style>
      </p:cxnSp>
      <p:sp>
        <p:nvSpPr>
          <p:cNvPr id="47" name="Elipse 46"/>
          <p:cNvSpPr/>
          <p:nvPr/>
        </p:nvSpPr>
        <p:spPr>
          <a:xfrm>
            <a:off x="3425195" y="1192771"/>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48" name="Conector recto 47"/>
          <p:cNvCxnSpPr/>
          <p:nvPr/>
        </p:nvCxnSpPr>
        <p:spPr>
          <a:xfrm flipV="1">
            <a:off x="5163643" y="1209729"/>
            <a:ext cx="2565345" cy="4625"/>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Conector recto 48"/>
          <p:cNvCxnSpPr/>
          <p:nvPr/>
        </p:nvCxnSpPr>
        <p:spPr>
          <a:xfrm flipV="1">
            <a:off x="7721768" y="1214354"/>
            <a:ext cx="7220" cy="533383"/>
          </a:xfrm>
          <a:prstGeom prst="line">
            <a:avLst/>
          </a:prstGeom>
        </p:spPr>
        <p:style>
          <a:lnRef idx="1">
            <a:schemeClr val="accent1"/>
          </a:lnRef>
          <a:fillRef idx="0">
            <a:schemeClr val="accent1"/>
          </a:fillRef>
          <a:effectRef idx="0">
            <a:schemeClr val="accent1"/>
          </a:effectRef>
          <a:fontRef idx="minor">
            <a:schemeClr val="tx1"/>
          </a:fontRef>
        </p:style>
      </p:cxnSp>
      <p:sp>
        <p:nvSpPr>
          <p:cNvPr id="50" name="Elipse 49"/>
          <p:cNvSpPr/>
          <p:nvPr/>
        </p:nvSpPr>
        <p:spPr>
          <a:xfrm>
            <a:off x="7700645" y="1741685"/>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51" name="Conector recto 50"/>
          <p:cNvCxnSpPr>
            <a:stCxn id="52" idx="0"/>
          </p:cNvCxnSpPr>
          <p:nvPr/>
        </p:nvCxnSpPr>
        <p:spPr>
          <a:xfrm flipH="1" flipV="1">
            <a:off x="7691921" y="2904812"/>
            <a:ext cx="4384" cy="653130"/>
          </a:xfrm>
          <a:prstGeom prst="line">
            <a:avLst/>
          </a:prstGeom>
        </p:spPr>
        <p:style>
          <a:lnRef idx="1">
            <a:schemeClr val="accent1"/>
          </a:lnRef>
          <a:fillRef idx="0">
            <a:schemeClr val="accent1"/>
          </a:fillRef>
          <a:effectRef idx="0">
            <a:schemeClr val="accent1"/>
          </a:effectRef>
          <a:fontRef idx="minor">
            <a:schemeClr val="tx1"/>
          </a:fontRef>
        </p:style>
      </p:cxnSp>
      <p:sp>
        <p:nvSpPr>
          <p:cNvPr id="52" name="Elipse 51"/>
          <p:cNvSpPr/>
          <p:nvPr/>
        </p:nvSpPr>
        <p:spPr>
          <a:xfrm>
            <a:off x="7672301" y="3557942"/>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53" name="Conector recto 52"/>
          <p:cNvCxnSpPr/>
          <p:nvPr/>
        </p:nvCxnSpPr>
        <p:spPr>
          <a:xfrm flipV="1">
            <a:off x="7700645" y="4058366"/>
            <a:ext cx="0" cy="161942"/>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Conector recto 53"/>
          <p:cNvCxnSpPr/>
          <p:nvPr/>
        </p:nvCxnSpPr>
        <p:spPr>
          <a:xfrm>
            <a:off x="5587254" y="4220308"/>
            <a:ext cx="2114434" cy="0"/>
          </a:xfrm>
          <a:prstGeom prst="line">
            <a:avLst/>
          </a:prstGeom>
        </p:spPr>
        <p:style>
          <a:lnRef idx="1">
            <a:schemeClr val="accent1"/>
          </a:lnRef>
          <a:fillRef idx="0">
            <a:schemeClr val="accent1"/>
          </a:fillRef>
          <a:effectRef idx="0">
            <a:schemeClr val="accent1"/>
          </a:effectRef>
          <a:fontRef idx="minor">
            <a:schemeClr val="tx1"/>
          </a:fontRef>
        </p:style>
      </p:cxnSp>
      <p:sp>
        <p:nvSpPr>
          <p:cNvPr id="55" name="Elipse 54"/>
          <p:cNvSpPr/>
          <p:nvPr/>
        </p:nvSpPr>
        <p:spPr>
          <a:xfrm>
            <a:off x="5544435" y="4198437"/>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56" name="Conector recto 55"/>
          <p:cNvCxnSpPr>
            <a:endCxn id="57" idx="4"/>
          </p:cNvCxnSpPr>
          <p:nvPr/>
        </p:nvCxnSpPr>
        <p:spPr>
          <a:xfrm flipV="1">
            <a:off x="1331611" y="3136109"/>
            <a:ext cx="0" cy="283436"/>
          </a:xfrm>
          <a:prstGeom prst="line">
            <a:avLst/>
          </a:prstGeom>
        </p:spPr>
        <p:style>
          <a:lnRef idx="1">
            <a:schemeClr val="accent1"/>
          </a:lnRef>
          <a:fillRef idx="0">
            <a:schemeClr val="accent1"/>
          </a:fillRef>
          <a:effectRef idx="0">
            <a:schemeClr val="accent1"/>
          </a:effectRef>
          <a:fontRef idx="minor">
            <a:schemeClr val="tx1"/>
          </a:fontRef>
        </p:style>
      </p:cxnSp>
      <p:sp>
        <p:nvSpPr>
          <p:cNvPr id="57" name="Elipse 56"/>
          <p:cNvSpPr/>
          <p:nvPr/>
        </p:nvSpPr>
        <p:spPr>
          <a:xfrm>
            <a:off x="1307608" y="3084674"/>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
        <p:nvSpPr>
          <p:cNvPr id="58" name="CuadroTexto 57"/>
          <p:cNvSpPr txBox="1"/>
          <p:nvPr/>
        </p:nvSpPr>
        <p:spPr>
          <a:xfrm>
            <a:off x="6380523" y="3611228"/>
            <a:ext cx="2649177" cy="404085"/>
          </a:xfrm>
          <a:prstGeom prst="rect">
            <a:avLst/>
          </a:prstGeom>
          <a:noFill/>
        </p:spPr>
        <p:txBody>
          <a:bodyPr wrap="square" rtlCol="0">
            <a:spAutoFit/>
          </a:bodyPr>
          <a:lstStyle/>
          <a:p>
            <a:r>
              <a:rPr lang="es-MX" sz="1013" dirty="0">
                <a:latin typeface="Calibri" charset="0"/>
                <a:ea typeface="Calibri" charset="0"/>
                <a:cs typeface="Calibri" charset="0"/>
              </a:rPr>
              <a:t>Recibe CFDI Pago (REP) y </a:t>
            </a:r>
          </a:p>
          <a:p>
            <a:r>
              <a:rPr lang="es-MX" sz="1013" dirty="0">
                <a:solidFill>
                  <a:schemeClr val="accent1"/>
                </a:solidFill>
                <a:latin typeface="Calibri" charset="0"/>
                <a:ea typeface="Calibri" charset="0"/>
                <a:cs typeface="Calibri" charset="0"/>
              </a:rPr>
              <a:t>Lo relaciona en su póliza de egreso</a:t>
            </a:r>
          </a:p>
        </p:txBody>
      </p:sp>
    </p:spTree>
    <p:extLst>
      <p:ext uri="{BB962C8B-B14F-4D97-AF65-F5344CB8AC3E}">
        <p14:creationId xmlns:p14="http://schemas.microsoft.com/office/powerpoint/2010/main" val="1883597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0" presetClass="entr" presetSubtype="0" fill="hold"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500"/>
                                        <p:tgtEl>
                                          <p:spTgt spid="48"/>
                                        </p:tgtEl>
                                      </p:cBhvr>
                                    </p:animEffect>
                                  </p:childTnLst>
                                </p:cTn>
                              </p:par>
                              <p:par>
                                <p:cTn id="42" presetID="10" presetClass="entr" presetSubtype="0"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par>
                                <p:cTn id="53" presetID="1" presetClass="entr" presetSubtype="0"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childTnLst>
                                </p:cTn>
                              </p:par>
                              <p:par>
                                <p:cTn id="55" presetID="10" presetClass="entr" presetSubtype="0"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par>
                                <p:cTn id="63" presetID="10"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500"/>
                                        <p:tgtEl>
                                          <p:spTgt spid="5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2" grpId="0" animBg="1"/>
      <p:bldP spid="26" grpId="0"/>
      <p:bldP spid="32" grpId="0"/>
      <p:bldP spid="47" grpId="0" animBg="1"/>
      <p:bldP spid="50" grpId="0" animBg="1"/>
      <p:bldP spid="52" grpId="0" animBg="1"/>
      <p:bldP spid="55" grpId="0" animBg="1"/>
      <p:bldP spid="57" grpId="0" animBg="1"/>
      <p:bldP spid="5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nvPicPr>
        <p:blipFill>
          <a:blip r:embed="rId2"/>
          <a:stretch>
            <a:fillRect/>
          </a:stretch>
        </p:blipFill>
        <p:spPr>
          <a:xfrm>
            <a:off x="112666" y="4324948"/>
            <a:ext cx="365486" cy="433851"/>
          </a:xfrm>
          <a:prstGeom prst="rect">
            <a:avLst/>
          </a:prstGeom>
          <a:solidFill>
            <a:schemeClr val="accent4"/>
          </a:solidFill>
        </p:spPr>
      </p:pic>
      <p:pic>
        <p:nvPicPr>
          <p:cNvPr id="25" name="Imagen 24"/>
          <p:cNvPicPr>
            <a:picLocks noChangeAspect="1"/>
          </p:cNvPicPr>
          <p:nvPr/>
        </p:nvPicPr>
        <p:blipFill>
          <a:blip r:embed="rId3"/>
          <a:stretch>
            <a:fillRect/>
          </a:stretch>
        </p:blipFill>
        <p:spPr>
          <a:xfrm>
            <a:off x="517084" y="1097281"/>
            <a:ext cx="6539748" cy="2333686"/>
          </a:xfrm>
          <a:prstGeom prst="rect">
            <a:avLst/>
          </a:prstGeom>
        </p:spPr>
      </p:pic>
      <p:sp>
        <p:nvSpPr>
          <p:cNvPr id="7" name="Forma libre 6"/>
          <p:cNvSpPr/>
          <p:nvPr/>
        </p:nvSpPr>
        <p:spPr>
          <a:xfrm>
            <a:off x="3223791" y="2264123"/>
            <a:ext cx="246387" cy="1924533"/>
          </a:xfrm>
          <a:custGeom>
            <a:avLst/>
            <a:gdLst>
              <a:gd name="connsiteX0" fmla="*/ 2771412 w 2771412"/>
              <a:gd name="connsiteY0" fmla="*/ 2743200 h 2743200"/>
              <a:gd name="connsiteX1" fmla="*/ 2630735 w 2771412"/>
              <a:gd name="connsiteY1" fmla="*/ 2715065 h 2743200"/>
              <a:gd name="connsiteX2" fmla="*/ 2574465 w 2771412"/>
              <a:gd name="connsiteY2" fmla="*/ 2686929 h 2743200"/>
              <a:gd name="connsiteX3" fmla="*/ 2518194 w 2771412"/>
              <a:gd name="connsiteY3" fmla="*/ 2672862 h 2743200"/>
              <a:gd name="connsiteX4" fmla="*/ 2433788 w 2771412"/>
              <a:gd name="connsiteY4" fmla="*/ 2644726 h 2743200"/>
              <a:gd name="connsiteX5" fmla="*/ 2363449 w 2771412"/>
              <a:gd name="connsiteY5" fmla="*/ 2630659 h 2743200"/>
              <a:gd name="connsiteX6" fmla="*/ 2279043 w 2771412"/>
              <a:gd name="connsiteY6" fmla="*/ 2602523 h 2743200"/>
              <a:gd name="connsiteX7" fmla="*/ 2166502 w 2771412"/>
              <a:gd name="connsiteY7" fmla="*/ 2574388 h 2743200"/>
              <a:gd name="connsiteX8" fmla="*/ 2096163 w 2771412"/>
              <a:gd name="connsiteY8" fmla="*/ 2532185 h 2743200"/>
              <a:gd name="connsiteX9" fmla="*/ 2053960 w 2771412"/>
              <a:gd name="connsiteY9" fmla="*/ 2518117 h 2743200"/>
              <a:gd name="connsiteX10" fmla="*/ 1983622 w 2771412"/>
              <a:gd name="connsiteY10" fmla="*/ 2489982 h 2743200"/>
              <a:gd name="connsiteX11" fmla="*/ 1871080 w 2771412"/>
              <a:gd name="connsiteY11" fmla="*/ 2433711 h 2743200"/>
              <a:gd name="connsiteX12" fmla="*/ 1758539 w 2771412"/>
              <a:gd name="connsiteY12" fmla="*/ 2391508 h 2743200"/>
              <a:gd name="connsiteX13" fmla="*/ 1702268 w 2771412"/>
              <a:gd name="connsiteY13" fmla="*/ 2349305 h 2743200"/>
              <a:gd name="connsiteX14" fmla="*/ 1645997 w 2771412"/>
              <a:gd name="connsiteY14" fmla="*/ 2321169 h 2743200"/>
              <a:gd name="connsiteX15" fmla="*/ 1519388 w 2771412"/>
              <a:gd name="connsiteY15" fmla="*/ 2250831 h 2743200"/>
              <a:gd name="connsiteX16" fmla="*/ 1449049 w 2771412"/>
              <a:gd name="connsiteY16" fmla="*/ 2208628 h 2743200"/>
              <a:gd name="connsiteX17" fmla="*/ 1406846 w 2771412"/>
              <a:gd name="connsiteY17" fmla="*/ 2180493 h 2743200"/>
              <a:gd name="connsiteX18" fmla="*/ 1294305 w 2771412"/>
              <a:gd name="connsiteY18" fmla="*/ 2124222 h 2743200"/>
              <a:gd name="connsiteX19" fmla="*/ 1266169 w 2771412"/>
              <a:gd name="connsiteY19" fmla="*/ 2096086 h 2743200"/>
              <a:gd name="connsiteX20" fmla="*/ 1167695 w 2771412"/>
              <a:gd name="connsiteY20" fmla="*/ 2039816 h 2743200"/>
              <a:gd name="connsiteX21" fmla="*/ 1097357 w 2771412"/>
              <a:gd name="connsiteY21" fmla="*/ 1983545 h 2743200"/>
              <a:gd name="connsiteX22" fmla="*/ 1041086 w 2771412"/>
              <a:gd name="connsiteY22" fmla="*/ 1927274 h 2743200"/>
              <a:gd name="connsiteX23" fmla="*/ 998883 w 2771412"/>
              <a:gd name="connsiteY23" fmla="*/ 1899139 h 2743200"/>
              <a:gd name="connsiteX24" fmla="*/ 900409 w 2771412"/>
              <a:gd name="connsiteY24" fmla="*/ 1814733 h 2743200"/>
              <a:gd name="connsiteX25" fmla="*/ 830071 w 2771412"/>
              <a:gd name="connsiteY25" fmla="*/ 1744394 h 2743200"/>
              <a:gd name="connsiteX26" fmla="*/ 773800 w 2771412"/>
              <a:gd name="connsiteY26" fmla="*/ 1659988 h 2743200"/>
              <a:gd name="connsiteX27" fmla="*/ 703462 w 2771412"/>
              <a:gd name="connsiteY27" fmla="*/ 1589649 h 2743200"/>
              <a:gd name="connsiteX28" fmla="*/ 647191 w 2771412"/>
              <a:gd name="connsiteY28" fmla="*/ 1505243 h 2743200"/>
              <a:gd name="connsiteX29" fmla="*/ 562785 w 2771412"/>
              <a:gd name="connsiteY29" fmla="*/ 1420837 h 2743200"/>
              <a:gd name="connsiteX30" fmla="*/ 478379 w 2771412"/>
              <a:gd name="connsiteY30" fmla="*/ 1294228 h 2743200"/>
              <a:gd name="connsiteX31" fmla="*/ 450243 w 2771412"/>
              <a:gd name="connsiteY31" fmla="*/ 1252025 h 2743200"/>
              <a:gd name="connsiteX32" fmla="*/ 365837 w 2771412"/>
              <a:gd name="connsiteY32" fmla="*/ 1139483 h 2743200"/>
              <a:gd name="connsiteX33" fmla="*/ 309566 w 2771412"/>
              <a:gd name="connsiteY33" fmla="*/ 1041009 h 2743200"/>
              <a:gd name="connsiteX34" fmla="*/ 253295 w 2771412"/>
              <a:gd name="connsiteY34" fmla="*/ 956603 h 2743200"/>
              <a:gd name="connsiteX35" fmla="*/ 225160 w 2771412"/>
              <a:gd name="connsiteY35" fmla="*/ 872197 h 2743200"/>
              <a:gd name="connsiteX36" fmla="*/ 197025 w 2771412"/>
              <a:gd name="connsiteY36" fmla="*/ 829994 h 2743200"/>
              <a:gd name="connsiteX37" fmla="*/ 182957 w 2771412"/>
              <a:gd name="connsiteY37" fmla="*/ 787791 h 2743200"/>
              <a:gd name="connsiteX38" fmla="*/ 126686 w 2771412"/>
              <a:gd name="connsiteY38" fmla="*/ 703385 h 2743200"/>
              <a:gd name="connsiteX39" fmla="*/ 84483 w 2771412"/>
              <a:gd name="connsiteY39" fmla="*/ 604911 h 2743200"/>
              <a:gd name="connsiteX40" fmla="*/ 42280 w 2771412"/>
              <a:gd name="connsiteY40" fmla="*/ 520505 h 2743200"/>
              <a:gd name="connsiteX41" fmla="*/ 28212 w 2771412"/>
              <a:gd name="connsiteY41" fmla="*/ 464234 h 2743200"/>
              <a:gd name="connsiteX42" fmla="*/ 77 w 2771412"/>
              <a:gd name="connsiteY42" fmla="*/ 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71412" h="2743200">
                <a:moveTo>
                  <a:pt x="2771412" y="2743200"/>
                </a:moveTo>
                <a:cubicBezTo>
                  <a:pt x="2742235" y="2738337"/>
                  <a:pt x="2664314" y="2727658"/>
                  <a:pt x="2630735" y="2715065"/>
                </a:cubicBezTo>
                <a:cubicBezTo>
                  <a:pt x="2611100" y="2707702"/>
                  <a:pt x="2594101" y="2694292"/>
                  <a:pt x="2574465" y="2686929"/>
                </a:cubicBezTo>
                <a:cubicBezTo>
                  <a:pt x="2556362" y="2680140"/>
                  <a:pt x="2536713" y="2678418"/>
                  <a:pt x="2518194" y="2672862"/>
                </a:cubicBezTo>
                <a:cubicBezTo>
                  <a:pt x="2489787" y="2664340"/>
                  <a:pt x="2462869" y="2650542"/>
                  <a:pt x="2433788" y="2644726"/>
                </a:cubicBezTo>
                <a:cubicBezTo>
                  <a:pt x="2410342" y="2640037"/>
                  <a:pt x="2386517" y="2636950"/>
                  <a:pt x="2363449" y="2630659"/>
                </a:cubicBezTo>
                <a:cubicBezTo>
                  <a:pt x="2334837" y="2622856"/>
                  <a:pt x="2307815" y="2609716"/>
                  <a:pt x="2279043" y="2602523"/>
                </a:cubicBezTo>
                <a:lnTo>
                  <a:pt x="2166502" y="2574388"/>
                </a:lnTo>
                <a:cubicBezTo>
                  <a:pt x="2143056" y="2560320"/>
                  <a:pt x="2120619" y="2544413"/>
                  <a:pt x="2096163" y="2532185"/>
                </a:cubicBezTo>
                <a:cubicBezTo>
                  <a:pt x="2082900" y="2525553"/>
                  <a:pt x="2067844" y="2523324"/>
                  <a:pt x="2053960" y="2518117"/>
                </a:cubicBezTo>
                <a:cubicBezTo>
                  <a:pt x="2030316" y="2509250"/>
                  <a:pt x="2006550" y="2500564"/>
                  <a:pt x="1983622" y="2489982"/>
                </a:cubicBezTo>
                <a:cubicBezTo>
                  <a:pt x="1945540" y="2472406"/>
                  <a:pt x="1911770" y="2443884"/>
                  <a:pt x="1871080" y="2433711"/>
                </a:cubicBezTo>
                <a:cubicBezTo>
                  <a:pt x="1817072" y="2420209"/>
                  <a:pt x="1807581" y="2422159"/>
                  <a:pt x="1758539" y="2391508"/>
                </a:cubicBezTo>
                <a:cubicBezTo>
                  <a:pt x="1738657" y="2379082"/>
                  <a:pt x="1722150" y="2361731"/>
                  <a:pt x="1702268" y="2349305"/>
                </a:cubicBezTo>
                <a:cubicBezTo>
                  <a:pt x="1684485" y="2338190"/>
                  <a:pt x="1663980" y="2331958"/>
                  <a:pt x="1645997" y="2321169"/>
                </a:cubicBezTo>
                <a:cubicBezTo>
                  <a:pt x="1525068" y="2248612"/>
                  <a:pt x="1604276" y="2279128"/>
                  <a:pt x="1519388" y="2250831"/>
                </a:cubicBezTo>
                <a:cubicBezTo>
                  <a:pt x="1464432" y="2195877"/>
                  <a:pt x="1522097" y="2245152"/>
                  <a:pt x="1449049" y="2208628"/>
                </a:cubicBezTo>
                <a:cubicBezTo>
                  <a:pt x="1433927" y="2201067"/>
                  <a:pt x="1421689" y="2188589"/>
                  <a:pt x="1406846" y="2180493"/>
                </a:cubicBezTo>
                <a:cubicBezTo>
                  <a:pt x="1370026" y="2160409"/>
                  <a:pt x="1323962" y="2153879"/>
                  <a:pt x="1294305" y="2124222"/>
                </a:cubicBezTo>
                <a:cubicBezTo>
                  <a:pt x="1284926" y="2114843"/>
                  <a:pt x="1276526" y="2104372"/>
                  <a:pt x="1266169" y="2096086"/>
                </a:cubicBezTo>
                <a:cubicBezTo>
                  <a:pt x="1233030" y="2069575"/>
                  <a:pt x="1206203" y="2059070"/>
                  <a:pt x="1167695" y="2039816"/>
                </a:cubicBezTo>
                <a:cubicBezTo>
                  <a:pt x="1071933" y="1944050"/>
                  <a:pt x="1221563" y="2090007"/>
                  <a:pt x="1097357" y="1983545"/>
                </a:cubicBezTo>
                <a:cubicBezTo>
                  <a:pt x="1077217" y="1966282"/>
                  <a:pt x="1063157" y="1941988"/>
                  <a:pt x="1041086" y="1927274"/>
                </a:cubicBezTo>
                <a:cubicBezTo>
                  <a:pt x="1027018" y="1917896"/>
                  <a:pt x="1011720" y="1910142"/>
                  <a:pt x="998883" y="1899139"/>
                </a:cubicBezTo>
                <a:cubicBezTo>
                  <a:pt x="879487" y="1796800"/>
                  <a:pt x="997297" y="1879324"/>
                  <a:pt x="900409" y="1814733"/>
                </a:cubicBezTo>
                <a:cubicBezTo>
                  <a:pt x="787879" y="1645933"/>
                  <a:pt x="961357" y="1894434"/>
                  <a:pt x="830071" y="1744394"/>
                </a:cubicBezTo>
                <a:cubicBezTo>
                  <a:pt x="807804" y="1718946"/>
                  <a:pt x="797710" y="1683899"/>
                  <a:pt x="773800" y="1659988"/>
                </a:cubicBezTo>
                <a:cubicBezTo>
                  <a:pt x="750354" y="1636542"/>
                  <a:pt x="721855" y="1617238"/>
                  <a:pt x="703462" y="1589649"/>
                </a:cubicBezTo>
                <a:cubicBezTo>
                  <a:pt x="684705" y="1561514"/>
                  <a:pt x="671101" y="1529153"/>
                  <a:pt x="647191" y="1505243"/>
                </a:cubicBezTo>
                <a:cubicBezTo>
                  <a:pt x="619056" y="1477108"/>
                  <a:pt x="584856" y="1453944"/>
                  <a:pt x="562785" y="1420837"/>
                </a:cubicBezTo>
                <a:lnTo>
                  <a:pt x="478379" y="1294228"/>
                </a:lnTo>
                <a:cubicBezTo>
                  <a:pt x="469000" y="1280160"/>
                  <a:pt x="462198" y="1263981"/>
                  <a:pt x="450243" y="1252025"/>
                </a:cubicBezTo>
                <a:cubicBezTo>
                  <a:pt x="410677" y="1212458"/>
                  <a:pt x="397649" y="1203108"/>
                  <a:pt x="365837" y="1139483"/>
                </a:cubicBezTo>
                <a:cubicBezTo>
                  <a:pt x="280818" y="969444"/>
                  <a:pt x="389101" y="1180196"/>
                  <a:pt x="309566" y="1041009"/>
                </a:cubicBezTo>
                <a:cubicBezTo>
                  <a:pt x="264144" y="961520"/>
                  <a:pt x="303442" y="1006750"/>
                  <a:pt x="253295" y="956603"/>
                </a:cubicBezTo>
                <a:cubicBezTo>
                  <a:pt x="243917" y="928468"/>
                  <a:pt x="241611" y="896873"/>
                  <a:pt x="225160" y="872197"/>
                </a:cubicBezTo>
                <a:cubicBezTo>
                  <a:pt x="215782" y="858129"/>
                  <a:pt x="204586" y="845116"/>
                  <a:pt x="197025" y="829994"/>
                </a:cubicBezTo>
                <a:cubicBezTo>
                  <a:pt x="190393" y="816731"/>
                  <a:pt x="190158" y="800754"/>
                  <a:pt x="182957" y="787791"/>
                </a:cubicBezTo>
                <a:cubicBezTo>
                  <a:pt x="166535" y="758232"/>
                  <a:pt x="126686" y="703385"/>
                  <a:pt x="126686" y="703385"/>
                </a:cubicBezTo>
                <a:cubicBezTo>
                  <a:pt x="93700" y="604421"/>
                  <a:pt x="136629" y="726582"/>
                  <a:pt x="84483" y="604911"/>
                </a:cubicBezTo>
                <a:cubicBezTo>
                  <a:pt x="49536" y="523370"/>
                  <a:pt x="96350" y="601611"/>
                  <a:pt x="42280" y="520505"/>
                </a:cubicBezTo>
                <a:cubicBezTo>
                  <a:pt x="37591" y="501748"/>
                  <a:pt x="30201" y="483466"/>
                  <a:pt x="28212" y="464234"/>
                </a:cubicBezTo>
                <a:cubicBezTo>
                  <a:pt x="-2915" y="163344"/>
                  <a:pt x="77" y="202014"/>
                  <a:pt x="77" y="0"/>
                </a:cubicBezTo>
              </a:path>
            </a:pathLst>
          </a:custGeom>
          <a:noFill/>
          <a:ln w="38100">
            <a:solidFill>
              <a:srgbClr val="00C6B5"/>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sp>
        <p:nvSpPr>
          <p:cNvPr id="42" name="Forma libre 41"/>
          <p:cNvSpPr/>
          <p:nvPr/>
        </p:nvSpPr>
        <p:spPr>
          <a:xfrm>
            <a:off x="1286927" y="2219789"/>
            <a:ext cx="2078559" cy="2057400"/>
          </a:xfrm>
          <a:custGeom>
            <a:avLst/>
            <a:gdLst>
              <a:gd name="connsiteX0" fmla="*/ 2771412 w 2771412"/>
              <a:gd name="connsiteY0" fmla="*/ 2743200 h 2743200"/>
              <a:gd name="connsiteX1" fmla="*/ 2630735 w 2771412"/>
              <a:gd name="connsiteY1" fmla="*/ 2715065 h 2743200"/>
              <a:gd name="connsiteX2" fmla="*/ 2574465 w 2771412"/>
              <a:gd name="connsiteY2" fmla="*/ 2686929 h 2743200"/>
              <a:gd name="connsiteX3" fmla="*/ 2518194 w 2771412"/>
              <a:gd name="connsiteY3" fmla="*/ 2672862 h 2743200"/>
              <a:gd name="connsiteX4" fmla="*/ 2433788 w 2771412"/>
              <a:gd name="connsiteY4" fmla="*/ 2644726 h 2743200"/>
              <a:gd name="connsiteX5" fmla="*/ 2363449 w 2771412"/>
              <a:gd name="connsiteY5" fmla="*/ 2630659 h 2743200"/>
              <a:gd name="connsiteX6" fmla="*/ 2279043 w 2771412"/>
              <a:gd name="connsiteY6" fmla="*/ 2602523 h 2743200"/>
              <a:gd name="connsiteX7" fmla="*/ 2166502 w 2771412"/>
              <a:gd name="connsiteY7" fmla="*/ 2574388 h 2743200"/>
              <a:gd name="connsiteX8" fmla="*/ 2096163 w 2771412"/>
              <a:gd name="connsiteY8" fmla="*/ 2532185 h 2743200"/>
              <a:gd name="connsiteX9" fmla="*/ 2053960 w 2771412"/>
              <a:gd name="connsiteY9" fmla="*/ 2518117 h 2743200"/>
              <a:gd name="connsiteX10" fmla="*/ 1983622 w 2771412"/>
              <a:gd name="connsiteY10" fmla="*/ 2489982 h 2743200"/>
              <a:gd name="connsiteX11" fmla="*/ 1871080 w 2771412"/>
              <a:gd name="connsiteY11" fmla="*/ 2433711 h 2743200"/>
              <a:gd name="connsiteX12" fmla="*/ 1758539 w 2771412"/>
              <a:gd name="connsiteY12" fmla="*/ 2391508 h 2743200"/>
              <a:gd name="connsiteX13" fmla="*/ 1702268 w 2771412"/>
              <a:gd name="connsiteY13" fmla="*/ 2349305 h 2743200"/>
              <a:gd name="connsiteX14" fmla="*/ 1645997 w 2771412"/>
              <a:gd name="connsiteY14" fmla="*/ 2321169 h 2743200"/>
              <a:gd name="connsiteX15" fmla="*/ 1519388 w 2771412"/>
              <a:gd name="connsiteY15" fmla="*/ 2250831 h 2743200"/>
              <a:gd name="connsiteX16" fmla="*/ 1449049 w 2771412"/>
              <a:gd name="connsiteY16" fmla="*/ 2208628 h 2743200"/>
              <a:gd name="connsiteX17" fmla="*/ 1406846 w 2771412"/>
              <a:gd name="connsiteY17" fmla="*/ 2180493 h 2743200"/>
              <a:gd name="connsiteX18" fmla="*/ 1294305 w 2771412"/>
              <a:gd name="connsiteY18" fmla="*/ 2124222 h 2743200"/>
              <a:gd name="connsiteX19" fmla="*/ 1266169 w 2771412"/>
              <a:gd name="connsiteY19" fmla="*/ 2096086 h 2743200"/>
              <a:gd name="connsiteX20" fmla="*/ 1167695 w 2771412"/>
              <a:gd name="connsiteY20" fmla="*/ 2039816 h 2743200"/>
              <a:gd name="connsiteX21" fmla="*/ 1097357 w 2771412"/>
              <a:gd name="connsiteY21" fmla="*/ 1983545 h 2743200"/>
              <a:gd name="connsiteX22" fmla="*/ 1041086 w 2771412"/>
              <a:gd name="connsiteY22" fmla="*/ 1927274 h 2743200"/>
              <a:gd name="connsiteX23" fmla="*/ 998883 w 2771412"/>
              <a:gd name="connsiteY23" fmla="*/ 1899139 h 2743200"/>
              <a:gd name="connsiteX24" fmla="*/ 900409 w 2771412"/>
              <a:gd name="connsiteY24" fmla="*/ 1814733 h 2743200"/>
              <a:gd name="connsiteX25" fmla="*/ 830071 w 2771412"/>
              <a:gd name="connsiteY25" fmla="*/ 1744394 h 2743200"/>
              <a:gd name="connsiteX26" fmla="*/ 773800 w 2771412"/>
              <a:gd name="connsiteY26" fmla="*/ 1659988 h 2743200"/>
              <a:gd name="connsiteX27" fmla="*/ 703462 w 2771412"/>
              <a:gd name="connsiteY27" fmla="*/ 1589649 h 2743200"/>
              <a:gd name="connsiteX28" fmla="*/ 647191 w 2771412"/>
              <a:gd name="connsiteY28" fmla="*/ 1505243 h 2743200"/>
              <a:gd name="connsiteX29" fmla="*/ 562785 w 2771412"/>
              <a:gd name="connsiteY29" fmla="*/ 1420837 h 2743200"/>
              <a:gd name="connsiteX30" fmla="*/ 478379 w 2771412"/>
              <a:gd name="connsiteY30" fmla="*/ 1294228 h 2743200"/>
              <a:gd name="connsiteX31" fmla="*/ 450243 w 2771412"/>
              <a:gd name="connsiteY31" fmla="*/ 1252025 h 2743200"/>
              <a:gd name="connsiteX32" fmla="*/ 365837 w 2771412"/>
              <a:gd name="connsiteY32" fmla="*/ 1139483 h 2743200"/>
              <a:gd name="connsiteX33" fmla="*/ 309566 w 2771412"/>
              <a:gd name="connsiteY33" fmla="*/ 1041009 h 2743200"/>
              <a:gd name="connsiteX34" fmla="*/ 253295 w 2771412"/>
              <a:gd name="connsiteY34" fmla="*/ 956603 h 2743200"/>
              <a:gd name="connsiteX35" fmla="*/ 225160 w 2771412"/>
              <a:gd name="connsiteY35" fmla="*/ 872197 h 2743200"/>
              <a:gd name="connsiteX36" fmla="*/ 197025 w 2771412"/>
              <a:gd name="connsiteY36" fmla="*/ 829994 h 2743200"/>
              <a:gd name="connsiteX37" fmla="*/ 182957 w 2771412"/>
              <a:gd name="connsiteY37" fmla="*/ 787791 h 2743200"/>
              <a:gd name="connsiteX38" fmla="*/ 126686 w 2771412"/>
              <a:gd name="connsiteY38" fmla="*/ 703385 h 2743200"/>
              <a:gd name="connsiteX39" fmla="*/ 84483 w 2771412"/>
              <a:gd name="connsiteY39" fmla="*/ 604911 h 2743200"/>
              <a:gd name="connsiteX40" fmla="*/ 42280 w 2771412"/>
              <a:gd name="connsiteY40" fmla="*/ 520505 h 2743200"/>
              <a:gd name="connsiteX41" fmla="*/ 28212 w 2771412"/>
              <a:gd name="connsiteY41" fmla="*/ 464234 h 2743200"/>
              <a:gd name="connsiteX42" fmla="*/ 77 w 2771412"/>
              <a:gd name="connsiteY42" fmla="*/ 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71412" h="2743200">
                <a:moveTo>
                  <a:pt x="2771412" y="2743200"/>
                </a:moveTo>
                <a:cubicBezTo>
                  <a:pt x="2742235" y="2738337"/>
                  <a:pt x="2664314" y="2727658"/>
                  <a:pt x="2630735" y="2715065"/>
                </a:cubicBezTo>
                <a:cubicBezTo>
                  <a:pt x="2611100" y="2707702"/>
                  <a:pt x="2594101" y="2694292"/>
                  <a:pt x="2574465" y="2686929"/>
                </a:cubicBezTo>
                <a:cubicBezTo>
                  <a:pt x="2556362" y="2680140"/>
                  <a:pt x="2536713" y="2678418"/>
                  <a:pt x="2518194" y="2672862"/>
                </a:cubicBezTo>
                <a:cubicBezTo>
                  <a:pt x="2489787" y="2664340"/>
                  <a:pt x="2462869" y="2650542"/>
                  <a:pt x="2433788" y="2644726"/>
                </a:cubicBezTo>
                <a:cubicBezTo>
                  <a:pt x="2410342" y="2640037"/>
                  <a:pt x="2386517" y="2636950"/>
                  <a:pt x="2363449" y="2630659"/>
                </a:cubicBezTo>
                <a:cubicBezTo>
                  <a:pt x="2334837" y="2622856"/>
                  <a:pt x="2307815" y="2609716"/>
                  <a:pt x="2279043" y="2602523"/>
                </a:cubicBezTo>
                <a:lnTo>
                  <a:pt x="2166502" y="2574388"/>
                </a:lnTo>
                <a:cubicBezTo>
                  <a:pt x="2143056" y="2560320"/>
                  <a:pt x="2120619" y="2544413"/>
                  <a:pt x="2096163" y="2532185"/>
                </a:cubicBezTo>
                <a:cubicBezTo>
                  <a:pt x="2082900" y="2525553"/>
                  <a:pt x="2067844" y="2523324"/>
                  <a:pt x="2053960" y="2518117"/>
                </a:cubicBezTo>
                <a:cubicBezTo>
                  <a:pt x="2030316" y="2509250"/>
                  <a:pt x="2006550" y="2500564"/>
                  <a:pt x="1983622" y="2489982"/>
                </a:cubicBezTo>
                <a:cubicBezTo>
                  <a:pt x="1945540" y="2472406"/>
                  <a:pt x="1911770" y="2443884"/>
                  <a:pt x="1871080" y="2433711"/>
                </a:cubicBezTo>
                <a:cubicBezTo>
                  <a:pt x="1817072" y="2420209"/>
                  <a:pt x="1807581" y="2422159"/>
                  <a:pt x="1758539" y="2391508"/>
                </a:cubicBezTo>
                <a:cubicBezTo>
                  <a:pt x="1738657" y="2379082"/>
                  <a:pt x="1722150" y="2361731"/>
                  <a:pt x="1702268" y="2349305"/>
                </a:cubicBezTo>
                <a:cubicBezTo>
                  <a:pt x="1684485" y="2338190"/>
                  <a:pt x="1663980" y="2331958"/>
                  <a:pt x="1645997" y="2321169"/>
                </a:cubicBezTo>
                <a:cubicBezTo>
                  <a:pt x="1525068" y="2248612"/>
                  <a:pt x="1604276" y="2279128"/>
                  <a:pt x="1519388" y="2250831"/>
                </a:cubicBezTo>
                <a:cubicBezTo>
                  <a:pt x="1464432" y="2195877"/>
                  <a:pt x="1522097" y="2245152"/>
                  <a:pt x="1449049" y="2208628"/>
                </a:cubicBezTo>
                <a:cubicBezTo>
                  <a:pt x="1433927" y="2201067"/>
                  <a:pt x="1421689" y="2188589"/>
                  <a:pt x="1406846" y="2180493"/>
                </a:cubicBezTo>
                <a:cubicBezTo>
                  <a:pt x="1370026" y="2160409"/>
                  <a:pt x="1323962" y="2153879"/>
                  <a:pt x="1294305" y="2124222"/>
                </a:cubicBezTo>
                <a:cubicBezTo>
                  <a:pt x="1284926" y="2114843"/>
                  <a:pt x="1276526" y="2104372"/>
                  <a:pt x="1266169" y="2096086"/>
                </a:cubicBezTo>
                <a:cubicBezTo>
                  <a:pt x="1233030" y="2069575"/>
                  <a:pt x="1206203" y="2059070"/>
                  <a:pt x="1167695" y="2039816"/>
                </a:cubicBezTo>
                <a:cubicBezTo>
                  <a:pt x="1071933" y="1944050"/>
                  <a:pt x="1221563" y="2090007"/>
                  <a:pt x="1097357" y="1983545"/>
                </a:cubicBezTo>
                <a:cubicBezTo>
                  <a:pt x="1077217" y="1966282"/>
                  <a:pt x="1063157" y="1941988"/>
                  <a:pt x="1041086" y="1927274"/>
                </a:cubicBezTo>
                <a:cubicBezTo>
                  <a:pt x="1027018" y="1917896"/>
                  <a:pt x="1011720" y="1910142"/>
                  <a:pt x="998883" y="1899139"/>
                </a:cubicBezTo>
                <a:cubicBezTo>
                  <a:pt x="879487" y="1796800"/>
                  <a:pt x="997297" y="1879324"/>
                  <a:pt x="900409" y="1814733"/>
                </a:cubicBezTo>
                <a:cubicBezTo>
                  <a:pt x="787879" y="1645933"/>
                  <a:pt x="961357" y="1894434"/>
                  <a:pt x="830071" y="1744394"/>
                </a:cubicBezTo>
                <a:cubicBezTo>
                  <a:pt x="807804" y="1718946"/>
                  <a:pt x="797710" y="1683899"/>
                  <a:pt x="773800" y="1659988"/>
                </a:cubicBezTo>
                <a:cubicBezTo>
                  <a:pt x="750354" y="1636542"/>
                  <a:pt x="721855" y="1617238"/>
                  <a:pt x="703462" y="1589649"/>
                </a:cubicBezTo>
                <a:cubicBezTo>
                  <a:pt x="684705" y="1561514"/>
                  <a:pt x="671101" y="1529153"/>
                  <a:pt x="647191" y="1505243"/>
                </a:cubicBezTo>
                <a:cubicBezTo>
                  <a:pt x="619056" y="1477108"/>
                  <a:pt x="584856" y="1453944"/>
                  <a:pt x="562785" y="1420837"/>
                </a:cubicBezTo>
                <a:lnTo>
                  <a:pt x="478379" y="1294228"/>
                </a:lnTo>
                <a:cubicBezTo>
                  <a:pt x="469000" y="1280160"/>
                  <a:pt x="462198" y="1263981"/>
                  <a:pt x="450243" y="1252025"/>
                </a:cubicBezTo>
                <a:cubicBezTo>
                  <a:pt x="410677" y="1212458"/>
                  <a:pt x="397649" y="1203108"/>
                  <a:pt x="365837" y="1139483"/>
                </a:cubicBezTo>
                <a:cubicBezTo>
                  <a:pt x="280818" y="969444"/>
                  <a:pt x="389101" y="1180196"/>
                  <a:pt x="309566" y="1041009"/>
                </a:cubicBezTo>
                <a:cubicBezTo>
                  <a:pt x="264144" y="961520"/>
                  <a:pt x="303442" y="1006750"/>
                  <a:pt x="253295" y="956603"/>
                </a:cubicBezTo>
                <a:cubicBezTo>
                  <a:pt x="243917" y="928468"/>
                  <a:pt x="241611" y="896873"/>
                  <a:pt x="225160" y="872197"/>
                </a:cubicBezTo>
                <a:cubicBezTo>
                  <a:pt x="215782" y="858129"/>
                  <a:pt x="204586" y="845116"/>
                  <a:pt x="197025" y="829994"/>
                </a:cubicBezTo>
                <a:cubicBezTo>
                  <a:pt x="190393" y="816731"/>
                  <a:pt x="190158" y="800754"/>
                  <a:pt x="182957" y="787791"/>
                </a:cubicBezTo>
                <a:cubicBezTo>
                  <a:pt x="166535" y="758232"/>
                  <a:pt x="126686" y="703385"/>
                  <a:pt x="126686" y="703385"/>
                </a:cubicBezTo>
                <a:cubicBezTo>
                  <a:pt x="93700" y="604421"/>
                  <a:pt x="136629" y="726582"/>
                  <a:pt x="84483" y="604911"/>
                </a:cubicBezTo>
                <a:cubicBezTo>
                  <a:pt x="49536" y="523370"/>
                  <a:pt x="96350" y="601611"/>
                  <a:pt x="42280" y="520505"/>
                </a:cubicBezTo>
                <a:cubicBezTo>
                  <a:pt x="37591" y="501748"/>
                  <a:pt x="30201" y="483466"/>
                  <a:pt x="28212" y="464234"/>
                </a:cubicBezTo>
                <a:cubicBezTo>
                  <a:pt x="-2915" y="163344"/>
                  <a:pt x="77" y="202014"/>
                  <a:pt x="77" y="0"/>
                </a:cubicBezTo>
              </a:path>
            </a:pathLst>
          </a:custGeom>
          <a:noFill/>
          <a:ln w="38100">
            <a:solidFill>
              <a:srgbClr val="00C6B5"/>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sp>
        <p:nvSpPr>
          <p:cNvPr id="43" name="Forma libre 42"/>
          <p:cNvSpPr/>
          <p:nvPr/>
        </p:nvSpPr>
        <p:spPr>
          <a:xfrm>
            <a:off x="2759386" y="3070951"/>
            <a:ext cx="606101" cy="1162040"/>
          </a:xfrm>
          <a:custGeom>
            <a:avLst/>
            <a:gdLst>
              <a:gd name="connsiteX0" fmla="*/ 2771412 w 2771412"/>
              <a:gd name="connsiteY0" fmla="*/ 2743200 h 2743200"/>
              <a:gd name="connsiteX1" fmla="*/ 2630735 w 2771412"/>
              <a:gd name="connsiteY1" fmla="*/ 2715065 h 2743200"/>
              <a:gd name="connsiteX2" fmla="*/ 2574465 w 2771412"/>
              <a:gd name="connsiteY2" fmla="*/ 2686929 h 2743200"/>
              <a:gd name="connsiteX3" fmla="*/ 2518194 w 2771412"/>
              <a:gd name="connsiteY3" fmla="*/ 2672862 h 2743200"/>
              <a:gd name="connsiteX4" fmla="*/ 2433788 w 2771412"/>
              <a:gd name="connsiteY4" fmla="*/ 2644726 h 2743200"/>
              <a:gd name="connsiteX5" fmla="*/ 2363449 w 2771412"/>
              <a:gd name="connsiteY5" fmla="*/ 2630659 h 2743200"/>
              <a:gd name="connsiteX6" fmla="*/ 2279043 w 2771412"/>
              <a:gd name="connsiteY6" fmla="*/ 2602523 h 2743200"/>
              <a:gd name="connsiteX7" fmla="*/ 2166502 w 2771412"/>
              <a:gd name="connsiteY7" fmla="*/ 2574388 h 2743200"/>
              <a:gd name="connsiteX8" fmla="*/ 2096163 w 2771412"/>
              <a:gd name="connsiteY8" fmla="*/ 2532185 h 2743200"/>
              <a:gd name="connsiteX9" fmla="*/ 2053960 w 2771412"/>
              <a:gd name="connsiteY9" fmla="*/ 2518117 h 2743200"/>
              <a:gd name="connsiteX10" fmla="*/ 1983622 w 2771412"/>
              <a:gd name="connsiteY10" fmla="*/ 2489982 h 2743200"/>
              <a:gd name="connsiteX11" fmla="*/ 1871080 w 2771412"/>
              <a:gd name="connsiteY11" fmla="*/ 2433711 h 2743200"/>
              <a:gd name="connsiteX12" fmla="*/ 1758539 w 2771412"/>
              <a:gd name="connsiteY12" fmla="*/ 2391508 h 2743200"/>
              <a:gd name="connsiteX13" fmla="*/ 1702268 w 2771412"/>
              <a:gd name="connsiteY13" fmla="*/ 2349305 h 2743200"/>
              <a:gd name="connsiteX14" fmla="*/ 1645997 w 2771412"/>
              <a:gd name="connsiteY14" fmla="*/ 2321169 h 2743200"/>
              <a:gd name="connsiteX15" fmla="*/ 1519388 w 2771412"/>
              <a:gd name="connsiteY15" fmla="*/ 2250831 h 2743200"/>
              <a:gd name="connsiteX16" fmla="*/ 1449049 w 2771412"/>
              <a:gd name="connsiteY16" fmla="*/ 2208628 h 2743200"/>
              <a:gd name="connsiteX17" fmla="*/ 1406846 w 2771412"/>
              <a:gd name="connsiteY17" fmla="*/ 2180493 h 2743200"/>
              <a:gd name="connsiteX18" fmla="*/ 1294305 w 2771412"/>
              <a:gd name="connsiteY18" fmla="*/ 2124222 h 2743200"/>
              <a:gd name="connsiteX19" fmla="*/ 1266169 w 2771412"/>
              <a:gd name="connsiteY19" fmla="*/ 2096086 h 2743200"/>
              <a:gd name="connsiteX20" fmla="*/ 1167695 w 2771412"/>
              <a:gd name="connsiteY20" fmla="*/ 2039816 h 2743200"/>
              <a:gd name="connsiteX21" fmla="*/ 1097357 w 2771412"/>
              <a:gd name="connsiteY21" fmla="*/ 1983545 h 2743200"/>
              <a:gd name="connsiteX22" fmla="*/ 1041086 w 2771412"/>
              <a:gd name="connsiteY22" fmla="*/ 1927274 h 2743200"/>
              <a:gd name="connsiteX23" fmla="*/ 998883 w 2771412"/>
              <a:gd name="connsiteY23" fmla="*/ 1899139 h 2743200"/>
              <a:gd name="connsiteX24" fmla="*/ 900409 w 2771412"/>
              <a:gd name="connsiteY24" fmla="*/ 1814733 h 2743200"/>
              <a:gd name="connsiteX25" fmla="*/ 830071 w 2771412"/>
              <a:gd name="connsiteY25" fmla="*/ 1744394 h 2743200"/>
              <a:gd name="connsiteX26" fmla="*/ 773800 w 2771412"/>
              <a:gd name="connsiteY26" fmla="*/ 1659988 h 2743200"/>
              <a:gd name="connsiteX27" fmla="*/ 703462 w 2771412"/>
              <a:gd name="connsiteY27" fmla="*/ 1589649 h 2743200"/>
              <a:gd name="connsiteX28" fmla="*/ 647191 w 2771412"/>
              <a:gd name="connsiteY28" fmla="*/ 1505243 h 2743200"/>
              <a:gd name="connsiteX29" fmla="*/ 562785 w 2771412"/>
              <a:gd name="connsiteY29" fmla="*/ 1420837 h 2743200"/>
              <a:gd name="connsiteX30" fmla="*/ 478379 w 2771412"/>
              <a:gd name="connsiteY30" fmla="*/ 1294228 h 2743200"/>
              <a:gd name="connsiteX31" fmla="*/ 450243 w 2771412"/>
              <a:gd name="connsiteY31" fmla="*/ 1252025 h 2743200"/>
              <a:gd name="connsiteX32" fmla="*/ 365837 w 2771412"/>
              <a:gd name="connsiteY32" fmla="*/ 1139483 h 2743200"/>
              <a:gd name="connsiteX33" fmla="*/ 309566 w 2771412"/>
              <a:gd name="connsiteY33" fmla="*/ 1041009 h 2743200"/>
              <a:gd name="connsiteX34" fmla="*/ 253295 w 2771412"/>
              <a:gd name="connsiteY34" fmla="*/ 956603 h 2743200"/>
              <a:gd name="connsiteX35" fmla="*/ 225160 w 2771412"/>
              <a:gd name="connsiteY35" fmla="*/ 872197 h 2743200"/>
              <a:gd name="connsiteX36" fmla="*/ 197025 w 2771412"/>
              <a:gd name="connsiteY36" fmla="*/ 829994 h 2743200"/>
              <a:gd name="connsiteX37" fmla="*/ 182957 w 2771412"/>
              <a:gd name="connsiteY37" fmla="*/ 787791 h 2743200"/>
              <a:gd name="connsiteX38" fmla="*/ 126686 w 2771412"/>
              <a:gd name="connsiteY38" fmla="*/ 703385 h 2743200"/>
              <a:gd name="connsiteX39" fmla="*/ 84483 w 2771412"/>
              <a:gd name="connsiteY39" fmla="*/ 604911 h 2743200"/>
              <a:gd name="connsiteX40" fmla="*/ 42280 w 2771412"/>
              <a:gd name="connsiteY40" fmla="*/ 520505 h 2743200"/>
              <a:gd name="connsiteX41" fmla="*/ 28212 w 2771412"/>
              <a:gd name="connsiteY41" fmla="*/ 464234 h 2743200"/>
              <a:gd name="connsiteX42" fmla="*/ 77 w 2771412"/>
              <a:gd name="connsiteY42" fmla="*/ 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71412" h="2743200">
                <a:moveTo>
                  <a:pt x="2771412" y="2743200"/>
                </a:moveTo>
                <a:cubicBezTo>
                  <a:pt x="2742235" y="2738337"/>
                  <a:pt x="2664314" y="2727658"/>
                  <a:pt x="2630735" y="2715065"/>
                </a:cubicBezTo>
                <a:cubicBezTo>
                  <a:pt x="2611100" y="2707702"/>
                  <a:pt x="2594101" y="2694292"/>
                  <a:pt x="2574465" y="2686929"/>
                </a:cubicBezTo>
                <a:cubicBezTo>
                  <a:pt x="2556362" y="2680140"/>
                  <a:pt x="2536713" y="2678418"/>
                  <a:pt x="2518194" y="2672862"/>
                </a:cubicBezTo>
                <a:cubicBezTo>
                  <a:pt x="2489787" y="2664340"/>
                  <a:pt x="2462869" y="2650542"/>
                  <a:pt x="2433788" y="2644726"/>
                </a:cubicBezTo>
                <a:cubicBezTo>
                  <a:pt x="2410342" y="2640037"/>
                  <a:pt x="2386517" y="2636950"/>
                  <a:pt x="2363449" y="2630659"/>
                </a:cubicBezTo>
                <a:cubicBezTo>
                  <a:pt x="2334837" y="2622856"/>
                  <a:pt x="2307815" y="2609716"/>
                  <a:pt x="2279043" y="2602523"/>
                </a:cubicBezTo>
                <a:lnTo>
                  <a:pt x="2166502" y="2574388"/>
                </a:lnTo>
                <a:cubicBezTo>
                  <a:pt x="2143056" y="2560320"/>
                  <a:pt x="2120619" y="2544413"/>
                  <a:pt x="2096163" y="2532185"/>
                </a:cubicBezTo>
                <a:cubicBezTo>
                  <a:pt x="2082900" y="2525553"/>
                  <a:pt x="2067844" y="2523324"/>
                  <a:pt x="2053960" y="2518117"/>
                </a:cubicBezTo>
                <a:cubicBezTo>
                  <a:pt x="2030316" y="2509250"/>
                  <a:pt x="2006550" y="2500564"/>
                  <a:pt x="1983622" y="2489982"/>
                </a:cubicBezTo>
                <a:cubicBezTo>
                  <a:pt x="1945540" y="2472406"/>
                  <a:pt x="1911770" y="2443884"/>
                  <a:pt x="1871080" y="2433711"/>
                </a:cubicBezTo>
                <a:cubicBezTo>
                  <a:pt x="1817072" y="2420209"/>
                  <a:pt x="1807581" y="2422159"/>
                  <a:pt x="1758539" y="2391508"/>
                </a:cubicBezTo>
                <a:cubicBezTo>
                  <a:pt x="1738657" y="2379082"/>
                  <a:pt x="1722150" y="2361731"/>
                  <a:pt x="1702268" y="2349305"/>
                </a:cubicBezTo>
                <a:cubicBezTo>
                  <a:pt x="1684485" y="2338190"/>
                  <a:pt x="1663980" y="2331958"/>
                  <a:pt x="1645997" y="2321169"/>
                </a:cubicBezTo>
                <a:cubicBezTo>
                  <a:pt x="1525068" y="2248612"/>
                  <a:pt x="1604276" y="2279128"/>
                  <a:pt x="1519388" y="2250831"/>
                </a:cubicBezTo>
                <a:cubicBezTo>
                  <a:pt x="1464432" y="2195877"/>
                  <a:pt x="1522097" y="2245152"/>
                  <a:pt x="1449049" y="2208628"/>
                </a:cubicBezTo>
                <a:cubicBezTo>
                  <a:pt x="1433927" y="2201067"/>
                  <a:pt x="1421689" y="2188589"/>
                  <a:pt x="1406846" y="2180493"/>
                </a:cubicBezTo>
                <a:cubicBezTo>
                  <a:pt x="1370026" y="2160409"/>
                  <a:pt x="1323962" y="2153879"/>
                  <a:pt x="1294305" y="2124222"/>
                </a:cubicBezTo>
                <a:cubicBezTo>
                  <a:pt x="1284926" y="2114843"/>
                  <a:pt x="1276526" y="2104372"/>
                  <a:pt x="1266169" y="2096086"/>
                </a:cubicBezTo>
                <a:cubicBezTo>
                  <a:pt x="1233030" y="2069575"/>
                  <a:pt x="1206203" y="2059070"/>
                  <a:pt x="1167695" y="2039816"/>
                </a:cubicBezTo>
                <a:cubicBezTo>
                  <a:pt x="1071933" y="1944050"/>
                  <a:pt x="1221563" y="2090007"/>
                  <a:pt x="1097357" y="1983545"/>
                </a:cubicBezTo>
                <a:cubicBezTo>
                  <a:pt x="1077217" y="1966282"/>
                  <a:pt x="1063157" y="1941988"/>
                  <a:pt x="1041086" y="1927274"/>
                </a:cubicBezTo>
                <a:cubicBezTo>
                  <a:pt x="1027018" y="1917896"/>
                  <a:pt x="1011720" y="1910142"/>
                  <a:pt x="998883" y="1899139"/>
                </a:cubicBezTo>
                <a:cubicBezTo>
                  <a:pt x="879487" y="1796800"/>
                  <a:pt x="997297" y="1879324"/>
                  <a:pt x="900409" y="1814733"/>
                </a:cubicBezTo>
                <a:cubicBezTo>
                  <a:pt x="787879" y="1645933"/>
                  <a:pt x="961357" y="1894434"/>
                  <a:pt x="830071" y="1744394"/>
                </a:cubicBezTo>
                <a:cubicBezTo>
                  <a:pt x="807804" y="1718946"/>
                  <a:pt x="797710" y="1683899"/>
                  <a:pt x="773800" y="1659988"/>
                </a:cubicBezTo>
                <a:cubicBezTo>
                  <a:pt x="750354" y="1636542"/>
                  <a:pt x="721855" y="1617238"/>
                  <a:pt x="703462" y="1589649"/>
                </a:cubicBezTo>
                <a:cubicBezTo>
                  <a:pt x="684705" y="1561514"/>
                  <a:pt x="671101" y="1529153"/>
                  <a:pt x="647191" y="1505243"/>
                </a:cubicBezTo>
                <a:cubicBezTo>
                  <a:pt x="619056" y="1477108"/>
                  <a:pt x="584856" y="1453944"/>
                  <a:pt x="562785" y="1420837"/>
                </a:cubicBezTo>
                <a:lnTo>
                  <a:pt x="478379" y="1294228"/>
                </a:lnTo>
                <a:cubicBezTo>
                  <a:pt x="469000" y="1280160"/>
                  <a:pt x="462198" y="1263981"/>
                  <a:pt x="450243" y="1252025"/>
                </a:cubicBezTo>
                <a:cubicBezTo>
                  <a:pt x="410677" y="1212458"/>
                  <a:pt x="397649" y="1203108"/>
                  <a:pt x="365837" y="1139483"/>
                </a:cubicBezTo>
                <a:cubicBezTo>
                  <a:pt x="280818" y="969444"/>
                  <a:pt x="389101" y="1180196"/>
                  <a:pt x="309566" y="1041009"/>
                </a:cubicBezTo>
                <a:cubicBezTo>
                  <a:pt x="264144" y="961520"/>
                  <a:pt x="303442" y="1006750"/>
                  <a:pt x="253295" y="956603"/>
                </a:cubicBezTo>
                <a:cubicBezTo>
                  <a:pt x="243917" y="928468"/>
                  <a:pt x="241611" y="896873"/>
                  <a:pt x="225160" y="872197"/>
                </a:cubicBezTo>
                <a:cubicBezTo>
                  <a:pt x="215782" y="858129"/>
                  <a:pt x="204586" y="845116"/>
                  <a:pt x="197025" y="829994"/>
                </a:cubicBezTo>
                <a:cubicBezTo>
                  <a:pt x="190393" y="816731"/>
                  <a:pt x="190158" y="800754"/>
                  <a:pt x="182957" y="787791"/>
                </a:cubicBezTo>
                <a:cubicBezTo>
                  <a:pt x="166535" y="758232"/>
                  <a:pt x="126686" y="703385"/>
                  <a:pt x="126686" y="703385"/>
                </a:cubicBezTo>
                <a:cubicBezTo>
                  <a:pt x="93700" y="604421"/>
                  <a:pt x="136629" y="726582"/>
                  <a:pt x="84483" y="604911"/>
                </a:cubicBezTo>
                <a:cubicBezTo>
                  <a:pt x="49536" y="523370"/>
                  <a:pt x="96350" y="601611"/>
                  <a:pt x="42280" y="520505"/>
                </a:cubicBezTo>
                <a:cubicBezTo>
                  <a:pt x="37591" y="501748"/>
                  <a:pt x="30201" y="483466"/>
                  <a:pt x="28212" y="464234"/>
                </a:cubicBezTo>
                <a:cubicBezTo>
                  <a:pt x="-2915" y="163344"/>
                  <a:pt x="77" y="202014"/>
                  <a:pt x="77" y="0"/>
                </a:cubicBezTo>
              </a:path>
            </a:pathLst>
          </a:custGeom>
          <a:noFill/>
          <a:ln w="38100">
            <a:solidFill>
              <a:srgbClr val="00C6B5"/>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sp>
        <p:nvSpPr>
          <p:cNvPr id="44" name="Forma libre 43"/>
          <p:cNvSpPr/>
          <p:nvPr/>
        </p:nvSpPr>
        <p:spPr>
          <a:xfrm flipH="1">
            <a:off x="5161885" y="3035958"/>
            <a:ext cx="349484" cy="1080809"/>
          </a:xfrm>
          <a:custGeom>
            <a:avLst/>
            <a:gdLst>
              <a:gd name="connsiteX0" fmla="*/ 2771412 w 2771412"/>
              <a:gd name="connsiteY0" fmla="*/ 2743200 h 2743200"/>
              <a:gd name="connsiteX1" fmla="*/ 2630735 w 2771412"/>
              <a:gd name="connsiteY1" fmla="*/ 2715065 h 2743200"/>
              <a:gd name="connsiteX2" fmla="*/ 2574465 w 2771412"/>
              <a:gd name="connsiteY2" fmla="*/ 2686929 h 2743200"/>
              <a:gd name="connsiteX3" fmla="*/ 2518194 w 2771412"/>
              <a:gd name="connsiteY3" fmla="*/ 2672862 h 2743200"/>
              <a:gd name="connsiteX4" fmla="*/ 2433788 w 2771412"/>
              <a:gd name="connsiteY4" fmla="*/ 2644726 h 2743200"/>
              <a:gd name="connsiteX5" fmla="*/ 2363449 w 2771412"/>
              <a:gd name="connsiteY5" fmla="*/ 2630659 h 2743200"/>
              <a:gd name="connsiteX6" fmla="*/ 2279043 w 2771412"/>
              <a:gd name="connsiteY6" fmla="*/ 2602523 h 2743200"/>
              <a:gd name="connsiteX7" fmla="*/ 2166502 w 2771412"/>
              <a:gd name="connsiteY7" fmla="*/ 2574388 h 2743200"/>
              <a:gd name="connsiteX8" fmla="*/ 2096163 w 2771412"/>
              <a:gd name="connsiteY8" fmla="*/ 2532185 h 2743200"/>
              <a:gd name="connsiteX9" fmla="*/ 2053960 w 2771412"/>
              <a:gd name="connsiteY9" fmla="*/ 2518117 h 2743200"/>
              <a:gd name="connsiteX10" fmla="*/ 1983622 w 2771412"/>
              <a:gd name="connsiteY10" fmla="*/ 2489982 h 2743200"/>
              <a:gd name="connsiteX11" fmla="*/ 1871080 w 2771412"/>
              <a:gd name="connsiteY11" fmla="*/ 2433711 h 2743200"/>
              <a:gd name="connsiteX12" fmla="*/ 1758539 w 2771412"/>
              <a:gd name="connsiteY12" fmla="*/ 2391508 h 2743200"/>
              <a:gd name="connsiteX13" fmla="*/ 1702268 w 2771412"/>
              <a:gd name="connsiteY13" fmla="*/ 2349305 h 2743200"/>
              <a:gd name="connsiteX14" fmla="*/ 1645997 w 2771412"/>
              <a:gd name="connsiteY14" fmla="*/ 2321169 h 2743200"/>
              <a:gd name="connsiteX15" fmla="*/ 1519388 w 2771412"/>
              <a:gd name="connsiteY15" fmla="*/ 2250831 h 2743200"/>
              <a:gd name="connsiteX16" fmla="*/ 1449049 w 2771412"/>
              <a:gd name="connsiteY16" fmla="*/ 2208628 h 2743200"/>
              <a:gd name="connsiteX17" fmla="*/ 1406846 w 2771412"/>
              <a:gd name="connsiteY17" fmla="*/ 2180493 h 2743200"/>
              <a:gd name="connsiteX18" fmla="*/ 1294305 w 2771412"/>
              <a:gd name="connsiteY18" fmla="*/ 2124222 h 2743200"/>
              <a:gd name="connsiteX19" fmla="*/ 1266169 w 2771412"/>
              <a:gd name="connsiteY19" fmla="*/ 2096086 h 2743200"/>
              <a:gd name="connsiteX20" fmla="*/ 1167695 w 2771412"/>
              <a:gd name="connsiteY20" fmla="*/ 2039816 h 2743200"/>
              <a:gd name="connsiteX21" fmla="*/ 1097357 w 2771412"/>
              <a:gd name="connsiteY21" fmla="*/ 1983545 h 2743200"/>
              <a:gd name="connsiteX22" fmla="*/ 1041086 w 2771412"/>
              <a:gd name="connsiteY22" fmla="*/ 1927274 h 2743200"/>
              <a:gd name="connsiteX23" fmla="*/ 998883 w 2771412"/>
              <a:gd name="connsiteY23" fmla="*/ 1899139 h 2743200"/>
              <a:gd name="connsiteX24" fmla="*/ 900409 w 2771412"/>
              <a:gd name="connsiteY24" fmla="*/ 1814733 h 2743200"/>
              <a:gd name="connsiteX25" fmla="*/ 830071 w 2771412"/>
              <a:gd name="connsiteY25" fmla="*/ 1744394 h 2743200"/>
              <a:gd name="connsiteX26" fmla="*/ 773800 w 2771412"/>
              <a:gd name="connsiteY26" fmla="*/ 1659988 h 2743200"/>
              <a:gd name="connsiteX27" fmla="*/ 703462 w 2771412"/>
              <a:gd name="connsiteY27" fmla="*/ 1589649 h 2743200"/>
              <a:gd name="connsiteX28" fmla="*/ 647191 w 2771412"/>
              <a:gd name="connsiteY28" fmla="*/ 1505243 h 2743200"/>
              <a:gd name="connsiteX29" fmla="*/ 562785 w 2771412"/>
              <a:gd name="connsiteY29" fmla="*/ 1420837 h 2743200"/>
              <a:gd name="connsiteX30" fmla="*/ 478379 w 2771412"/>
              <a:gd name="connsiteY30" fmla="*/ 1294228 h 2743200"/>
              <a:gd name="connsiteX31" fmla="*/ 450243 w 2771412"/>
              <a:gd name="connsiteY31" fmla="*/ 1252025 h 2743200"/>
              <a:gd name="connsiteX32" fmla="*/ 365837 w 2771412"/>
              <a:gd name="connsiteY32" fmla="*/ 1139483 h 2743200"/>
              <a:gd name="connsiteX33" fmla="*/ 309566 w 2771412"/>
              <a:gd name="connsiteY33" fmla="*/ 1041009 h 2743200"/>
              <a:gd name="connsiteX34" fmla="*/ 253295 w 2771412"/>
              <a:gd name="connsiteY34" fmla="*/ 956603 h 2743200"/>
              <a:gd name="connsiteX35" fmla="*/ 225160 w 2771412"/>
              <a:gd name="connsiteY35" fmla="*/ 872197 h 2743200"/>
              <a:gd name="connsiteX36" fmla="*/ 197025 w 2771412"/>
              <a:gd name="connsiteY36" fmla="*/ 829994 h 2743200"/>
              <a:gd name="connsiteX37" fmla="*/ 182957 w 2771412"/>
              <a:gd name="connsiteY37" fmla="*/ 787791 h 2743200"/>
              <a:gd name="connsiteX38" fmla="*/ 126686 w 2771412"/>
              <a:gd name="connsiteY38" fmla="*/ 703385 h 2743200"/>
              <a:gd name="connsiteX39" fmla="*/ 84483 w 2771412"/>
              <a:gd name="connsiteY39" fmla="*/ 604911 h 2743200"/>
              <a:gd name="connsiteX40" fmla="*/ 42280 w 2771412"/>
              <a:gd name="connsiteY40" fmla="*/ 520505 h 2743200"/>
              <a:gd name="connsiteX41" fmla="*/ 28212 w 2771412"/>
              <a:gd name="connsiteY41" fmla="*/ 464234 h 2743200"/>
              <a:gd name="connsiteX42" fmla="*/ 77 w 2771412"/>
              <a:gd name="connsiteY42" fmla="*/ 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71412" h="2743200">
                <a:moveTo>
                  <a:pt x="2771412" y="2743200"/>
                </a:moveTo>
                <a:cubicBezTo>
                  <a:pt x="2742235" y="2738337"/>
                  <a:pt x="2664314" y="2727658"/>
                  <a:pt x="2630735" y="2715065"/>
                </a:cubicBezTo>
                <a:cubicBezTo>
                  <a:pt x="2611100" y="2707702"/>
                  <a:pt x="2594101" y="2694292"/>
                  <a:pt x="2574465" y="2686929"/>
                </a:cubicBezTo>
                <a:cubicBezTo>
                  <a:pt x="2556362" y="2680140"/>
                  <a:pt x="2536713" y="2678418"/>
                  <a:pt x="2518194" y="2672862"/>
                </a:cubicBezTo>
                <a:cubicBezTo>
                  <a:pt x="2489787" y="2664340"/>
                  <a:pt x="2462869" y="2650542"/>
                  <a:pt x="2433788" y="2644726"/>
                </a:cubicBezTo>
                <a:cubicBezTo>
                  <a:pt x="2410342" y="2640037"/>
                  <a:pt x="2386517" y="2636950"/>
                  <a:pt x="2363449" y="2630659"/>
                </a:cubicBezTo>
                <a:cubicBezTo>
                  <a:pt x="2334837" y="2622856"/>
                  <a:pt x="2307815" y="2609716"/>
                  <a:pt x="2279043" y="2602523"/>
                </a:cubicBezTo>
                <a:lnTo>
                  <a:pt x="2166502" y="2574388"/>
                </a:lnTo>
                <a:cubicBezTo>
                  <a:pt x="2143056" y="2560320"/>
                  <a:pt x="2120619" y="2544413"/>
                  <a:pt x="2096163" y="2532185"/>
                </a:cubicBezTo>
                <a:cubicBezTo>
                  <a:pt x="2082900" y="2525553"/>
                  <a:pt x="2067844" y="2523324"/>
                  <a:pt x="2053960" y="2518117"/>
                </a:cubicBezTo>
                <a:cubicBezTo>
                  <a:pt x="2030316" y="2509250"/>
                  <a:pt x="2006550" y="2500564"/>
                  <a:pt x="1983622" y="2489982"/>
                </a:cubicBezTo>
                <a:cubicBezTo>
                  <a:pt x="1945540" y="2472406"/>
                  <a:pt x="1911770" y="2443884"/>
                  <a:pt x="1871080" y="2433711"/>
                </a:cubicBezTo>
                <a:cubicBezTo>
                  <a:pt x="1817072" y="2420209"/>
                  <a:pt x="1807581" y="2422159"/>
                  <a:pt x="1758539" y="2391508"/>
                </a:cubicBezTo>
                <a:cubicBezTo>
                  <a:pt x="1738657" y="2379082"/>
                  <a:pt x="1722150" y="2361731"/>
                  <a:pt x="1702268" y="2349305"/>
                </a:cubicBezTo>
                <a:cubicBezTo>
                  <a:pt x="1684485" y="2338190"/>
                  <a:pt x="1663980" y="2331958"/>
                  <a:pt x="1645997" y="2321169"/>
                </a:cubicBezTo>
                <a:cubicBezTo>
                  <a:pt x="1525068" y="2248612"/>
                  <a:pt x="1604276" y="2279128"/>
                  <a:pt x="1519388" y="2250831"/>
                </a:cubicBezTo>
                <a:cubicBezTo>
                  <a:pt x="1464432" y="2195877"/>
                  <a:pt x="1522097" y="2245152"/>
                  <a:pt x="1449049" y="2208628"/>
                </a:cubicBezTo>
                <a:cubicBezTo>
                  <a:pt x="1433927" y="2201067"/>
                  <a:pt x="1421689" y="2188589"/>
                  <a:pt x="1406846" y="2180493"/>
                </a:cubicBezTo>
                <a:cubicBezTo>
                  <a:pt x="1370026" y="2160409"/>
                  <a:pt x="1323962" y="2153879"/>
                  <a:pt x="1294305" y="2124222"/>
                </a:cubicBezTo>
                <a:cubicBezTo>
                  <a:pt x="1284926" y="2114843"/>
                  <a:pt x="1276526" y="2104372"/>
                  <a:pt x="1266169" y="2096086"/>
                </a:cubicBezTo>
                <a:cubicBezTo>
                  <a:pt x="1233030" y="2069575"/>
                  <a:pt x="1206203" y="2059070"/>
                  <a:pt x="1167695" y="2039816"/>
                </a:cubicBezTo>
                <a:cubicBezTo>
                  <a:pt x="1071933" y="1944050"/>
                  <a:pt x="1221563" y="2090007"/>
                  <a:pt x="1097357" y="1983545"/>
                </a:cubicBezTo>
                <a:cubicBezTo>
                  <a:pt x="1077217" y="1966282"/>
                  <a:pt x="1063157" y="1941988"/>
                  <a:pt x="1041086" y="1927274"/>
                </a:cubicBezTo>
                <a:cubicBezTo>
                  <a:pt x="1027018" y="1917896"/>
                  <a:pt x="1011720" y="1910142"/>
                  <a:pt x="998883" y="1899139"/>
                </a:cubicBezTo>
                <a:cubicBezTo>
                  <a:pt x="879487" y="1796800"/>
                  <a:pt x="997297" y="1879324"/>
                  <a:pt x="900409" y="1814733"/>
                </a:cubicBezTo>
                <a:cubicBezTo>
                  <a:pt x="787879" y="1645933"/>
                  <a:pt x="961357" y="1894434"/>
                  <a:pt x="830071" y="1744394"/>
                </a:cubicBezTo>
                <a:cubicBezTo>
                  <a:pt x="807804" y="1718946"/>
                  <a:pt x="797710" y="1683899"/>
                  <a:pt x="773800" y="1659988"/>
                </a:cubicBezTo>
                <a:cubicBezTo>
                  <a:pt x="750354" y="1636542"/>
                  <a:pt x="721855" y="1617238"/>
                  <a:pt x="703462" y="1589649"/>
                </a:cubicBezTo>
                <a:cubicBezTo>
                  <a:pt x="684705" y="1561514"/>
                  <a:pt x="671101" y="1529153"/>
                  <a:pt x="647191" y="1505243"/>
                </a:cubicBezTo>
                <a:cubicBezTo>
                  <a:pt x="619056" y="1477108"/>
                  <a:pt x="584856" y="1453944"/>
                  <a:pt x="562785" y="1420837"/>
                </a:cubicBezTo>
                <a:lnTo>
                  <a:pt x="478379" y="1294228"/>
                </a:lnTo>
                <a:cubicBezTo>
                  <a:pt x="469000" y="1280160"/>
                  <a:pt x="462198" y="1263981"/>
                  <a:pt x="450243" y="1252025"/>
                </a:cubicBezTo>
                <a:cubicBezTo>
                  <a:pt x="410677" y="1212458"/>
                  <a:pt x="397649" y="1203108"/>
                  <a:pt x="365837" y="1139483"/>
                </a:cubicBezTo>
                <a:cubicBezTo>
                  <a:pt x="280818" y="969444"/>
                  <a:pt x="389101" y="1180196"/>
                  <a:pt x="309566" y="1041009"/>
                </a:cubicBezTo>
                <a:cubicBezTo>
                  <a:pt x="264144" y="961520"/>
                  <a:pt x="303442" y="1006750"/>
                  <a:pt x="253295" y="956603"/>
                </a:cubicBezTo>
                <a:cubicBezTo>
                  <a:pt x="243917" y="928468"/>
                  <a:pt x="241611" y="896873"/>
                  <a:pt x="225160" y="872197"/>
                </a:cubicBezTo>
                <a:cubicBezTo>
                  <a:pt x="215782" y="858129"/>
                  <a:pt x="204586" y="845116"/>
                  <a:pt x="197025" y="829994"/>
                </a:cubicBezTo>
                <a:cubicBezTo>
                  <a:pt x="190393" y="816731"/>
                  <a:pt x="190158" y="800754"/>
                  <a:pt x="182957" y="787791"/>
                </a:cubicBezTo>
                <a:cubicBezTo>
                  <a:pt x="166535" y="758232"/>
                  <a:pt x="126686" y="703385"/>
                  <a:pt x="126686" y="703385"/>
                </a:cubicBezTo>
                <a:cubicBezTo>
                  <a:pt x="93700" y="604421"/>
                  <a:pt x="136629" y="726582"/>
                  <a:pt x="84483" y="604911"/>
                </a:cubicBezTo>
                <a:cubicBezTo>
                  <a:pt x="49536" y="523370"/>
                  <a:pt x="96350" y="601611"/>
                  <a:pt x="42280" y="520505"/>
                </a:cubicBezTo>
                <a:cubicBezTo>
                  <a:pt x="37591" y="501748"/>
                  <a:pt x="30201" y="483466"/>
                  <a:pt x="28212" y="464234"/>
                </a:cubicBezTo>
                <a:cubicBezTo>
                  <a:pt x="-2915" y="163344"/>
                  <a:pt x="77" y="202014"/>
                  <a:pt x="77" y="0"/>
                </a:cubicBezTo>
              </a:path>
            </a:pathLst>
          </a:custGeom>
          <a:noFill/>
          <a:ln w="38100">
            <a:solidFill>
              <a:srgbClr val="00C6B5"/>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sp>
        <p:nvSpPr>
          <p:cNvPr id="45" name="Forma libre 44"/>
          <p:cNvSpPr/>
          <p:nvPr/>
        </p:nvSpPr>
        <p:spPr>
          <a:xfrm flipH="1">
            <a:off x="5339654" y="2680263"/>
            <a:ext cx="904131" cy="1422448"/>
          </a:xfrm>
          <a:custGeom>
            <a:avLst/>
            <a:gdLst>
              <a:gd name="connsiteX0" fmla="*/ 2771412 w 2771412"/>
              <a:gd name="connsiteY0" fmla="*/ 2743200 h 2743200"/>
              <a:gd name="connsiteX1" fmla="*/ 2630735 w 2771412"/>
              <a:gd name="connsiteY1" fmla="*/ 2715065 h 2743200"/>
              <a:gd name="connsiteX2" fmla="*/ 2574465 w 2771412"/>
              <a:gd name="connsiteY2" fmla="*/ 2686929 h 2743200"/>
              <a:gd name="connsiteX3" fmla="*/ 2518194 w 2771412"/>
              <a:gd name="connsiteY3" fmla="*/ 2672862 h 2743200"/>
              <a:gd name="connsiteX4" fmla="*/ 2433788 w 2771412"/>
              <a:gd name="connsiteY4" fmla="*/ 2644726 h 2743200"/>
              <a:gd name="connsiteX5" fmla="*/ 2363449 w 2771412"/>
              <a:gd name="connsiteY5" fmla="*/ 2630659 h 2743200"/>
              <a:gd name="connsiteX6" fmla="*/ 2279043 w 2771412"/>
              <a:gd name="connsiteY6" fmla="*/ 2602523 h 2743200"/>
              <a:gd name="connsiteX7" fmla="*/ 2166502 w 2771412"/>
              <a:gd name="connsiteY7" fmla="*/ 2574388 h 2743200"/>
              <a:gd name="connsiteX8" fmla="*/ 2096163 w 2771412"/>
              <a:gd name="connsiteY8" fmla="*/ 2532185 h 2743200"/>
              <a:gd name="connsiteX9" fmla="*/ 2053960 w 2771412"/>
              <a:gd name="connsiteY9" fmla="*/ 2518117 h 2743200"/>
              <a:gd name="connsiteX10" fmla="*/ 1983622 w 2771412"/>
              <a:gd name="connsiteY10" fmla="*/ 2489982 h 2743200"/>
              <a:gd name="connsiteX11" fmla="*/ 1871080 w 2771412"/>
              <a:gd name="connsiteY11" fmla="*/ 2433711 h 2743200"/>
              <a:gd name="connsiteX12" fmla="*/ 1758539 w 2771412"/>
              <a:gd name="connsiteY12" fmla="*/ 2391508 h 2743200"/>
              <a:gd name="connsiteX13" fmla="*/ 1702268 w 2771412"/>
              <a:gd name="connsiteY13" fmla="*/ 2349305 h 2743200"/>
              <a:gd name="connsiteX14" fmla="*/ 1645997 w 2771412"/>
              <a:gd name="connsiteY14" fmla="*/ 2321169 h 2743200"/>
              <a:gd name="connsiteX15" fmla="*/ 1519388 w 2771412"/>
              <a:gd name="connsiteY15" fmla="*/ 2250831 h 2743200"/>
              <a:gd name="connsiteX16" fmla="*/ 1449049 w 2771412"/>
              <a:gd name="connsiteY16" fmla="*/ 2208628 h 2743200"/>
              <a:gd name="connsiteX17" fmla="*/ 1406846 w 2771412"/>
              <a:gd name="connsiteY17" fmla="*/ 2180493 h 2743200"/>
              <a:gd name="connsiteX18" fmla="*/ 1294305 w 2771412"/>
              <a:gd name="connsiteY18" fmla="*/ 2124222 h 2743200"/>
              <a:gd name="connsiteX19" fmla="*/ 1266169 w 2771412"/>
              <a:gd name="connsiteY19" fmla="*/ 2096086 h 2743200"/>
              <a:gd name="connsiteX20" fmla="*/ 1167695 w 2771412"/>
              <a:gd name="connsiteY20" fmla="*/ 2039816 h 2743200"/>
              <a:gd name="connsiteX21" fmla="*/ 1097357 w 2771412"/>
              <a:gd name="connsiteY21" fmla="*/ 1983545 h 2743200"/>
              <a:gd name="connsiteX22" fmla="*/ 1041086 w 2771412"/>
              <a:gd name="connsiteY22" fmla="*/ 1927274 h 2743200"/>
              <a:gd name="connsiteX23" fmla="*/ 998883 w 2771412"/>
              <a:gd name="connsiteY23" fmla="*/ 1899139 h 2743200"/>
              <a:gd name="connsiteX24" fmla="*/ 900409 w 2771412"/>
              <a:gd name="connsiteY24" fmla="*/ 1814733 h 2743200"/>
              <a:gd name="connsiteX25" fmla="*/ 830071 w 2771412"/>
              <a:gd name="connsiteY25" fmla="*/ 1744394 h 2743200"/>
              <a:gd name="connsiteX26" fmla="*/ 773800 w 2771412"/>
              <a:gd name="connsiteY26" fmla="*/ 1659988 h 2743200"/>
              <a:gd name="connsiteX27" fmla="*/ 703462 w 2771412"/>
              <a:gd name="connsiteY27" fmla="*/ 1589649 h 2743200"/>
              <a:gd name="connsiteX28" fmla="*/ 647191 w 2771412"/>
              <a:gd name="connsiteY28" fmla="*/ 1505243 h 2743200"/>
              <a:gd name="connsiteX29" fmla="*/ 562785 w 2771412"/>
              <a:gd name="connsiteY29" fmla="*/ 1420837 h 2743200"/>
              <a:gd name="connsiteX30" fmla="*/ 478379 w 2771412"/>
              <a:gd name="connsiteY30" fmla="*/ 1294228 h 2743200"/>
              <a:gd name="connsiteX31" fmla="*/ 450243 w 2771412"/>
              <a:gd name="connsiteY31" fmla="*/ 1252025 h 2743200"/>
              <a:gd name="connsiteX32" fmla="*/ 365837 w 2771412"/>
              <a:gd name="connsiteY32" fmla="*/ 1139483 h 2743200"/>
              <a:gd name="connsiteX33" fmla="*/ 309566 w 2771412"/>
              <a:gd name="connsiteY33" fmla="*/ 1041009 h 2743200"/>
              <a:gd name="connsiteX34" fmla="*/ 253295 w 2771412"/>
              <a:gd name="connsiteY34" fmla="*/ 956603 h 2743200"/>
              <a:gd name="connsiteX35" fmla="*/ 225160 w 2771412"/>
              <a:gd name="connsiteY35" fmla="*/ 872197 h 2743200"/>
              <a:gd name="connsiteX36" fmla="*/ 197025 w 2771412"/>
              <a:gd name="connsiteY36" fmla="*/ 829994 h 2743200"/>
              <a:gd name="connsiteX37" fmla="*/ 182957 w 2771412"/>
              <a:gd name="connsiteY37" fmla="*/ 787791 h 2743200"/>
              <a:gd name="connsiteX38" fmla="*/ 126686 w 2771412"/>
              <a:gd name="connsiteY38" fmla="*/ 703385 h 2743200"/>
              <a:gd name="connsiteX39" fmla="*/ 84483 w 2771412"/>
              <a:gd name="connsiteY39" fmla="*/ 604911 h 2743200"/>
              <a:gd name="connsiteX40" fmla="*/ 42280 w 2771412"/>
              <a:gd name="connsiteY40" fmla="*/ 520505 h 2743200"/>
              <a:gd name="connsiteX41" fmla="*/ 28212 w 2771412"/>
              <a:gd name="connsiteY41" fmla="*/ 464234 h 2743200"/>
              <a:gd name="connsiteX42" fmla="*/ 77 w 2771412"/>
              <a:gd name="connsiteY42" fmla="*/ 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71412" h="2743200">
                <a:moveTo>
                  <a:pt x="2771412" y="2743200"/>
                </a:moveTo>
                <a:cubicBezTo>
                  <a:pt x="2742235" y="2738337"/>
                  <a:pt x="2664314" y="2727658"/>
                  <a:pt x="2630735" y="2715065"/>
                </a:cubicBezTo>
                <a:cubicBezTo>
                  <a:pt x="2611100" y="2707702"/>
                  <a:pt x="2594101" y="2694292"/>
                  <a:pt x="2574465" y="2686929"/>
                </a:cubicBezTo>
                <a:cubicBezTo>
                  <a:pt x="2556362" y="2680140"/>
                  <a:pt x="2536713" y="2678418"/>
                  <a:pt x="2518194" y="2672862"/>
                </a:cubicBezTo>
                <a:cubicBezTo>
                  <a:pt x="2489787" y="2664340"/>
                  <a:pt x="2462869" y="2650542"/>
                  <a:pt x="2433788" y="2644726"/>
                </a:cubicBezTo>
                <a:cubicBezTo>
                  <a:pt x="2410342" y="2640037"/>
                  <a:pt x="2386517" y="2636950"/>
                  <a:pt x="2363449" y="2630659"/>
                </a:cubicBezTo>
                <a:cubicBezTo>
                  <a:pt x="2334837" y="2622856"/>
                  <a:pt x="2307815" y="2609716"/>
                  <a:pt x="2279043" y="2602523"/>
                </a:cubicBezTo>
                <a:lnTo>
                  <a:pt x="2166502" y="2574388"/>
                </a:lnTo>
                <a:cubicBezTo>
                  <a:pt x="2143056" y="2560320"/>
                  <a:pt x="2120619" y="2544413"/>
                  <a:pt x="2096163" y="2532185"/>
                </a:cubicBezTo>
                <a:cubicBezTo>
                  <a:pt x="2082900" y="2525553"/>
                  <a:pt x="2067844" y="2523324"/>
                  <a:pt x="2053960" y="2518117"/>
                </a:cubicBezTo>
                <a:cubicBezTo>
                  <a:pt x="2030316" y="2509250"/>
                  <a:pt x="2006550" y="2500564"/>
                  <a:pt x="1983622" y="2489982"/>
                </a:cubicBezTo>
                <a:cubicBezTo>
                  <a:pt x="1945540" y="2472406"/>
                  <a:pt x="1911770" y="2443884"/>
                  <a:pt x="1871080" y="2433711"/>
                </a:cubicBezTo>
                <a:cubicBezTo>
                  <a:pt x="1817072" y="2420209"/>
                  <a:pt x="1807581" y="2422159"/>
                  <a:pt x="1758539" y="2391508"/>
                </a:cubicBezTo>
                <a:cubicBezTo>
                  <a:pt x="1738657" y="2379082"/>
                  <a:pt x="1722150" y="2361731"/>
                  <a:pt x="1702268" y="2349305"/>
                </a:cubicBezTo>
                <a:cubicBezTo>
                  <a:pt x="1684485" y="2338190"/>
                  <a:pt x="1663980" y="2331958"/>
                  <a:pt x="1645997" y="2321169"/>
                </a:cubicBezTo>
                <a:cubicBezTo>
                  <a:pt x="1525068" y="2248612"/>
                  <a:pt x="1604276" y="2279128"/>
                  <a:pt x="1519388" y="2250831"/>
                </a:cubicBezTo>
                <a:cubicBezTo>
                  <a:pt x="1464432" y="2195877"/>
                  <a:pt x="1522097" y="2245152"/>
                  <a:pt x="1449049" y="2208628"/>
                </a:cubicBezTo>
                <a:cubicBezTo>
                  <a:pt x="1433927" y="2201067"/>
                  <a:pt x="1421689" y="2188589"/>
                  <a:pt x="1406846" y="2180493"/>
                </a:cubicBezTo>
                <a:cubicBezTo>
                  <a:pt x="1370026" y="2160409"/>
                  <a:pt x="1323962" y="2153879"/>
                  <a:pt x="1294305" y="2124222"/>
                </a:cubicBezTo>
                <a:cubicBezTo>
                  <a:pt x="1284926" y="2114843"/>
                  <a:pt x="1276526" y="2104372"/>
                  <a:pt x="1266169" y="2096086"/>
                </a:cubicBezTo>
                <a:cubicBezTo>
                  <a:pt x="1233030" y="2069575"/>
                  <a:pt x="1206203" y="2059070"/>
                  <a:pt x="1167695" y="2039816"/>
                </a:cubicBezTo>
                <a:cubicBezTo>
                  <a:pt x="1071933" y="1944050"/>
                  <a:pt x="1221563" y="2090007"/>
                  <a:pt x="1097357" y="1983545"/>
                </a:cubicBezTo>
                <a:cubicBezTo>
                  <a:pt x="1077217" y="1966282"/>
                  <a:pt x="1063157" y="1941988"/>
                  <a:pt x="1041086" y="1927274"/>
                </a:cubicBezTo>
                <a:cubicBezTo>
                  <a:pt x="1027018" y="1917896"/>
                  <a:pt x="1011720" y="1910142"/>
                  <a:pt x="998883" y="1899139"/>
                </a:cubicBezTo>
                <a:cubicBezTo>
                  <a:pt x="879487" y="1796800"/>
                  <a:pt x="997297" y="1879324"/>
                  <a:pt x="900409" y="1814733"/>
                </a:cubicBezTo>
                <a:cubicBezTo>
                  <a:pt x="787879" y="1645933"/>
                  <a:pt x="961357" y="1894434"/>
                  <a:pt x="830071" y="1744394"/>
                </a:cubicBezTo>
                <a:cubicBezTo>
                  <a:pt x="807804" y="1718946"/>
                  <a:pt x="797710" y="1683899"/>
                  <a:pt x="773800" y="1659988"/>
                </a:cubicBezTo>
                <a:cubicBezTo>
                  <a:pt x="750354" y="1636542"/>
                  <a:pt x="721855" y="1617238"/>
                  <a:pt x="703462" y="1589649"/>
                </a:cubicBezTo>
                <a:cubicBezTo>
                  <a:pt x="684705" y="1561514"/>
                  <a:pt x="671101" y="1529153"/>
                  <a:pt x="647191" y="1505243"/>
                </a:cubicBezTo>
                <a:cubicBezTo>
                  <a:pt x="619056" y="1477108"/>
                  <a:pt x="584856" y="1453944"/>
                  <a:pt x="562785" y="1420837"/>
                </a:cubicBezTo>
                <a:lnTo>
                  <a:pt x="478379" y="1294228"/>
                </a:lnTo>
                <a:cubicBezTo>
                  <a:pt x="469000" y="1280160"/>
                  <a:pt x="462198" y="1263981"/>
                  <a:pt x="450243" y="1252025"/>
                </a:cubicBezTo>
                <a:cubicBezTo>
                  <a:pt x="410677" y="1212458"/>
                  <a:pt x="397649" y="1203108"/>
                  <a:pt x="365837" y="1139483"/>
                </a:cubicBezTo>
                <a:cubicBezTo>
                  <a:pt x="280818" y="969444"/>
                  <a:pt x="389101" y="1180196"/>
                  <a:pt x="309566" y="1041009"/>
                </a:cubicBezTo>
                <a:cubicBezTo>
                  <a:pt x="264144" y="961520"/>
                  <a:pt x="303442" y="1006750"/>
                  <a:pt x="253295" y="956603"/>
                </a:cubicBezTo>
                <a:cubicBezTo>
                  <a:pt x="243917" y="928468"/>
                  <a:pt x="241611" y="896873"/>
                  <a:pt x="225160" y="872197"/>
                </a:cubicBezTo>
                <a:cubicBezTo>
                  <a:pt x="215782" y="858129"/>
                  <a:pt x="204586" y="845116"/>
                  <a:pt x="197025" y="829994"/>
                </a:cubicBezTo>
                <a:cubicBezTo>
                  <a:pt x="190393" y="816731"/>
                  <a:pt x="190158" y="800754"/>
                  <a:pt x="182957" y="787791"/>
                </a:cubicBezTo>
                <a:cubicBezTo>
                  <a:pt x="166535" y="758232"/>
                  <a:pt x="126686" y="703385"/>
                  <a:pt x="126686" y="703385"/>
                </a:cubicBezTo>
                <a:cubicBezTo>
                  <a:pt x="93700" y="604421"/>
                  <a:pt x="136629" y="726582"/>
                  <a:pt x="84483" y="604911"/>
                </a:cubicBezTo>
                <a:cubicBezTo>
                  <a:pt x="49536" y="523370"/>
                  <a:pt x="96350" y="601611"/>
                  <a:pt x="42280" y="520505"/>
                </a:cubicBezTo>
                <a:cubicBezTo>
                  <a:pt x="37591" y="501748"/>
                  <a:pt x="30201" y="483466"/>
                  <a:pt x="28212" y="464234"/>
                </a:cubicBezTo>
                <a:cubicBezTo>
                  <a:pt x="-2915" y="163344"/>
                  <a:pt x="77" y="202014"/>
                  <a:pt x="77" y="0"/>
                </a:cubicBezTo>
              </a:path>
            </a:pathLst>
          </a:custGeom>
          <a:noFill/>
          <a:ln w="38100">
            <a:solidFill>
              <a:srgbClr val="00C6B5"/>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sp>
        <p:nvSpPr>
          <p:cNvPr id="8" name="CuadroTexto 7"/>
          <p:cNvSpPr txBox="1"/>
          <p:nvPr/>
        </p:nvSpPr>
        <p:spPr>
          <a:xfrm>
            <a:off x="298299" y="4260428"/>
            <a:ext cx="926857" cy="404085"/>
          </a:xfrm>
          <a:prstGeom prst="rect">
            <a:avLst/>
          </a:prstGeom>
          <a:noFill/>
        </p:spPr>
        <p:txBody>
          <a:bodyPr wrap="none" rtlCol="0">
            <a:spAutoFit/>
          </a:bodyPr>
          <a:lstStyle/>
          <a:p>
            <a:r>
              <a:rPr lang="es-ES_tradnl" sz="1013" b="1" dirty="0">
                <a:solidFill>
                  <a:schemeClr val="accent1"/>
                </a:solidFill>
                <a:latin typeface="Calibri" charset="0"/>
                <a:ea typeface="Calibri" charset="0"/>
                <a:cs typeface="Calibri" charset="0"/>
              </a:rPr>
              <a:t>Contabilidad </a:t>
            </a:r>
          </a:p>
          <a:p>
            <a:r>
              <a:rPr lang="es-ES_tradnl" sz="1013" b="1" dirty="0">
                <a:solidFill>
                  <a:schemeClr val="accent1"/>
                </a:solidFill>
                <a:latin typeface="Calibri" charset="0"/>
                <a:ea typeface="Calibri" charset="0"/>
                <a:cs typeface="Calibri" charset="0"/>
              </a:rPr>
              <a:t>     Electrónica</a:t>
            </a:r>
          </a:p>
        </p:txBody>
      </p:sp>
      <p:sp>
        <p:nvSpPr>
          <p:cNvPr id="9" name="CuadroTexto 8"/>
          <p:cNvSpPr txBox="1"/>
          <p:nvPr/>
        </p:nvSpPr>
        <p:spPr>
          <a:xfrm>
            <a:off x="3094484" y="4502801"/>
            <a:ext cx="2521524" cy="415498"/>
          </a:xfrm>
          <a:prstGeom prst="rect">
            <a:avLst/>
          </a:prstGeom>
          <a:noFill/>
        </p:spPr>
        <p:txBody>
          <a:bodyPr wrap="none" rtlCol="0">
            <a:spAutoFit/>
          </a:bodyPr>
          <a:lstStyle/>
          <a:p>
            <a:r>
              <a:rPr lang="es-ES_tradnl" sz="2100" b="1">
                <a:solidFill>
                  <a:schemeClr val="accent1"/>
                </a:solidFill>
                <a:latin typeface="Calibri" charset="0"/>
                <a:ea typeface="Calibri" charset="0"/>
                <a:cs typeface="Calibri" charset="0"/>
              </a:rPr>
              <a:t>Lee los datos del REP</a:t>
            </a:r>
          </a:p>
        </p:txBody>
      </p:sp>
      <p:sp>
        <p:nvSpPr>
          <p:cNvPr id="24" name="Rectángulo 23"/>
          <p:cNvSpPr/>
          <p:nvPr/>
        </p:nvSpPr>
        <p:spPr>
          <a:xfrm>
            <a:off x="252566" y="172624"/>
            <a:ext cx="4911077" cy="692498"/>
          </a:xfrm>
          <a:prstGeom prst="rect">
            <a:avLst/>
          </a:prstGeom>
        </p:spPr>
        <p:txBody>
          <a:bodyPr vert="horz" lIns="68580" tIns="34290" rIns="68580" bIns="34290" rtlCol="0" anchor="ctr">
            <a:normAutofit/>
          </a:bodyPr>
          <a:lstStyle/>
          <a:p>
            <a:pPr>
              <a:lnSpc>
                <a:spcPct val="90000"/>
              </a:lnSpc>
              <a:spcBef>
                <a:spcPct val="0"/>
              </a:spcBef>
            </a:pPr>
            <a:r>
              <a:rPr lang="es-ES" sz="2250">
                <a:solidFill>
                  <a:schemeClr val="accent1"/>
                </a:solidFill>
                <a:latin typeface="Calibri" charset="0"/>
                <a:ea typeface="Calibri" charset="0"/>
                <a:cs typeface="Calibri" charset="0"/>
              </a:rPr>
              <a:t>Implicaciones </a:t>
            </a:r>
            <a:r>
              <a:rPr lang="es-ES" sz="2250" dirty="0">
                <a:solidFill>
                  <a:schemeClr val="accent1"/>
                </a:solidFill>
                <a:latin typeface="Calibri" charset="0"/>
                <a:ea typeface="Calibri" charset="0"/>
                <a:cs typeface="Calibri" charset="0"/>
              </a:rPr>
              <a:t>en </a:t>
            </a:r>
            <a:r>
              <a:rPr lang="es-ES" sz="2250">
                <a:solidFill>
                  <a:schemeClr val="accent1"/>
                </a:solidFill>
                <a:latin typeface="Calibri" charset="0"/>
                <a:ea typeface="Calibri" charset="0"/>
                <a:cs typeface="Calibri" charset="0"/>
              </a:rPr>
              <a:t>la Contabilidad </a:t>
            </a:r>
            <a:endParaRPr lang="es-ES_tradnl" sz="2250" dirty="0">
              <a:solidFill>
                <a:schemeClr val="accent1"/>
              </a:solidFill>
              <a:latin typeface="Calibri" charset="0"/>
              <a:ea typeface="Calibri" charset="0"/>
              <a:cs typeface="Calibri" charset="0"/>
            </a:endParaRPr>
          </a:p>
        </p:txBody>
      </p:sp>
      <p:pic>
        <p:nvPicPr>
          <p:cNvPr id="26" name="Imagen 25"/>
          <p:cNvPicPr>
            <a:picLocks noChangeAspect="1"/>
          </p:cNvPicPr>
          <p:nvPr/>
        </p:nvPicPr>
        <p:blipFill>
          <a:blip r:embed="rId4"/>
          <a:stretch>
            <a:fillRect/>
          </a:stretch>
        </p:blipFill>
        <p:spPr>
          <a:xfrm>
            <a:off x="3379740" y="3925198"/>
            <a:ext cx="1964727" cy="577604"/>
          </a:xfrm>
          <a:prstGeom prst="rect">
            <a:avLst/>
          </a:prstGeom>
        </p:spPr>
      </p:pic>
      <p:pic>
        <p:nvPicPr>
          <p:cNvPr id="27" name="Imagen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60887" y="1806759"/>
            <a:ext cx="889442" cy="873503"/>
          </a:xfrm>
          <a:prstGeom prst="rect">
            <a:avLst/>
          </a:prstGeom>
        </p:spPr>
      </p:pic>
      <p:sp>
        <p:nvSpPr>
          <p:cNvPr id="28" name="CuadroTexto 27"/>
          <p:cNvSpPr txBox="1"/>
          <p:nvPr/>
        </p:nvSpPr>
        <p:spPr>
          <a:xfrm>
            <a:off x="7210712" y="2561033"/>
            <a:ext cx="1031757" cy="369332"/>
          </a:xfrm>
          <a:prstGeom prst="rect">
            <a:avLst/>
          </a:prstGeom>
          <a:noFill/>
        </p:spPr>
        <p:txBody>
          <a:bodyPr wrap="none" rtlCol="0">
            <a:spAutoFit/>
          </a:bodyPr>
          <a:lstStyle/>
          <a:p>
            <a:r>
              <a:rPr lang="es-ES_tradnl" sz="1800" dirty="0">
                <a:solidFill>
                  <a:schemeClr val="accent1"/>
                </a:solidFill>
                <a:latin typeface="Calibri" charset="0"/>
                <a:ea typeface="Calibri" charset="0"/>
                <a:cs typeface="Calibri" charset="0"/>
              </a:rPr>
              <a:t>Receptor</a:t>
            </a:r>
          </a:p>
        </p:txBody>
      </p:sp>
      <p:cxnSp>
        <p:nvCxnSpPr>
          <p:cNvPr id="36" name="Conector recto 35"/>
          <p:cNvCxnSpPr/>
          <p:nvPr/>
        </p:nvCxnSpPr>
        <p:spPr>
          <a:xfrm flipV="1">
            <a:off x="856017" y="3471643"/>
            <a:ext cx="1454" cy="731027"/>
          </a:xfrm>
          <a:prstGeom prst="line">
            <a:avLst/>
          </a:prstGeom>
        </p:spPr>
        <p:style>
          <a:lnRef idx="1">
            <a:schemeClr val="accent1"/>
          </a:lnRef>
          <a:fillRef idx="0">
            <a:schemeClr val="accent1"/>
          </a:fillRef>
          <a:effectRef idx="0">
            <a:schemeClr val="accent1"/>
          </a:effectRef>
          <a:fontRef idx="minor">
            <a:schemeClr val="tx1"/>
          </a:fontRef>
        </p:style>
      </p:cxnSp>
      <p:sp>
        <p:nvSpPr>
          <p:cNvPr id="37" name="Elipse 36"/>
          <p:cNvSpPr/>
          <p:nvPr/>
        </p:nvSpPr>
        <p:spPr>
          <a:xfrm>
            <a:off x="830771" y="4205049"/>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
        <p:nvSpPr>
          <p:cNvPr id="48" name="CuadroTexto 47"/>
          <p:cNvSpPr txBox="1"/>
          <p:nvPr/>
        </p:nvSpPr>
        <p:spPr>
          <a:xfrm>
            <a:off x="6380523" y="3611228"/>
            <a:ext cx="2649177" cy="404085"/>
          </a:xfrm>
          <a:prstGeom prst="rect">
            <a:avLst/>
          </a:prstGeom>
          <a:noFill/>
        </p:spPr>
        <p:txBody>
          <a:bodyPr wrap="square" rtlCol="0">
            <a:spAutoFit/>
          </a:bodyPr>
          <a:lstStyle/>
          <a:p>
            <a:r>
              <a:rPr lang="es-MX" sz="1013" dirty="0">
                <a:latin typeface="Calibri" charset="0"/>
                <a:ea typeface="Calibri" charset="0"/>
                <a:cs typeface="Calibri" charset="0"/>
              </a:rPr>
              <a:t>Recibe CFDI Pago (REP) y </a:t>
            </a:r>
          </a:p>
          <a:p>
            <a:r>
              <a:rPr lang="es-MX" sz="1013" dirty="0">
                <a:solidFill>
                  <a:schemeClr val="accent1"/>
                </a:solidFill>
                <a:latin typeface="Calibri" charset="0"/>
                <a:ea typeface="Calibri" charset="0"/>
                <a:cs typeface="Calibri" charset="0"/>
              </a:rPr>
              <a:t>Lo relaciona en su póliza de egreso</a:t>
            </a:r>
          </a:p>
        </p:txBody>
      </p:sp>
      <p:cxnSp>
        <p:nvCxnSpPr>
          <p:cNvPr id="50" name="Conector recto 49"/>
          <p:cNvCxnSpPr/>
          <p:nvPr/>
        </p:nvCxnSpPr>
        <p:spPr>
          <a:xfrm flipH="1" flipV="1">
            <a:off x="7691921" y="2904812"/>
            <a:ext cx="4384" cy="653130"/>
          </a:xfrm>
          <a:prstGeom prst="line">
            <a:avLst/>
          </a:prstGeom>
        </p:spPr>
        <p:style>
          <a:lnRef idx="1">
            <a:schemeClr val="accent1"/>
          </a:lnRef>
          <a:fillRef idx="0">
            <a:schemeClr val="accent1"/>
          </a:fillRef>
          <a:effectRef idx="0">
            <a:schemeClr val="accent1"/>
          </a:effectRef>
          <a:fontRef idx="minor">
            <a:schemeClr val="tx1"/>
          </a:fontRef>
        </p:style>
      </p:cxnSp>
      <p:sp>
        <p:nvSpPr>
          <p:cNvPr id="51" name="Elipse 50"/>
          <p:cNvSpPr/>
          <p:nvPr/>
        </p:nvSpPr>
        <p:spPr>
          <a:xfrm>
            <a:off x="7672301" y="3557942"/>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cxnSp>
        <p:nvCxnSpPr>
          <p:cNvPr id="52" name="Conector recto 51"/>
          <p:cNvCxnSpPr/>
          <p:nvPr/>
        </p:nvCxnSpPr>
        <p:spPr>
          <a:xfrm flipV="1">
            <a:off x="7700645" y="4058366"/>
            <a:ext cx="0" cy="161942"/>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Conector recto 52"/>
          <p:cNvCxnSpPr/>
          <p:nvPr/>
        </p:nvCxnSpPr>
        <p:spPr>
          <a:xfrm>
            <a:off x="5587254" y="4220308"/>
            <a:ext cx="2114434" cy="0"/>
          </a:xfrm>
          <a:prstGeom prst="line">
            <a:avLst/>
          </a:prstGeom>
        </p:spPr>
        <p:style>
          <a:lnRef idx="1">
            <a:schemeClr val="accent1"/>
          </a:lnRef>
          <a:fillRef idx="0">
            <a:schemeClr val="accent1"/>
          </a:fillRef>
          <a:effectRef idx="0">
            <a:schemeClr val="accent1"/>
          </a:effectRef>
          <a:fontRef idx="minor">
            <a:schemeClr val="tx1"/>
          </a:fontRef>
        </p:style>
      </p:cxnSp>
      <p:sp>
        <p:nvSpPr>
          <p:cNvPr id="54" name="Elipse 53"/>
          <p:cNvSpPr/>
          <p:nvPr/>
        </p:nvSpPr>
        <p:spPr>
          <a:xfrm>
            <a:off x="5544435" y="4198437"/>
            <a:ext cx="48006" cy="51435"/>
          </a:xfrm>
          <a:prstGeom prst="ellipse">
            <a:avLst/>
          </a:prstGeom>
          <a:no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Tree>
    <p:extLst>
      <p:ext uri="{BB962C8B-B14F-4D97-AF65-F5344CB8AC3E}">
        <p14:creationId xmlns:p14="http://schemas.microsoft.com/office/powerpoint/2010/main" val="3288123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down)">
                                      <p:cBhvr>
                                        <p:cTn id="15" dur="500"/>
                                        <p:tgtEl>
                                          <p:spTgt spid="4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down)">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down)">
                                      <p:cBhvr>
                                        <p:cTn id="23" dur="500"/>
                                        <p:tgtEl>
                                          <p:spTgt spid="4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down)">
                                      <p:cBhvr>
                                        <p:cTn id="26" dur="500"/>
                                        <p:tgtEl>
                                          <p:spTgt spid="4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2" grpId="0" animBg="1"/>
      <p:bldP spid="43" grpId="0" animBg="1"/>
      <p:bldP spid="44" grpId="0" animBg="1"/>
      <p:bldP spid="45" grpId="0" animBg="1"/>
      <p:bldP spid="8" grpId="0"/>
      <p:bldP spid="9" grpId="0"/>
      <p:bldP spid="37"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uadroTexto 30"/>
          <p:cNvSpPr txBox="1"/>
          <p:nvPr/>
        </p:nvSpPr>
        <p:spPr>
          <a:xfrm>
            <a:off x="849844" y="3640271"/>
            <a:ext cx="3362817" cy="461665"/>
          </a:xfrm>
          <a:prstGeom prst="rect">
            <a:avLst/>
          </a:prstGeom>
          <a:noFill/>
        </p:spPr>
        <p:txBody>
          <a:bodyPr wrap="square" rtlCol="0">
            <a:spAutoFit/>
          </a:bodyPr>
          <a:lstStyle/>
          <a:p>
            <a:pPr algn="ctr"/>
            <a:r>
              <a:rPr lang="es-MX" sz="2400" b="1">
                <a:solidFill>
                  <a:schemeClr val="accent1"/>
                </a:solidFill>
                <a:latin typeface="Calibri" charset="0"/>
                <a:ea typeface="Calibri" charset="0"/>
                <a:cs typeface="Calibri" charset="0"/>
              </a:rPr>
              <a:t>Veamos un caso práctico</a:t>
            </a:r>
          </a:p>
        </p:txBody>
      </p:sp>
      <p:pic>
        <p:nvPicPr>
          <p:cNvPr id="34" name="Imagen 33"/>
          <p:cNvPicPr>
            <a:picLocks noChangeAspect="1"/>
          </p:cNvPicPr>
          <p:nvPr/>
        </p:nvPicPr>
        <p:blipFill>
          <a:blip r:embed="rId2"/>
          <a:stretch>
            <a:fillRect/>
          </a:stretch>
        </p:blipFill>
        <p:spPr>
          <a:xfrm>
            <a:off x="3425362" y="1874814"/>
            <a:ext cx="2191431" cy="644252"/>
          </a:xfrm>
          <a:prstGeom prst="rect">
            <a:avLst/>
          </a:prstGeom>
        </p:spPr>
      </p:pic>
      <p:grpSp>
        <p:nvGrpSpPr>
          <p:cNvPr id="35" name="Agrupar 34"/>
          <p:cNvGrpSpPr/>
          <p:nvPr/>
        </p:nvGrpSpPr>
        <p:grpSpPr>
          <a:xfrm rot="887402">
            <a:off x="4044012" y="2627462"/>
            <a:ext cx="693584" cy="449707"/>
            <a:chOff x="2736956" y="5456150"/>
            <a:chExt cx="761446" cy="476413"/>
          </a:xfrm>
        </p:grpSpPr>
        <p:pic>
          <p:nvPicPr>
            <p:cNvPr id="36" name="Imagen 3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686331">
              <a:off x="2736956" y="5456150"/>
              <a:ext cx="761446" cy="476413"/>
            </a:xfrm>
            <a:prstGeom prst="rect">
              <a:avLst/>
            </a:prstGeom>
          </p:spPr>
        </p:pic>
        <p:sp>
          <p:nvSpPr>
            <p:cNvPr id="37" name="Rectángulo 36"/>
            <p:cNvSpPr/>
            <p:nvPr/>
          </p:nvSpPr>
          <p:spPr>
            <a:xfrm rot="20686331">
              <a:off x="2815773" y="5600228"/>
              <a:ext cx="613508" cy="200062"/>
            </a:xfrm>
            <a:prstGeom prst="rect">
              <a:avLst/>
            </a:prstGeom>
            <a:solidFill>
              <a:srgbClr val="2697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latin typeface="Calibri" charset="0"/>
                <a:ea typeface="Calibri" charset="0"/>
                <a:cs typeface="Calibri" charset="0"/>
              </a:endParaRPr>
            </a:p>
          </p:txBody>
        </p:sp>
        <p:sp>
          <p:nvSpPr>
            <p:cNvPr id="38" name="CuadroTexto 37"/>
            <p:cNvSpPr txBox="1"/>
            <p:nvPr/>
          </p:nvSpPr>
          <p:spPr>
            <a:xfrm rot="20686331">
              <a:off x="2776370" y="5479427"/>
              <a:ext cx="662054" cy="391265"/>
            </a:xfrm>
            <a:prstGeom prst="rect">
              <a:avLst/>
            </a:prstGeom>
            <a:noFill/>
          </p:spPr>
          <p:txBody>
            <a:bodyPr wrap="none" rtlCol="0">
              <a:spAutoFit/>
            </a:bodyPr>
            <a:lstStyle/>
            <a:p>
              <a:r>
                <a:rPr lang="es-ES_tradnl" sz="1800">
                  <a:solidFill>
                    <a:schemeClr val="bg1"/>
                  </a:solidFill>
                  <a:latin typeface="Calibri" charset="0"/>
                  <a:ea typeface="Calibri" charset="0"/>
                  <a:cs typeface="Calibri" charset="0"/>
                </a:rPr>
                <a:t>ADD</a:t>
              </a:r>
            </a:p>
          </p:txBody>
        </p:sp>
      </p:grpSp>
      <p:sp>
        <p:nvSpPr>
          <p:cNvPr id="39" name="CuadroTexto 38"/>
          <p:cNvSpPr txBox="1"/>
          <p:nvPr/>
        </p:nvSpPr>
        <p:spPr>
          <a:xfrm>
            <a:off x="5319721" y="3513313"/>
            <a:ext cx="3903785" cy="369332"/>
          </a:xfrm>
          <a:prstGeom prst="rect">
            <a:avLst/>
          </a:prstGeom>
          <a:noFill/>
        </p:spPr>
        <p:txBody>
          <a:bodyPr wrap="square" rtlCol="0">
            <a:spAutoFit/>
          </a:bodyPr>
          <a:lstStyle/>
          <a:p>
            <a:r>
              <a:rPr lang="es-MX" sz="1800" dirty="0">
                <a:latin typeface="Calibri" charset="0"/>
                <a:ea typeface="Calibri" charset="0"/>
                <a:cs typeface="Calibri" charset="0"/>
              </a:rPr>
              <a:t>Venta con su cobro</a:t>
            </a:r>
          </a:p>
        </p:txBody>
      </p:sp>
      <p:sp>
        <p:nvSpPr>
          <p:cNvPr id="40" name="CuadroTexto 39"/>
          <p:cNvSpPr txBox="1"/>
          <p:nvPr/>
        </p:nvSpPr>
        <p:spPr>
          <a:xfrm>
            <a:off x="5322397" y="3944442"/>
            <a:ext cx="3903785" cy="369332"/>
          </a:xfrm>
          <a:prstGeom prst="rect">
            <a:avLst/>
          </a:prstGeom>
          <a:noFill/>
        </p:spPr>
        <p:txBody>
          <a:bodyPr wrap="square" rtlCol="0">
            <a:spAutoFit/>
          </a:bodyPr>
          <a:lstStyle/>
          <a:p>
            <a:r>
              <a:rPr lang="es-MX" sz="1800">
                <a:latin typeface="Calibri" charset="0"/>
                <a:ea typeface="Calibri" charset="0"/>
                <a:cs typeface="Calibri" charset="0"/>
              </a:rPr>
              <a:t>Compra con su pago</a:t>
            </a:r>
          </a:p>
        </p:txBody>
      </p:sp>
      <p:sp>
        <p:nvSpPr>
          <p:cNvPr id="25" name="Rectángulo 24"/>
          <p:cNvSpPr/>
          <p:nvPr/>
        </p:nvSpPr>
        <p:spPr>
          <a:xfrm>
            <a:off x="252566" y="172624"/>
            <a:ext cx="4911077" cy="692498"/>
          </a:xfrm>
          <a:prstGeom prst="rect">
            <a:avLst/>
          </a:prstGeom>
        </p:spPr>
        <p:txBody>
          <a:bodyPr vert="horz" lIns="68580" tIns="34290" rIns="68580" bIns="34290" rtlCol="0" anchor="ctr">
            <a:normAutofit/>
          </a:bodyPr>
          <a:lstStyle/>
          <a:p>
            <a:pPr>
              <a:lnSpc>
                <a:spcPct val="90000"/>
              </a:lnSpc>
              <a:spcBef>
                <a:spcPct val="0"/>
              </a:spcBef>
            </a:pPr>
            <a:r>
              <a:rPr lang="es-ES" sz="2250" dirty="0">
                <a:solidFill>
                  <a:schemeClr val="accent1"/>
                </a:solidFill>
                <a:latin typeface="Calibri" charset="0"/>
                <a:ea typeface="Calibri" charset="0"/>
                <a:cs typeface="Calibri" charset="0"/>
              </a:rPr>
              <a:t>Implicaciones en la Contabilidad </a:t>
            </a:r>
            <a:endParaRPr lang="es-ES_tradnl" sz="2250" dirty="0">
              <a:solidFill>
                <a:schemeClr val="accent1"/>
              </a:solidFill>
              <a:latin typeface="Calibri" charset="0"/>
              <a:ea typeface="Calibri" charset="0"/>
              <a:cs typeface="Calibri" charset="0"/>
            </a:endParaRPr>
          </a:p>
        </p:txBody>
      </p:sp>
      <p:grpSp>
        <p:nvGrpSpPr>
          <p:cNvPr id="30" name="Agrupar 29"/>
          <p:cNvGrpSpPr/>
          <p:nvPr/>
        </p:nvGrpSpPr>
        <p:grpSpPr>
          <a:xfrm>
            <a:off x="941664" y="1806758"/>
            <a:ext cx="826220" cy="1094300"/>
            <a:chOff x="2501899" y="1594366"/>
            <a:chExt cx="1880590" cy="2395551"/>
          </a:xfrm>
        </p:grpSpPr>
        <p:pic>
          <p:nvPicPr>
            <p:cNvPr id="33" name="Imagen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1899" y="1594366"/>
              <a:ext cx="1803400" cy="1803400"/>
            </a:xfrm>
            <a:prstGeom prst="rect">
              <a:avLst/>
            </a:prstGeom>
          </p:spPr>
        </p:pic>
        <p:sp>
          <p:nvSpPr>
            <p:cNvPr id="41" name="CuadroTexto 40"/>
            <p:cNvSpPr txBox="1"/>
            <p:nvPr/>
          </p:nvSpPr>
          <p:spPr>
            <a:xfrm>
              <a:off x="2502702" y="3181406"/>
              <a:ext cx="1879787" cy="808511"/>
            </a:xfrm>
            <a:prstGeom prst="rect">
              <a:avLst/>
            </a:prstGeom>
            <a:noFill/>
          </p:spPr>
          <p:txBody>
            <a:bodyPr wrap="none" rtlCol="0">
              <a:spAutoFit/>
            </a:bodyPr>
            <a:lstStyle/>
            <a:p>
              <a:r>
                <a:rPr lang="es-ES_tradnl" sz="1800" dirty="0">
                  <a:solidFill>
                    <a:schemeClr val="accent1"/>
                  </a:solidFill>
                  <a:latin typeface="Calibri" charset="0"/>
                  <a:ea typeface="Calibri" charset="0"/>
                  <a:cs typeface="Calibri" charset="0"/>
                </a:rPr>
                <a:t>Emisor</a:t>
              </a:r>
            </a:p>
          </p:txBody>
        </p:sp>
      </p:grpSp>
      <p:pic>
        <p:nvPicPr>
          <p:cNvPr id="42" name="Imagen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60887" y="1806759"/>
            <a:ext cx="889442" cy="873503"/>
          </a:xfrm>
          <a:prstGeom prst="rect">
            <a:avLst/>
          </a:prstGeom>
        </p:spPr>
      </p:pic>
      <p:sp>
        <p:nvSpPr>
          <p:cNvPr id="44" name="CuadroTexto 43"/>
          <p:cNvSpPr txBox="1"/>
          <p:nvPr/>
        </p:nvSpPr>
        <p:spPr>
          <a:xfrm>
            <a:off x="7210712" y="2561033"/>
            <a:ext cx="1031757" cy="369332"/>
          </a:xfrm>
          <a:prstGeom prst="rect">
            <a:avLst/>
          </a:prstGeom>
          <a:noFill/>
        </p:spPr>
        <p:txBody>
          <a:bodyPr wrap="none" rtlCol="0">
            <a:spAutoFit/>
          </a:bodyPr>
          <a:lstStyle/>
          <a:p>
            <a:r>
              <a:rPr lang="es-ES_tradnl" sz="1800" dirty="0">
                <a:solidFill>
                  <a:schemeClr val="accent1"/>
                </a:solidFill>
                <a:latin typeface="Calibri" charset="0"/>
                <a:ea typeface="Calibri" charset="0"/>
                <a:cs typeface="Calibri" charset="0"/>
              </a:rPr>
              <a:t>Receptor</a:t>
            </a:r>
          </a:p>
        </p:txBody>
      </p:sp>
      <p:grpSp>
        <p:nvGrpSpPr>
          <p:cNvPr id="3" name="Agrupar 2"/>
          <p:cNvGrpSpPr/>
          <p:nvPr/>
        </p:nvGrpSpPr>
        <p:grpSpPr>
          <a:xfrm>
            <a:off x="4935362" y="3569712"/>
            <a:ext cx="224274" cy="233452"/>
            <a:chOff x="5240222" y="5341366"/>
            <a:chExt cx="299032" cy="311269"/>
          </a:xfrm>
        </p:grpSpPr>
        <p:sp>
          <p:nvSpPr>
            <p:cNvPr id="50" name="Oval 19"/>
            <p:cNvSpPr/>
            <p:nvPr/>
          </p:nvSpPr>
          <p:spPr>
            <a:xfrm>
              <a:off x="5240222" y="5341366"/>
              <a:ext cx="299032" cy="311269"/>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13"/>
            </a:p>
          </p:txBody>
        </p:sp>
        <p:sp>
          <p:nvSpPr>
            <p:cNvPr id="52" name="Shape 161"/>
            <p:cNvSpPr/>
            <p:nvPr/>
          </p:nvSpPr>
          <p:spPr>
            <a:xfrm>
              <a:off x="5308524" y="5415724"/>
              <a:ext cx="163391" cy="177164"/>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8"/>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chemeClr val="bg1"/>
            </a:solidFill>
            <a:ln w="12700" cap="flat">
              <a:noFill/>
              <a:miter lim="400000"/>
            </a:ln>
            <a:effectLst/>
          </p:spPr>
          <p:txBody>
            <a:bodyPr wrap="square" lIns="28575" tIns="28575" rIns="28575" bIns="28575" numCol="1" anchor="ctr">
              <a:noAutofit/>
            </a:bodyPr>
            <a:lstStyle/>
            <a:p>
              <a:pPr defTabSz="3429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sz="2250"/>
            </a:p>
          </p:txBody>
        </p:sp>
      </p:grpSp>
      <p:grpSp>
        <p:nvGrpSpPr>
          <p:cNvPr id="4" name="Agrupar 3"/>
          <p:cNvGrpSpPr/>
          <p:nvPr/>
        </p:nvGrpSpPr>
        <p:grpSpPr>
          <a:xfrm>
            <a:off x="4934084" y="4000840"/>
            <a:ext cx="224274" cy="233452"/>
            <a:chOff x="5240222" y="5960073"/>
            <a:chExt cx="299032" cy="311269"/>
          </a:xfrm>
        </p:grpSpPr>
        <p:sp>
          <p:nvSpPr>
            <p:cNvPr id="51" name="Oval 47"/>
            <p:cNvSpPr/>
            <p:nvPr/>
          </p:nvSpPr>
          <p:spPr>
            <a:xfrm>
              <a:off x="5240222" y="5960073"/>
              <a:ext cx="299032" cy="311269"/>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13"/>
            </a:p>
          </p:txBody>
        </p:sp>
        <p:sp>
          <p:nvSpPr>
            <p:cNvPr id="53" name="Shape 161"/>
            <p:cNvSpPr/>
            <p:nvPr/>
          </p:nvSpPr>
          <p:spPr>
            <a:xfrm>
              <a:off x="5291070" y="6030452"/>
              <a:ext cx="163391" cy="177164"/>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8"/>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chemeClr val="bg1"/>
            </a:solidFill>
            <a:ln w="12700" cap="flat">
              <a:noFill/>
              <a:miter lim="400000"/>
            </a:ln>
            <a:effectLst/>
          </p:spPr>
          <p:txBody>
            <a:bodyPr wrap="square" lIns="28575" tIns="28575" rIns="28575" bIns="28575" numCol="1" anchor="ctr">
              <a:noAutofit/>
            </a:bodyPr>
            <a:lstStyle/>
            <a:p>
              <a:pPr defTabSz="3429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s-MX" sz="2250"/>
            </a:p>
          </p:txBody>
        </p:sp>
      </p:grpSp>
      <p:sp>
        <p:nvSpPr>
          <p:cNvPr id="54" name="Rectangle 14">
            <a:extLst>
              <a:ext uri="{FF2B5EF4-FFF2-40B4-BE49-F238E27FC236}">
                <a16:creationId xmlns:a16="http://schemas.microsoft.com/office/drawing/2014/main" xmlns="" id="{A57CABB8-5871-407A-B760-7A2CB0313D00}"/>
              </a:ext>
            </a:extLst>
          </p:cNvPr>
          <p:cNvSpPr/>
          <p:nvPr/>
        </p:nvSpPr>
        <p:spPr>
          <a:xfrm>
            <a:off x="4376707" y="3509992"/>
            <a:ext cx="110102" cy="809267"/>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500" dirty="0"/>
          </a:p>
        </p:txBody>
      </p:sp>
      <p:grpSp>
        <p:nvGrpSpPr>
          <p:cNvPr id="55" name="Group 4"/>
          <p:cNvGrpSpPr/>
          <p:nvPr/>
        </p:nvGrpSpPr>
        <p:grpSpPr>
          <a:xfrm>
            <a:off x="1973461" y="2191385"/>
            <a:ext cx="1331387" cy="48006"/>
            <a:chOff x="2631281" y="3073618"/>
            <a:chExt cx="1775182" cy="64008"/>
          </a:xfrm>
        </p:grpSpPr>
        <p:cxnSp>
          <p:nvCxnSpPr>
            <p:cNvPr id="56" name="Straight Connector 33"/>
            <p:cNvCxnSpPr>
              <a:endCxn id="57" idx="2"/>
            </p:cNvCxnSpPr>
            <p:nvPr/>
          </p:nvCxnSpPr>
          <p:spPr>
            <a:xfrm flipH="1">
              <a:off x="2695289" y="3105150"/>
              <a:ext cx="1711174" cy="47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Oval 34"/>
            <p:cNvSpPr/>
            <p:nvPr/>
          </p:nvSpPr>
          <p:spPr>
            <a:xfrm rot="10800000">
              <a:off x="2631281" y="3073618"/>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50"/>
            </a:p>
          </p:txBody>
        </p:sp>
      </p:grpSp>
      <p:grpSp>
        <p:nvGrpSpPr>
          <p:cNvPr id="58" name="Group 4"/>
          <p:cNvGrpSpPr/>
          <p:nvPr/>
        </p:nvGrpSpPr>
        <p:grpSpPr>
          <a:xfrm>
            <a:off x="5714733" y="2191031"/>
            <a:ext cx="1294750" cy="48006"/>
            <a:chOff x="2695289" y="3073618"/>
            <a:chExt cx="1726333" cy="64008"/>
          </a:xfrm>
        </p:grpSpPr>
        <p:cxnSp>
          <p:nvCxnSpPr>
            <p:cNvPr id="59" name="Straight Connector 33"/>
            <p:cNvCxnSpPr/>
            <p:nvPr/>
          </p:nvCxnSpPr>
          <p:spPr>
            <a:xfrm flipH="1">
              <a:off x="2695289" y="3105150"/>
              <a:ext cx="1711174" cy="47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0" name="Oval 34"/>
            <p:cNvSpPr/>
            <p:nvPr/>
          </p:nvSpPr>
          <p:spPr>
            <a:xfrm rot="10800000">
              <a:off x="4357614" y="3073618"/>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s-MX" sz="1050"/>
            </a:p>
          </p:txBody>
        </p:sp>
      </p:grpSp>
    </p:spTree>
    <p:extLst>
      <p:ext uri="{BB962C8B-B14F-4D97-AF65-F5344CB8AC3E}">
        <p14:creationId xmlns:p14="http://schemas.microsoft.com/office/powerpoint/2010/main" val="18455752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a:extLst>
              <a:ext uri="{FF2B5EF4-FFF2-40B4-BE49-F238E27FC236}">
                <a16:creationId xmlns:a16="http://schemas.microsoft.com/office/drawing/2014/main" xmlns="" id="{9DF36F74-71CA-9B4D-B904-165AD7DC7CA0}"/>
              </a:ext>
            </a:extLst>
          </p:cNvPr>
          <p:cNvSpPr>
            <a:spLocks noGrp="1"/>
          </p:cNvSpPr>
          <p:nvPr>
            <p:ph type="title"/>
          </p:nvPr>
        </p:nvSpPr>
        <p:spPr>
          <a:xfrm>
            <a:off x="348343" y="288925"/>
            <a:ext cx="10515600" cy="1325563"/>
          </a:xfrm>
        </p:spPr>
        <p:txBody>
          <a:bodyPr>
            <a:normAutofit/>
          </a:bodyPr>
          <a:lstStyle/>
          <a:p>
            <a:r>
              <a:rPr lang="es-ES" sz="2800" dirty="0">
                <a:solidFill>
                  <a:srgbClr val="2D6CA4"/>
                </a:solidFill>
                <a:latin typeface="Calibri" charset="0"/>
                <a:ea typeface="Calibri" charset="0"/>
                <a:cs typeface="Calibri" charset="0"/>
              </a:rPr>
              <a:t>Declaración anual de sueldos y salarios (DIM)</a:t>
            </a:r>
            <a:endParaRPr lang="es-ES_tradnl" sz="2800" dirty="0">
              <a:solidFill>
                <a:srgbClr val="2D6CA4"/>
              </a:solidFill>
              <a:latin typeface="Calibri" charset="0"/>
              <a:ea typeface="Calibri" charset="0"/>
              <a:cs typeface="Calibri" charset="0"/>
            </a:endParaRPr>
          </a:p>
        </p:txBody>
      </p:sp>
      <p:sp>
        <p:nvSpPr>
          <p:cNvPr id="10" name="Marcador de contenido 2">
            <a:extLst>
              <a:ext uri="{FF2B5EF4-FFF2-40B4-BE49-F238E27FC236}">
                <a16:creationId xmlns:a16="http://schemas.microsoft.com/office/drawing/2014/main" xmlns="" id="{B7106BFE-B33A-9C47-8A44-E8E3962BDF27}"/>
              </a:ext>
            </a:extLst>
          </p:cNvPr>
          <p:cNvSpPr>
            <a:spLocks noGrp="1"/>
          </p:cNvSpPr>
          <p:nvPr>
            <p:ph idx="1"/>
          </p:nvPr>
        </p:nvSpPr>
        <p:spPr>
          <a:xfrm>
            <a:off x="348343" y="951706"/>
            <a:ext cx="8338457" cy="3533208"/>
          </a:xfrm>
        </p:spPr>
        <p:txBody>
          <a:bodyPr>
            <a:normAutofit lnSpcReduction="10000"/>
          </a:bodyPr>
          <a:lstStyle/>
          <a:p>
            <a:pPr marL="0" indent="0">
              <a:buNone/>
            </a:pPr>
            <a:r>
              <a:rPr lang="es-ES_tradnl" sz="1800" dirty="0"/>
              <a:t>La reforma de 2014 a la Ley del ISR, estableció que la obligación de presentar declaraciones informativas concluye el 31 de diciembre de 2016 por así disponerlo artículo Noveno, fracción X, de las disposiciones transitorias de la Ley del ISR 2014.</a:t>
            </a:r>
          </a:p>
          <a:p>
            <a:pPr marL="0" indent="0">
              <a:buNone/>
            </a:pPr>
            <a:endParaRPr lang="es-ES_tradnl" sz="1800" dirty="0"/>
          </a:p>
          <a:p>
            <a:pPr marL="0" indent="0">
              <a:buNone/>
            </a:pPr>
            <a:r>
              <a:rPr lang="es-ES_tradnl" sz="1800" dirty="0"/>
              <a:t>Esto significa que la última declaración informativa múltiple (DIM) se elaborará con la información generada durante 2016 y se presentará en los plazos y términos establecidos para tal efecto (en febrero de 2017).</a:t>
            </a:r>
          </a:p>
          <a:p>
            <a:pPr marL="0" indent="0">
              <a:buNone/>
            </a:pPr>
            <a:endParaRPr lang="es-ES_tradnl" sz="1800" dirty="0"/>
          </a:p>
          <a:p>
            <a:pPr marL="0" indent="0">
              <a:buNone/>
            </a:pPr>
            <a:r>
              <a:rPr lang="es-ES_tradnl" sz="1800" dirty="0"/>
              <a:t>Gracias complemento de CFDI de N</a:t>
            </a:r>
            <a:r>
              <a:rPr lang="es-ES" sz="1800" dirty="0" err="1"/>
              <a:t>ómina</a:t>
            </a:r>
            <a:r>
              <a:rPr lang="es-ES" sz="1800" dirty="0"/>
              <a:t> 1.2, toda la información que se requiere para la DIM, ya se puede extraer de los CFDI de Pago de Nómina.</a:t>
            </a:r>
            <a:endParaRPr lang="es-ES_tradnl" sz="1800" dirty="0"/>
          </a:p>
          <a:p>
            <a:pPr marL="0" indent="0">
              <a:buNone/>
            </a:pPr>
            <a:r>
              <a:rPr lang="es-ES_tradnl" sz="2000" dirty="0"/>
              <a:t/>
            </a:r>
            <a:br>
              <a:rPr lang="es-ES_tradnl" sz="2000" dirty="0"/>
            </a:br>
            <a:endParaRPr lang="es-ES_tradnl" sz="2000" dirty="0"/>
          </a:p>
        </p:txBody>
      </p:sp>
    </p:spTree>
    <p:extLst>
      <p:ext uri="{BB962C8B-B14F-4D97-AF65-F5344CB8AC3E}">
        <p14:creationId xmlns:p14="http://schemas.microsoft.com/office/powerpoint/2010/main" val="3266680116"/>
      </p:ext>
    </p:extLst>
  </p:cSld>
  <p:clrMapOvr>
    <a:masterClrMapping/>
  </p:clrMapOvr>
  <p:transition spd="slow">
    <p:pull/>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E3D2157B-81AE-CF4E-AFD3-1B2D37615B6B}"/>
              </a:ext>
            </a:extLst>
          </p:cNvPr>
          <p:cNvSpPr txBox="1">
            <a:spLocks/>
          </p:cNvSpPr>
          <p:nvPr/>
        </p:nvSpPr>
        <p:spPr>
          <a:xfrm>
            <a:off x="315685" y="304800"/>
            <a:ext cx="8741229" cy="776288"/>
          </a:xfrm>
          <a:prstGeom prst="rect">
            <a:avLst/>
          </a:prstGeo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 sz="2800" dirty="0">
                <a:solidFill>
                  <a:srgbClr val="2D6CA4"/>
                </a:solidFill>
                <a:latin typeface="Calibri" charset="0"/>
                <a:ea typeface="Calibri" charset="0"/>
                <a:cs typeface="Calibri" charset="0"/>
              </a:rPr>
              <a:t>Declaración anual de sueldos y salarios (DIM)</a:t>
            </a:r>
            <a:endParaRPr lang="es-ES_tradnl" sz="2800" dirty="0">
              <a:solidFill>
                <a:srgbClr val="2D6CA4"/>
              </a:solidFill>
              <a:latin typeface="Calibri" charset="0"/>
              <a:ea typeface="Calibri" charset="0"/>
              <a:cs typeface="Calibri" charset="0"/>
            </a:endParaRPr>
          </a:p>
        </p:txBody>
      </p:sp>
      <p:sp>
        <p:nvSpPr>
          <p:cNvPr id="3" name="Marcador de contenido 2">
            <a:extLst>
              <a:ext uri="{FF2B5EF4-FFF2-40B4-BE49-F238E27FC236}">
                <a16:creationId xmlns:a16="http://schemas.microsoft.com/office/drawing/2014/main" xmlns="" id="{D8FBBC8C-A7B9-C44E-8B11-89335C095786}"/>
              </a:ext>
            </a:extLst>
          </p:cNvPr>
          <p:cNvSpPr txBox="1">
            <a:spLocks/>
          </p:cNvSpPr>
          <p:nvPr/>
        </p:nvSpPr>
        <p:spPr>
          <a:xfrm>
            <a:off x="315684" y="1625721"/>
            <a:ext cx="8741229" cy="2548269"/>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s-ES_tradnl" sz="2000" dirty="0"/>
              <a:t>Al ser el CFDI de Pago de n</a:t>
            </a:r>
            <a:r>
              <a:rPr lang="es-ES" sz="2000" dirty="0" err="1"/>
              <a:t>óminas</a:t>
            </a:r>
            <a:r>
              <a:rPr lang="es-ES" sz="2000" dirty="0"/>
              <a:t> la única fuente de información para la declaración, se vuelve necesario asegurarse que la información que tiene el SAT sea la misma que se calculó a los empleados</a:t>
            </a:r>
          </a:p>
          <a:p>
            <a:pPr marL="0" indent="0">
              <a:buFont typeface="Arial" panose="020B0604020202020204" pitchFamily="34" charset="0"/>
              <a:buNone/>
            </a:pPr>
            <a:endParaRPr lang="es-ES" sz="2000" dirty="0"/>
          </a:p>
          <a:p>
            <a:pPr marL="0" indent="0">
              <a:buFont typeface="Arial" panose="020B0604020202020204" pitchFamily="34" charset="0"/>
              <a:buNone/>
            </a:pPr>
            <a:endParaRPr lang="es-ES_tradnl" sz="2400" dirty="0"/>
          </a:p>
        </p:txBody>
      </p:sp>
      <p:pic>
        <p:nvPicPr>
          <p:cNvPr id="4" name="Imagen 3">
            <a:extLst>
              <a:ext uri="{FF2B5EF4-FFF2-40B4-BE49-F238E27FC236}">
                <a16:creationId xmlns:a16="http://schemas.microsoft.com/office/drawing/2014/main" xmlns="" id="{CE4C2AEF-EBF4-AF44-96AD-FA5E7A044FB8}"/>
              </a:ext>
            </a:extLst>
          </p:cNvPr>
          <p:cNvPicPr>
            <a:picLocks noChangeAspect="1"/>
          </p:cNvPicPr>
          <p:nvPr/>
        </p:nvPicPr>
        <p:blipFill>
          <a:blip r:embed="rId2"/>
          <a:stretch>
            <a:fillRect/>
          </a:stretch>
        </p:blipFill>
        <p:spPr>
          <a:xfrm>
            <a:off x="2565674" y="3121760"/>
            <a:ext cx="1158838" cy="1158838"/>
          </a:xfrm>
          <a:prstGeom prst="rect">
            <a:avLst/>
          </a:prstGeom>
        </p:spPr>
      </p:pic>
      <p:pic>
        <p:nvPicPr>
          <p:cNvPr id="5" name="Imagen 4">
            <a:extLst>
              <a:ext uri="{FF2B5EF4-FFF2-40B4-BE49-F238E27FC236}">
                <a16:creationId xmlns:a16="http://schemas.microsoft.com/office/drawing/2014/main" xmlns="" id="{893E4D18-7811-C745-B49F-2749CAD72D9C}"/>
              </a:ext>
            </a:extLst>
          </p:cNvPr>
          <p:cNvPicPr>
            <a:picLocks noChangeAspect="1"/>
          </p:cNvPicPr>
          <p:nvPr/>
        </p:nvPicPr>
        <p:blipFill rotWithShape="1">
          <a:blip r:embed="rId3"/>
          <a:srcRect t="13743" b="15645"/>
          <a:stretch/>
        </p:blipFill>
        <p:spPr>
          <a:xfrm>
            <a:off x="4702214" y="3141543"/>
            <a:ext cx="1688498" cy="1085751"/>
          </a:xfrm>
          <a:prstGeom prst="rect">
            <a:avLst/>
          </a:prstGeom>
        </p:spPr>
      </p:pic>
    </p:spTree>
    <p:extLst>
      <p:ext uri="{BB962C8B-B14F-4D97-AF65-F5344CB8AC3E}">
        <p14:creationId xmlns:p14="http://schemas.microsoft.com/office/powerpoint/2010/main" val="958819584"/>
      </p:ext>
    </p:extLst>
  </p:cSld>
  <p:clrMapOvr>
    <a:masterClrMapping/>
  </p:clrMapOvr>
  <p:transition spd="slow">
    <p:pull/>
  </p:transition>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Marcador de contenido 2">
            <a:extLst>
              <a:ext uri="{FF2B5EF4-FFF2-40B4-BE49-F238E27FC236}">
                <a16:creationId xmlns:a16="http://schemas.microsoft.com/office/drawing/2014/main" xmlns="" id="{1733F07D-D787-5045-8F65-86A85E01FA48}"/>
              </a:ext>
            </a:extLst>
          </p:cNvPr>
          <p:cNvSpPr txBox="1">
            <a:spLocks/>
          </p:cNvSpPr>
          <p:nvPr/>
        </p:nvSpPr>
        <p:spPr>
          <a:xfrm>
            <a:off x="527503" y="956481"/>
            <a:ext cx="8344354" cy="972004"/>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s-ES" sz="2000" dirty="0"/>
              <a:t>El pasado mes de noviembre el SAT actualizó la guía de llenando del complemento 1.2 y los catálogos de claves para registrar los importes resultantes del cálculo anual son:</a:t>
            </a:r>
          </a:p>
          <a:p>
            <a:pPr marL="0" indent="0">
              <a:buFont typeface="Arial" panose="020B0604020202020204" pitchFamily="34" charset="0"/>
              <a:buNone/>
            </a:pPr>
            <a:endParaRPr lang="es-ES" sz="2000" dirty="0"/>
          </a:p>
          <a:p>
            <a:pPr marL="0" indent="0">
              <a:buFont typeface="Arial" panose="020B0604020202020204" pitchFamily="34" charset="0"/>
              <a:buNone/>
            </a:pPr>
            <a:endParaRPr lang="es-ES_tradnl" sz="2000" dirty="0"/>
          </a:p>
        </p:txBody>
      </p:sp>
      <p:graphicFrame>
        <p:nvGraphicFramePr>
          <p:cNvPr id="7" name="Tabla 6">
            <a:extLst>
              <a:ext uri="{FF2B5EF4-FFF2-40B4-BE49-F238E27FC236}">
                <a16:creationId xmlns:a16="http://schemas.microsoft.com/office/drawing/2014/main" xmlns="" id="{150FAB00-DBC0-3840-843D-4E8FD010439E}"/>
              </a:ext>
            </a:extLst>
          </p:cNvPr>
          <p:cNvGraphicFramePr>
            <a:graphicFrameLocks noGrp="1"/>
          </p:cNvGraphicFramePr>
          <p:nvPr>
            <p:extLst>
              <p:ext uri="{D42A27DB-BD31-4B8C-83A1-F6EECF244321}">
                <p14:modId xmlns:p14="http://schemas.microsoft.com/office/powerpoint/2010/main" val="2602343869"/>
              </p:ext>
            </p:extLst>
          </p:nvPr>
        </p:nvGraphicFramePr>
        <p:xfrm>
          <a:off x="473075" y="1941592"/>
          <a:ext cx="8398782" cy="3091180"/>
        </p:xfrm>
        <a:graphic>
          <a:graphicData uri="http://schemas.openxmlformats.org/drawingml/2006/table">
            <a:tbl>
              <a:tblPr firstRow="1" bandRow="1">
                <a:tableStyleId>{5C22544A-7EE6-4342-B048-85BDC9FD1C3A}</a:tableStyleId>
              </a:tblPr>
              <a:tblGrid>
                <a:gridCol w="987614">
                  <a:extLst>
                    <a:ext uri="{9D8B030D-6E8A-4147-A177-3AD203B41FA5}">
                      <a16:colId xmlns:a16="http://schemas.microsoft.com/office/drawing/2014/main" xmlns="" val="20000"/>
                    </a:ext>
                  </a:extLst>
                </a:gridCol>
                <a:gridCol w="3211777">
                  <a:extLst>
                    <a:ext uri="{9D8B030D-6E8A-4147-A177-3AD203B41FA5}">
                      <a16:colId xmlns:a16="http://schemas.microsoft.com/office/drawing/2014/main" xmlns="" val="20001"/>
                    </a:ext>
                  </a:extLst>
                </a:gridCol>
                <a:gridCol w="4199391">
                  <a:extLst>
                    <a:ext uri="{9D8B030D-6E8A-4147-A177-3AD203B41FA5}">
                      <a16:colId xmlns:a16="http://schemas.microsoft.com/office/drawing/2014/main" xmlns="" val="20002"/>
                    </a:ext>
                  </a:extLst>
                </a:gridCol>
              </a:tblGrid>
              <a:tr h="0">
                <a:tc>
                  <a:txBody>
                    <a:bodyPr/>
                    <a:lstStyle/>
                    <a:p>
                      <a:pPr algn="ctr"/>
                      <a:r>
                        <a:rPr lang="es-ES_tradnl" dirty="0"/>
                        <a:t>Tipo de </a:t>
                      </a:r>
                      <a:r>
                        <a:rPr lang="es-ES_tradnl" dirty="0" err="1"/>
                        <a:t>operaci</a:t>
                      </a:r>
                      <a:r>
                        <a:rPr lang="es-ES" dirty="0"/>
                        <a:t>ón</a:t>
                      </a:r>
                      <a:endParaRPr lang="es-ES_tradnl" dirty="0"/>
                    </a:p>
                  </a:txBody>
                  <a:tcPr/>
                </a:tc>
                <a:tc>
                  <a:txBody>
                    <a:bodyPr/>
                    <a:lstStyle/>
                    <a:p>
                      <a:pPr algn="ctr"/>
                      <a:r>
                        <a:rPr lang="es-ES_tradnl" dirty="0"/>
                        <a:t>N</a:t>
                      </a:r>
                      <a:r>
                        <a:rPr lang="es-ES" dirty="0" err="1"/>
                        <a:t>úmero</a:t>
                      </a:r>
                      <a:r>
                        <a:rPr lang="es-ES" dirty="0"/>
                        <a:t> de clave SAT</a:t>
                      </a:r>
                      <a:endParaRPr lang="es-ES_tradnl" dirty="0"/>
                    </a:p>
                  </a:txBody>
                  <a:tcPr/>
                </a:tc>
                <a:tc>
                  <a:txBody>
                    <a:bodyPr/>
                    <a:lstStyle/>
                    <a:p>
                      <a:pPr algn="ctr"/>
                      <a:r>
                        <a:rPr lang="es-ES_tradnl" dirty="0"/>
                        <a:t>uso</a:t>
                      </a:r>
                    </a:p>
                  </a:txBody>
                  <a:tcPr/>
                </a:tc>
                <a:extLst>
                  <a:ext uri="{0D108BD9-81ED-4DB2-BD59-A6C34878D82A}">
                    <a16:rowId xmlns:a16="http://schemas.microsoft.com/office/drawing/2014/main" xmlns="" val="10000"/>
                  </a:ext>
                </a:extLst>
              </a:tr>
              <a:tr h="370840">
                <a:tc rowSpan="3">
                  <a:txBody>
                    <a:bodyPr/>
                    <a:lstStyle/>
                    <a:p>
                      <a:pPr algn="ctr"/>
                      <a:endParaRPr lang="es-ES_tradnl" dirty="0"/>
                    </a:p>
                    <a:p>
                      <a:pPr algn="ctr"/>
                      <a:endParaRPr lang="es-ES_tradnl" dirty="0"/>
                    </a:p>
                    <a:p>
                      <a:pPr algn="ctr"/>
                      <a:endParaRPr lang="es-ES_tradnl" dirty="0"/>
                    </a:p>
                    <a:p>
                      <a:pPr algn="ctr"/>
                      <a:r>
                        <a:rPr lang="es-ES_tradnl" dirty="0"/>
                        <a:t>Favor del empleado</a:t>
                      </a:r>
                    </a:p>
                  </a:txBody>
                  <a:tcPr/>
                </a:tc>
                <a:tc>
                  <a:txBody>
                    <a:bodyPr/>
                    <a:lstStyle/>
                    <a:p>
                      <a:r>
                        <a:rPr lang="es-ES_tradnl" b="1" dirty="0"/>
                        <a:t>OP-001</a:t>
                      </a:r>
                      <a:r>
                        <a:rPr lang="es-ES_tradnl" dirty="0"/>
                        <a:t> Reintegro</a:t>
                      </a:r>
                      <a:r>
                        <a:rPr lang="es-ES_tradnl" baseline="0" dirty="0"/>
                        <a:t> de ISR Retenido (siempre que no haya sido enterado al SAT)</a:t>
                      </a:r>
                      <a:endParaRPr lang="es-ES_tradnl" dirty="0"/>
                    </a:p>
                  </a:txBody>
                  <a:tcPr/>
                </a:tc>
                <a:tc>
                  <a:txBody>
                    <a:bodyPr/>
                    <a:lstStyle/>
                    <a:p>
                      <a:r>
                        <a:rPr lang="es-ES_tradnl" dirty="0"/>
                        <a:t>Devolución</a:t>
                      </a:r>
                      <a:r>
                        <a:rPr lang="es-ES" baseline="0" dirty="0"/>
                        <a:t> </a:t>
                      </a:r>
                      <a:r>
                        <a:rPr lang="es-ES" dirty="0"/>
                        <a:t>para casos de ”Errores” en el ejercicio</a:t>
                      </a:r>
                      <a:r>
                        <a:rPr lang="es-ES" baseline="0" dirty="0"/>
                        <a:t> vigente</a:t>
                      </a:r>
                      <a:endParaRPr lang="es-ES_tradnl" dirty="0"/>
                    </a:p>
                  </a:txBody>
                  <a:tcPr/>
                </a:tc>
                <a:extLst>
                  <a:ext uri="{0D108BD9-81ED-4DB2-BD59-A6C34878D82A}">
                    <a16:rowId xmlns:a16="http://schemas.microsoft.com/office/drawing/2014/main" xmlns="" val="10001"/>
                  </a:ext>
                </a:extLst>
              </a:tr>
              <a:tr h="370840">
                <a:tc vMerge="1">
                  <a:txBody>
                    <a:bodyPr/>
                    <a:lstStyle/>
                    <a:p>
                      <a:endParaRPr lang="es-ES_tradnl" dirty="0"/>
                    </a:p>
                  </a:txBody>
                  <a:tcPr/>
                </a:tc>
                <a:tc>
                  <a:txBody>
                    <a:bodyPr/>
                    <a:lstStyle/>
                    <a:p>
                      <a:r>
                        <a:rPr lang="es-ES_tradnl" b="1" dirty="0"/>
                        <a:t>OP-004</a:t>
                      </a:r>
                      <a:r>
                        <a:rPr lang="es-ES_tradnl" baseline="0" dirty="0"/>
                        <a:t> </a:t>
                      </a:r>
                      <a:r>
                        <a:rPr lang="es-ES_tradnl" baseline="0" dirty="0" err="1"/>
                        <a:t>Aplicaci</a:t>
                      </a:r>
                      <a:r>
                        <a:rPr lang="es-ES" baseline="0" dirty="0"/>
                        <a:t>ón de saldo a favor por compensación anual</a:t>
                      </a:r>
                      <a:endParaRPr lang="es-ES_tradnl" dirty="0"/>
                    </a:p>
                  </a:txBody>
                  <a:tcPr/>
                </a:tc>
                <a:tc>
                  <a:txBody>
                    <a:bodyPr/>
                    <a:lstStyle/>
                    <a:p>
                      <a:r>
                        <a:rPr lang="es-ES_tradnl" dirty="0" err="1"/>
                        <a:t>Compensaci</a:t>
                      </a:r>
                      <a:r>
                        <a:rPr lang="es-ES" dirty="0"/>
                        <a:t>ón resultado de uso de la tarifa</a:t>
                      </a:r>
                      <a:endParaRPr lang="es-ES_tradnl" dirty="0"/>
                    </a:p>
                  </a:txBody>
                  <a:tcPr/>
                </a:tc>
                <a:extLst>
                  <a:ext uri="{0D108BD9-81ED-4DB2-BD59-A6C34878D82A}">
                    <a16:rowId xmlns:a16="http://schemas.microsoft.com/office/drawing/2014/main" xmlns="" val="10002"/>
                  </a:ext>
                </a:extLst>
              </a:tr>
              <a:tr h="370840">
                <a:tc vMerge="1">
                  <a:txBody>
                    <a:bodyPr/>
                    <a:lstStyle/>
                    <a:p>
                      <a:endParaRPr lang="es-ES_tradnl" dirty="0"/>
                    </a:p>
                  </a:txBody>
                  <a:tcPr/>
                </a:tc>
                <a:tc>
                  <a:txBody>
                    <a:bodyPr/>
                    <a:lstStyle/>
                    <a:p>
                      <a:r>
                        <a:rPr lang="es-ES_tradnl" b="1" dirty="0"/>
                        <a:t>OP-005</a:t>
                      </a:r>
                      <a:r>
                        <a:rPr lang="es-ES_tradnl" dirty="0"/>
                        <a:t> Reintegro</a:t>
                      </a:r>
                      <a:r>
                        <a:rPr lang="es-ES_tradnl" baseline="0" dirty="0"/>
                        <a:t> de ISR Retenido en exceso de ejercicio anterior (siempre que no haya sido enterado al SAT)</a:t>
                      </a:r>
                      <a:endParaRPr lang="es-ES_tradnl" dirty="0"/>
                    </a:p>
                  </a:txBody>
                  <a:tcPr/>
                </a:tc>
                <a:tc>
                  <a:txBody>
                    <a:bodyPr/>
                    <a:lstStyle/>
                    <a:p>
                      <a:r>
                        <a:rPr lang="es-ES_tradnl" dirty="0" err="1"/>
                        <a:t>Devoluci</a:t>
                      </a:r>
                      <a:r>
                        <a:rPr lang="es-ES" dirty="0"/>
                        <a:t>ón para caso de ”Errores</a:t>
                      </a:r>
                      <a:r>
                        <a:rPr lang="es-ES" baseline="0" dirty="0"/>
                        <a:t> en el ejercicio anterior”</a:t>
                      </a:r>
                      <a:endParaRPr lang="es-ES_tradnl" dirty="0"/>
                    </a:p>
                  </a:txBody>
                  <a:tcPr/>
                </a:tc>
                <a:extLst>
                  <a:ext uri="{0D108BD9-81ED-4DB2-BD59-A6C34878D82A}">
                    <a16:rowId xmlns:a16="http://schemas.microsoft.com/office/drawing/2014/main" xmlns="" val="10003"/>
                  </a:ext>
                </a:extLst>
              </a:tr>
              <a:tr h="370840">
                <a:tc rowSpan="2">
                  <a:txBody>
                    <a:bodyPr/>
                    <a:lstStyle/>
                    <a:p>
                      <a:endParaRPr lang="es-ES_tradnl" dirty="0"/>
                    </a:p>
                    <a:p>
                      <a:pPr algn="ctr"/>
                      <a:r>
                        <a:rPr lang="es-ES_tradnl" dirty="0"/>
                        <a:t>A cargo del empleado</a:t>
                      </a:r>
                    </a:p>
                  </a:txBody>
                  <a:tcPr/>
                </a:tc>
                <a:tc>
                  <a:txBody>
                    <a:bodyPr/>
                    <a:lstStyle/>
                    <a:p>
                      <a:r>
                        <a:rPr lang="es-ES_tradnl" b="1" dirty="0"/>
                        <a:t>D-101</a:t>
                      </a:r>
                      <a:r>
                        <a:rPr lang="es-ES_tradnl" baseline="0" dirty="0"/>
                        <a:t> ISR Retenido del ejercicio anterior</a:t>
                      </a:r>
                      <a:endParaRPr lang="es-ES_tradnl" dirty="0"/>
                    </a:p>
                  </a:txBody>
                  <a:tcPr/>
                </a:tc>
                <a:tc>
                  <a:txBody>
                    <a:bodyPr/>
                    <a:lstStyle/>
                    <a:p>
                      <a:r>
                        <a:rPr lang="es-ES_tradnl" dirty="0"/>
                        <a:t>Para casos “Extraordinarios” de retenciones debido</a:t>
                      </a:r>
                      <a:r>
                        <a:rPr lang="es-ES_tradnl" baseline="0" dirty="0"/>
                        <a:t> a la tarifa del ejercicio anterior</a:t>
                      </a:r>
                      <a:endParaRPr lang="es-ES_tradnl" dirty="0"/>
                    </a:p>
                  </a:txBody>
                  <a:tcPr/>
                </a:tc>
                <a:extLst>
                  <a:ext uri="{0D108BD9-81ED-4DB2-BD59-A6C34878D82A}">
                    <a16:rowId xmlns:a16="http://schemas.microsoft.com/office/drawing/2014/main" xmlns="" val="10004"/>
                  </a:ext>
                </a:extLst>
              </a:tr>
              <a:tr h="370840">
                <a:tc vMerge="1">
                  <a:txBody>
                    <a:bodyPr/>
                    <a:lstStyle/>
                    <a:p>
                      <a:endParaRPr lang="es-ES_tradnl" dirty="0"/>
                    </a:p>
                  </a:txBody>
                  <a:tcPr/>
                </a:tc>
                <a:tc>
                  <a:txBody>
                    <a:bodyPr/>
                    <a:lstStyle/>
                    <a:p>
                      <a:r>
                        <a:rPr lang="es-ES_tradnl" b="1" dirty="0"/>
                        <a:t>D-002</a:t>
                      </a:r>
                      <a:r>
                        <a:rPr lang="es-ES_tradnl" baseline="0" dirty="0"/>
                        <a:t> ISR</a:t>
                      </a:r>
                      <a:endParaRPr lang="es-ES_tradnl" dirty="0"/>
                    </a:p>
                  </a:txBody>
                  <a:tcPr/>
                </a:tc>
                <a:tc>
                  <a:txBody>
                    <a:bodyPr/>
                    <a:lstStyle/>
                    <a:p>
                      <a:r>
                        <a:rPr lang="es-ES_tradnl" dirty="0"/>
                        <a:t>ISR en el ejercicio</a:t>
                      </a:r>
                      <a:r>
                        <a:rPr lang="es-ES_tradnl" baseline="0" dirty="0"/>
                        <a:t> vigente</a:t>
                      </a:r>
                      <a:endParaRPr lang="es-ES_tradnl" dirty="0"/>
                    </a:p>
                  </a:txBody>
                  <a:tcPr/>
                </a:tc>
                <a:extLst>
                  <a:ext uri="{0D108BD9-81ED-4DB2-BD59-A6C34878D82A}">
                    <a16:rowId xmlns:a16="http://schemas.microsoft.com/office/drawing/2014/main" xmlns="" val="10005"/>
                  </a:ext>
                </a:extLst>
              </a:tr>
            </a:tbl>
          </a:graphicData>
        </a:graphic>
      </p:graphicFrame>
      <p:sp>
        <p:nvSpPr>
          <p:cNvPr id="8" name="Título 1">
            <a:extLst>
              <a:ext uri="{FF2B5EF4-FFF2-40B4-BE49-F238E27FC236}">
                <a16:creationId xmlns:a16="http://schemas.microsoft.com/office/drawing/2014/main" xmlns="" id="{EEEED78B-0F3C-9447-853F-4000EE06C176}"/>
              </a:ext>
            </a:extLst>
          </p:cNvPr>
          <p:cNvSpPr txBox="1">
            <a:spLocks/>
          </p:cNvSpPr>
          <p:nvPr/>
        </p:nvSpPr>
        <p:spPr>
          <a:xfrm>
            <a:off x="473075" y="116920"/>
            <a:ext cx="10515600" cy="1325563"/>
          </a:xfrm>
          <a:prstGeom prst="rect">
            <a:avLst/>
          </a:prstGeo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 sz="2800" dirty="0">
                <a:solidFill>
                  <a:srgbClr val="2D6CA4"/>
                </a:solidFill>
                <a:latin typeface="Calibri" charset="0"/>
                <a:cs typeface="Calibri" charset="0"/>
              </a:rPr>
              <a:t>Conceptos</a:t>
            </a:r>
            <a:r>
              <a:rPr lang="es-ES" sz="4000" dirty="0"/>
              <a:t> </a:t>
            </a:r>
            <a:r>
              <a:rPr lang="es-ES" sz="2800" dirty="0">
                <a:solidFill>
                  <a:srgbClr val="2D6CA4"/>
                </a:solidFill>
                <a:latin typeface="Calibri" charset="0"/>
                <a:cs typeface="Calibri" charset="0"/>
              </a:rPr>
              <a:t>para el cálculo anual</a:t>
            </a:r>
            <a:endParaRPr lang="es-ES_tradnl" sz="2800" dirty="0">
              <a:solidFill>
                <a:srgbClr val="2D6CA4"/>
              </a:solidFill>
              <a:latin typeface="Calibri" charset="0"/>
              <a:cs typeface="Calibri" charset="0"/>
            </a:endParaRPr>
          </a:p>
        </p:txBody>
      </p:sp>
      <p:sp>
        <p:nvSpPr>
          <p:cNvPr id="2" name="Estrella de 5 puntas 47">
            <a:extLst>
              <a:ext uri="{FF2B5EF4-FFF2-40B4-BE49-F238E27FC236}">
                <a16:creationId xmlns:a16="http://schemas.microsoft.com/office/drawing/2014/main" xmlns="" id="{23B144A2-EE5B-49DA-834E-D8CBD230933C}"/>
              </a:ext>
            </a:extLst>
          </p:cNvPr>
          <p:cNvSpPr/>
          <p:nvPr/>
        </p:nvSpPr>
        <p:spPr>
          <a:xfrm>
            <a:off x="1276615" y="3648075"/>
            <a:ext cx="180975" cy="180975"/>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
        <p:nvSpPr>
          <p:cNvPr id="3" name="Estrella de 5 puntas 50">
            <a:extLst>
              <a:ext uri="{FF2B5EF4-FFF2-40B4-BE49-F238E27FC236}">
                <a16:creationId xmlns:a16="http://schemas.microsoft.com/office/drawing/2014/main" xmlns="" id="{B2857280-CE87-4644-B2EB-DF69A0ECC654}"/>
              </a:ext>
            </a:extLst>
          </p:cNvPr>
          <p:cNvSpPr/>
          <p:nvPr/>
        </p:nvSpPr>
        <p:spPr>
          <a:xfrm>
            <a:off x="1276615" y="4181475"/>
            <a:ext cx="180975" cy="180975"/>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Tree>
    <p:extLst>
      <p:ext uri="{BB962C8B-B14F-4D97-AF65-F5344CB8AC3E}">
        <p14:creationId xmlns:p14="http://schemas.microsoft.com/office/powerpoint/2010/main" val="197163844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sz="2800" dirty="0">
                <a:solidFill>
                  <a:srgbClr val="2D6CA4"/>
                </a:solidFill>
                <a:latin typeface="Calibri" charset="0"/>
                <a:cs typeface="Calibri" charset="0"/>
              </a:rPr>
              <a:t>Conceptos para el cálculo anual</a:t>
            </a:r>
            <a:r>
              <a:rPr lang="mr-IN" sz="2800" dirty="0">
                <a:solidFill>
                  <a:srgbClr val="2D6CA4"/>
                </a:solidFill>
                <a:latin typeface="Calibri" charset="0"/>
              </a:rPr>
              <a:t>…</a:t>
            </a:r>
            <a:r>
              <a:rPr lang="es-ES" sz="2800" dirty="0">
                <a:solidFill>
                  <a:srgbClr val="2D6CA4"/>
                </a:solidFill>
                <a:latin typeface="Calibri" charset="0"/>
                <a:cs typeface="Calibri" charset="0"/>
              </a:rPr>
              <a:t> ejercicio 2017</a:t>
            </a:r>
            <a:endParaRPr lang="es-ES_tradnl" sz="2800" dirty="0">
              <a:solidFill>
                <a:srgbClr val="2D6CA4"/>
              </a:solidFill>
              <a:latin typeface="Calibri" charset="0"/>
              <a:cs typeface="Calibri" charset="0"/>
            </a:endParaRPr>
          </a:p>
        </p:txBody>
      </p:sp>
      <p:pic>
        <p:nvPicPr>
          <p:cNvPr id="13" name="Imagen 12"/>
          <p:cNvPicPr>
            <a:picLocks noChangeAspect="1"/>
          </p:cNvPicPr>
          <p:nvPr/>
        </p:nvPicPr>
        <p:blipFill>
          <a:blip r:embed="rId2"/>
          <a:stretch>
            <a:fillRect/>
          </a:stretch>
        </p:blipFill>
        <p:spPr>
          <a:xfrm>
            <a:off x="948804" y="2541393"/>
            <a:ext cx="534866" cy="534866"/>
          </a:xfrm>
          <a:prstGeom prst="rect">
            <a:avLst/>
          </a:prstGeom>
        </p:spPr>
      </p:pic>
      <p:sp>
        <p:nvSpPr>
          <p:cNvPr id="15" name="CuadroTexto 14"/>
          <p:cNvSpPr txBox="1"/>
          <p:nvPr/>
        </p:nvSpPr>
        <p:spPr>
          <a:xfrm>
            <a:off x="1009930" y="2719786"/>
            <a:ext cx="460382" cy="253916"/>
          </a:xfrm>
          <a:prstGeom prst="rect">
            <a:avLst/>
          </a:prstGeom>
          <a:noFill/>
        </p:spPr>
        <p:txBody>
          <a:bodyPr wrap="none" rtlCol="0">
            <a:spAutoFit/>
          </a:bodyPr>
          <a:lstStyle/>
          <a:p>
            <a:r>
              <a:rPr lang="es-ES_tradnl" sz="1050" b="1" dirty="0">
                <a:solidFill>
                  <a:schemeClr val="accent2"/>
                </a:solidFill>
              </a:rPr>
              <a:t>2017</a:t>
            </a:r>
            <a:endParaRPr lang="es-ES_tradnl" sz="1013" b="1" dirty="0">
              <a:solidFill>
                <a:schemeClr val="accent2"/>
              </a:solidFill>
            </a:endParaRPr>
          </a:p>
        </p:txBody>
      </p:sp>
      <p:pic>
        <p:nvPicPr>
          <p:cNvPr id="16" name="Imagen 15"/>
          <p:cNvPicPr>
            <a:picLocks noChangeAspect="1"/>
          </p:cNvPicPr>
          <p:nvPr/>
        </p:nvPicPr>
        <p:blipFill>
          <a:blip r:embed="rId2">
            <a:duotone>
              <a:schemeClr val="accent5">
                <a:shade val="45000"/>
                <a:satMod val="135000"/>
              </a:schemeClr>
              <a:prstClr val="white"/>
            </a:duotone>
          </a:blip>
          <a:stretch>
            <a:fillRect/>
          </a:stretch>
        </p:blipFill>
        <p:spPr>
          <a:xfrm>
            <a:off x="955432" y="4100161"/>
            <a:ext cx="534866" cy="534866"/>
          </a:xfrm>
          <a:prstGeom prst="rect">
            <a:avLst/>
          </a:prstGeom>
        </p:spPr>
      </p:pic>
      <p:sp>
        <p:nvSpPr>
          <p:cNvPr id="17" name="CuadroTexto 16"/>
          <p:cNvSpPr txBox="1"/>
          <p:nvPr/>
        </p:nvSpPr>
        <p:spPr>
          <a:xfrm>
            <a:off x="1016558" y="4278554"/>
            <a:ext cx="460382" cy="253916"/>
          </a:xfrm>
          <a:prstGeom prst="rect">
            <a:avLst/>
          </a:prstGeom>
          <a:noFill/>
        </p:spPr>
        <p:txBody>
          <a:bodyPr wrap="none" rtlCol="0">
            <a:spAutoFit/>
          </a:bodyPr>
          <a:lstStyle/>
          <a:p>
            <a:r>
              <a:rPr lang="es-ES_tradnl" sz="1050" b="1" dirty="0">
                <a:solidFill>
                  <a:srgbClr val="2D6CA4"/>
                </a:solidFill>
              </a:rPr>
              <a:t>2018</a:t>
            </a:r>
            <a:endParaRPr lang="es-ES_tradnl" sz="1013" b="1" dirty="0">
              <a:solidFill>
                <a:srgbClr val="2D6CA4"/>
              </a:solidFill>
            </a:endParaRPr>
          </a:p>
        </p:txBody>
      </p:sp>
      <p:pic>
        <p:nvPicPr>
          <p:cNvPr id="18" name="Imagen 17"/>
          <p:cNvPicPr>
            <a:picLocks noChangeAspect="1"/>
          </p:cNvPicPr>
          <p:nvPr/>
        </p:nvPicPr>
        <p:blipFill>
          <a:blip r:embed="rId3"/>
          <a:stretch>
            <a:fillRect/>
          </a:stretch>
        </p:blipFill>
        <p:spPr>
          <a:xfrm>
            <a:off x="1682557" y="1197164"/>
            <a:ext cx="844881" cy="844881"/>
          </a:xfrm>
          <a:prstGeom prst="rect">
            <a:avLst/>
          </a:prstGeom>
        </p:spPr>
      </p:pic>
      <p:sp>
        <p:nvSpPr>
          <p:cNvPr id="35" name="CuadroTexto 34"/>
          <p:cNvSpPr txBox="1"/>
          <p:nvPr/>
        </p:nvSpPr>
        <p:spPr>
          <a:xfrm>
            <a:off x="868149" y="1557297"/>
            <a:ext cx="684803" cy="404085"/>
          </a:xfrm>
          <a:prstGeom prst="rect">
            <a:avLst/>
          </a:prstGeom>
          <a:noFill/>
        </p:spPr>
        <p:txBody>
          <a:bodyPr wrap="none" rtlCol="0">
            <a:spAutoFit/>
          </a:bodyPr>
          <a:lstStyle/>
          <a:p>
            <a:pPr algn="ctr"/>
            <a:r>
              <a:rPr lang="es-ES_tradnl" sz="1013" dirty="0"/>
              <a:t>Fecha de </a:t>
            </a:r>
          </a:p>
          <a:p>
            <a:pPr algn="ctr"/>
            <a:r>
              <a:rPr lang="es-ES_tradnl" sz="1013" dirty="0"/>
              <a:t>c</a:t>
            </a:r>
            <a:r>
              <a:rPr lang="es-ES" sz="1013" dirty="0" err="1"/>
              <a:t>álculo</a:t>
            </a:r>
            <a:endParaRPr lang="es-ES_tradnl" sz="1013" dirty="0"/>
          </a:p>
        </p:txBody>
      </p:sp>
      <p:sp>
        <p:nvSpPr>
          <p:cNvPr id="36" name="CuadroTexto 35"/>
          <p:cNvSpPr txBox="1"/>
          <p:nvPr/>
        </p:nvSpPr>
        <p:spPr>
          <a:xfrm>
            <a:off x="1858821" y="2283675"/>
            <a:ext cx="564578" cy="248209"/>
          </a:xfrm>
          <a:prstGeom prst="rect">
            <a:avLst/>
          </a:prstGeom>
          <a:noFill/>
        </p:spPr>
        <p:txBody>
          <a:bodyPr wrap="none" rtlCol="0">
            <a:spAutoFit/>
          </a:bodyPr>
          <a:lstStyle/>
          <a:p>
            <a:pPr algn="ctr"/>
            <a:r>
              <a:rPr lang="es-ES" sz="1013" dirty="0">
                <a:solidFill>
                  <a:schemeClr val="accent6">
                    <a:lumMod val="75000"/>
                  </a:schemeClr>
                </a:solidFill>
              </a:rPr>
              <a:t>A favor</a:t>
            </a:r>
            <a:endParaRPr lang="es-ES_tradnl" sz="1013" dirty="0">
              <a:solidFill>
                <a:schemeClr val="accent6">
                  <a:lumMod val="75000"/>
                </a:schemeClr>
              </a:solidFill>
            </a:endParaRPr>
          </a:p>
        </p:txBody>
      </p:sp>
      <p:sp>
        <p:nvSpPr>
          <p:cNvPr id="37" name="CuadroTexto 36"/>
          <p:cNvSpPr txBox="1"/>
          <p:nvPr/>
        </p:nvSpPr>
        <p:spPr>
          <a:xfrm>
            <a:off x="1800425" y="3019515"/>
            <a:ext cx="689612" cy="248209"/>
          </a:xfrm>
          <a:prstGeom prst="rect">
            <a:avLst/>
          </a:prstGeom>
          <a:noFill/>
        </p:spPr>
        <p:txBody>
          <a:bodyPr wrap="none" rtlCol="0">
            <a:spAutoFit/>
          </a:bodyPr>
          <a:lstStyle/>
          <a:p>
            <a:pPr algn="ctr"/>
            <a:r>
              <a:rPr lang="es-ES" sz="1013" dirty="0">
                <a:solidFill>
                  <a:srgbClr val="FF0000"/>
                </a:solidFill>
              </a:rPr>
              <a:t>En contra</a:t>
            </a:r>
            <a:endParaRPr lang="es-ES_tradnl" sz="1013" dirty="0">
              <a:solidFill>
                <a:srgbClr val="FF0000"/>
              </a:solidFill>
            </a:endParaRPr>
          </a:p>
        </p:txBody>
      </p:sp>
      <p:sp>
        <p:nvSpPr>
          <p:cNvPr id="41" name="CuadroTexto 40"/>
          <p:cNvSpPr txBox="1"/>
          <p:nvPr/>
        </p:nvSpPr>
        <p:spPr>
          <a:xfrm>
            <a:off x="2919047" y="2173180"/>
            <a:ext cx="5846885" cy="248209"/>
          </a:xfrm>
          <a:prstGeom prst="rect">
            <a:avLst/>
          </a:prstGeom>
          <a:noFill/>
        </p:spPr>
        <p:txBody>
          <a:bodyPr wrap="square" rtlCol="0">
            <a:spAutoFit/>
          </a:bodyPr>
          <a:lstStyle/>
          <a:p>
            <a:r>
              <a:rPr lang="es-ES_tradnl" sz="1013" b="1" dirty="0"/>
              <a:t>OP-001</a:t>
            </a:r>
            <a:r>
              <a:rPr lang="es-ES_tradnl" sz="1013" dirty="0"/>
              <a:t> Reintegro de ISR Retenido (siempre que no haya sido enterado al SAT)</a:t>
            </a:r>
          </a:p>
        </p:txBody>
      </p:sp>
      <p:sp>
        <p:nvSpPr>
          <p:cNvPr id="42" name="CuadroTexto 41"/>
          <p:cNvSpPr txBox="1"/>
          <p:nvPr/>
        </p:nvSpPr>
        <p:spPr>
          <a:xfrm>
            <a:off x="2919048" y="2450179"/>
            <a:ext cx="3350597" cy="248209"/>
          </a:xfrm>
          <a:prstGeom prst="rect">
            <a:avLst/>
          </a:prstGeom>
          <a:noFill/>
        </p:spPr>
        <p:txBody>
          <a:bodyPr wrap="none" rtlCol="0">
            <a:spAutoFit/>
          </a:bodyPr>
          <a:lstStyle/>
          <a:p>
            <a:r>
              <a:rPr lang="es-ES_tradnl" sz="1013" b="1" dirty="0"/>
              <a:t>OP-004</a:t>
            </a:r>
            <a:r>
              <a:rPr lang="es-ES_tradnl" sz="1013" dirty="0"/>
              <a:t> </a:t>
            </a:r>
            <a:r>
              <a:rPr lang="es-ES_tradnl" sz="1013" dirty="0" err="1"/>
              <a:t>Aplicaci</a:t>
            </a:r>
            <a:r>
              <a:rPr lang="es-ES" sz="1013" dirty="0"/>
              <a:t>ón de saldo a favor por compensación anual</a:t>
            </a:r>
            <a:endParaRPr lang="es-ES_tradnl" sz="1013" dirty="0"/>
          </a:p>
        </p:txBody>
      </p:sp>
      <p:sp>
        <p:nvSpPr>
          <p:cNvPr id="43" name="CuadroTexto 42"/>
          <p:cNvSpPr txBox="1"/>
          <p:nvPr/>
        </p:nvSpPr>
        <p:spPr>
          <a:xfrm>
            <a:off x="1858821" y="3888815"/>
            <a:ext cx="564578" cy="248209"/>
          </a:xfrm>
          <a:prstGeom prst="rect">
            <a:avLst/>
          </a:prstGeom>
          <a:noFill/>
        </p:spPr>
        <p:txBody>
          <a:bodyPr wrap="none" rtlCol="0">
            <a:spAutoFit/>
          </a:bodyPr>
          <a:lstStyle/>
          <a:p>
            <a:pPr algn="ctr"/>
            <a:r>
              <a:rPr lang="es-ES" sz="1013" dirty="0">
                <a:solidFill>
                  <a:schemeClr val="accent6">
                    <a:lumMod val="75000"/>
                  </a:schemeClr>
                </a:solidFill>
              </a:rPr>
              <a:t>A favor</a:t>
            </a:r>
            <a:endParaRPr lang="es-ES_tradnl" sz="1013" dirty="0">
              <a:solidFill>
                <a:schemeClr val="accent6">
                  <a:lumMod val="75000"/>
                </a:schemeClr>
              </a:solidFill>
            </a:endParaRPr>
          </a:p>
        </p:txBody>
      </p:sp>
      <p:sp>
        <p:nvSpPr>
          <p:cNvPr id="44" name="CuadroTexto 43"/>
          <p:cNvSpPr txBox="1"/>
          <p:nvPr/>
        </p:nvSpPr>
        <p:spPr>
          <a:xfrm>
            <a:off x="1800425" y="4624655"/>
            <a:ext cx="689612" cy="248209"/>
          </a:xfrm>
          <a:prstGeom prst="rect">
            <a:avLst/>
          </a:prstGeom>
          <a:noFill/>
        </p:spPr>
        <p:txBody>
          <a:bodyPr wrap="none" rtlCol="0">
            <a:spAutoFit/>
          </a:bodyPr>
          <a:lstStyle/>
          <a:p>
            <a:pPr algn="ctr"/>
            <a:r>
              <a:rPr lang="es-ES" sz="1013" dirty="0">
                <a:solidFill>
                  <a:srgbClr val="FF0000"/>
                </a:solidFill>
              </a:rPr>
              <a:t>En contra</a:t>
            </a:r>
            <a:endParaRPr lang="es-ES_tradnl" sz="1013" dirty="0">
              <a:solidFill>
                <a:srgbClr val="FF0000"/>
              </a:solidFill>
            </a:endParaRPr>
          </a:p>
        </p:txBody>
      </p:sp>
      <p:sp>
        <p:nvSpPr>
          <p:cNvPr id="45" name="CuadroTexto 44"/>
          <p:cNvSpPr txBox="1"/>
          <p:nvPr/>
        </p:nvSpPr>
        <p:spPr>
          <a:xfrm>
            <a:off x="2919047" y="3699526"/>
            <a:ext cx="3653564" cy="559961"/>
          </a:xfrm>
          <a:prstGeom prst="rect">
            <a:avLst/>
          </a:prstGeom>
          <a:noFill/>
        </p:spPr>
        <p:txBody>
          <a:bodyPr wrap="none" rtlCol="0">
            <a:spAutoFit/>
          </a:bodyPr>
          <a:lstStyle/>
          <a:p>
            <a:r>
              <a:rPr lang="es-ES_tradnl" sz="1013" b="1" dirty="0"/>
              <a:t>OP-005</a:t>
            </a:r>
            <a:r>
              <a:rPr lang="es-ES_tradnl" sz="1013" dirty="0"/>
              <a:t> Reintegro de ISR Retenido en exceso de ejercicio anterior </a:t>
            </a:r>
          </a:p>
          <a:p>
            <a:r>
              <a:rPr lang="es-ES_tradnl" sz="1013" dirty="0"/>
              <a:t>(siempre que no haya sido enterado al SAT)</a:t>
            </a:r>
          </a:p>
          <a:p>
            <a:endParaRPr lang="es-ES_tradnl" sz="1013" dirty="0"/>
          </a:p>
        </p:txBody>
      </p:sp>
      <p:sp>
        <p:nvSpPr>
          <p:cNvPr id="46" name="CuadroTexto 45"/>
          <p:cNvSpPr txBox="1"/>
          <p:nvPr/>
        </p:nvSpPr>
        <p:spPr>
          <a:xfrm>
            <a:off x="2946307" y="4624655"/>
            <a:ext cx="2323072" cy="404085"/>
          </a:xfrm>
          <a:prstGeom prst="rect">
            <a:avLst/>
          </a:prstGeom>
          <a:noFill/>
        </p:spPr>
        <p:txBody>
          <a:bodyPr wrap="none" rtlCol="0">
            <a:spAutoFit/>
          </a:bodyPr>
          <a:lstStyle/>
          <a:p>
            <a:r>
              <a:rPr lang="es-ES_tradnl" sz="1013" b="1"/>
              <a:t>D-101</a:t>
            </a:r>
            <a:r>
              <a:rPr lang="es-ES_tradnl" sz="1013"/>
              <a:t> ISR Retenido del ejercicio anterior</a:t>
            </a:r>
          </a:p>
          <a:p>
            <a:endParaRPr lang="es-ES_tradnl" sz="1013" dirty="0"/>
          </a:p>
        </p:txBody>
      </p:sp>
      <p:sp>
        <p:nvSpPr>
          <p:cNvPr id="47" name="CuadroTexto 46"/>
          <p:cNvSpPr txBox="1"/>
          <p:nvPr/>
        </p:nvSpPr>
        <p:spPr>
          <a:xfrm>
            <a:off x="2946307" y="3026419"/>
            <a:ext cx="694421" cy="248209"/>
          </a:xfrm>
          <a:prstGeom prst="rect">
            <a:avLst/>
          </a:prstGeom>
          <a:noFill/>
        </p:spPr>
        <p:txBody>
          <a:bodyPr wrap="none" rtlCol="0">
            <a:spAutoFit/>
          </a:bodyPr>
          <a:lstStyle/>
          <a:p>
            <a:r>
              <a:rPr lang="es-ES_tradnl" sz="1013" b="1"/>
              <a:t>D-002</a:t>
            </a:r>
            <a:r>
              <a:rPr lang="es-ES_tradnl" sz="1013"/>
              <a:t> ISR</a:t>
            </a:r>
          </a:p>
        </p:txBody>
      </p:sp>
      <p:sp>
        <p:nvSpPr>
          <p:cNvPr id="48" name="Estrella de 5 puntas 47"/>
          <p:cNvSpPr/>
          <p:nvPr/>
        </p:nvSpPr>
        <p:spPr>
          <a:xfrm>
            <a:off x="2701435" y="3846339"/>
            <a:ext cx="180975" cy="180975"/>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pic>
        <p:nvPicPr>
          <p:cNvPr id="50" name="Imagen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5821" y="1387499"/>
            <a:ext cx="472359" cy="508682"/>
          </a:xfrm>
          <a:prstGeom prst="rect">
            <a:avLst/>
          </a:prstGeom>
        </p:spPr>
      </p:pic>
      <p:sp>
        <p:nvSpPr>
          <p:cNvPr id="51" name="Estrella de 5 puntas 50"/>
          <p:cNvSpPr/>
          <p:nvPr/>
        </p:nvSpPr>
        <p:spPr>
          <a:xfrm>
            <a:off x="2738072" y="4660114"/>
            <a:ext cx="180975" cy="180975"/>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013"/>
          </a:p>
        </p:txBody>
      </p:sp>
      <p:sp>
        <p:nvSpPr>
          <p:cNvPr id="3" name="Título 1">
            <a:extLst>
              <a:ext uri="{FF2B5EF4-FFF2-40B4-BE49-F238E27FC236}">
                <a16:creationId xmlns:a16="http://schemas.microsoft.com/office/drawing/2014/main" xmlns="" id="{A4386212-D6FF-498E-85C1-2B2FCAEB128D}"/>
              </a:ext>
            </a:extLst>
          </p:cNvPr>
          <p:cNvSpPr txBox="1">
            <a:spLocks/>
          </p:cNvSpPr>
          <p:nvPr/>
        </p:nvSpPr>
        <p:spPr>
          <a:xfrm>
            <a:off x="473075" y="116920"/>
            <a:ext cx="10515600" cy="1325563"/>
          </a:xfrm>
          <a:prstGeom prst="rect">
            <a:avLst/>
          </a:prstGeo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 sz="2800" dirty="0">
                <a:solidFill>
                  <a:srgbClr val="2D6CA4"/>
                </a:solidFill>
                <a:latin typeface="Calibri" charset="0"/>
                <a:cs typeface="Calibri" charset="0"/>
              </a:rPr>
              <a:t>Conceptos</a:t>
            </a:r>
            <a:r>
              <a:rPr lang="es-ES" sz="4000" dirty="0"/>
              <a:t> </a:t>
            </a:r>
            <a:r>
              <a:rPr lang="es-ES" sz="2800" dirty="0">
                <a:solidFill>
                  <a:srgbClr val="2D6CA4"/>
                </a:solidFill>
                <a:latin typeface="Calibri" charset="0"/>
                <a:cs typeface="Calibri" charset="0"/>
              </a:rPr>
              <a:t>para el cálculo anual</a:t>
            </a:r>
            <a:endParaRPr lang="es-ES_tradnl" sz="2800" dirty="0">
              <a:solidFill>
                <a:srgbClr val="2D6CA4"/>
              </a:solidFill>
              <a:latin typeface="Calibri" charset="0"/>
              <a:cs typeface="Calibri" charset="0"/>
            </a:endParaRPr>
          </a:p>
        </p:txBody>
      </p:sp>
    </p:spTree>
    <p:extLst>
      <p:ext uri="{BB962C8B-B14F-4D97-AF65-F5344CB8AC3E}">
        <p14:creationId xmlns:p14="http://schemas.microsoft.com/office/powerpoint/2010/main" val="40681006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36" grpId="0"/>
      <p:bldP spid="37" grpId="0"/>
      <p:bldP spid="41" grpId="0"/>
      <p:bldP spid="42" grpId="0"/>
      <p:bldP spid="43" grpId="0"/>
      <p:bldP spid="44" grpId="0"/>
      <p:bldP spid="45" grpId="0"/>
      <p:bldP spid="46" grpId="0"/>
      <p:bldP spid="47" grpId="0"/>
      <p:bldP spid="48" grpId="0" animBg="1"/>
      <p:bldP spid="51"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n 22" descr="Imagen que contiene gráficos vectoriales&#10;&#10;Descripción generada con confianza alta">
            <a:extLst>
              <a:ext uri="{FF2B5EF4-FFF2-40B4-BE49-F238E27FC236}">
                <a16:creationId xmlns:a16="http://schemas.microsoft.com/office/drawing/2014/main" xmlns="" id="{30F62FB0-8BA2-4ACC-9BF1-C70FD3308EF3}"/>
              </a:ext>
            </a:extLst>
          </p:cNvPr>
          <p:cNvPicPr>
            <a:picLocks noChangeAspect="1"/>
          </p:cNvPicPr>
          <p:nvPr/>
        </p:nvPicPr>
        <p:blipFill>
          <a:blip r:embed="rId2"/>
          <a:stretch>
            <a:fillRect/>
          </a:stretch>
        </p:blipFill>
        <p:spPr>
          <a:xfrm>
            <a:off x="2267421" y="781050"/>
            <a:ext cx="4254571" cy="3825968"/>
          </a:xfrm>
          <a:prstGeom prst="rect">
            <a:avLst/>
          </a:prstGeom>
        </p:spPr>
      </p:pic>
      <p:sp>
        <p:nvSpPr>
          <p:cNvPr id="3" name="Marcador de contenido 2"/>
          <p:cNvSpPr>
            <a:spLocks noGrp="1"/>
          </p:cNvSpPr>
          <p:nvPr>
            <p:ph idx="1"/>
          </p:nvPr>
        </p:nvSpPr>
        <p:spPr>
          <a:xfrm>
            <a:off x="37008" y="4329345"/>
            <a:ext cx="5297807" cy="1386491"/>
          </a:xfrm>
        </p:spPr>
        <p:txBody>
          <a:bodyPr>
            <a:normAutofit/>
          </a:bodyPr>
          <a:lstStyle/>
          <a:p>
            <a:pPr marL="0" indent="0">
              <a:buNone/>
            </a:pPr>
            <a:endParaRPr lang="es-ES" sz="825" dirty="0"/>
          </a:p>
          <a:p>
            <a:pPr marL="0" indent="0">
              <a:buNone/>
            </a:pPr>
            <a:r>
              <a:rPr lang="es-ES" sz="825" dirty="0">
                <a:hlinkClick r:id="rId3"/>
              </a:rPr>
              <a:t>https://www.gob.mx/conasami/articulos/nuevo-salario-minimo-general-88-36-pesos-diarios?idiom=es</a:t>
            </a:r>
            <a:endParaRPr lang="es-ES" sz="825" dirty="0"/>
          </a:p>
          <a:p>
            <a:pPr marL="0" indent="0">
              <a:buNone/>
            </a:pPr>
            <a:r>
              <a:rPr lang="es-ES" sz="900" dirty="0">
                <a:hlinkClick r:id="rId4"/>
              </a:rPr>
              <a:t>http://www.beta.inegi.org.mx/temas/uma/</a:t>
            </a:r>
            <a:r>
              <a:rPr lang="es-ES" sz="900" dirty="0"/>
              <a:t> </a:t>
            </a:r>
            <a:endParaRPr lang="es-ES_tradnl" sz="900" dirty="0"/>
          </a:p>
        </p:txBody>
      </p:sp>
      <p:sp>
        <p:nvSpPr>
          <p:cNvPr id="2" name="Título 1"/>
          <p:cNvSpPr>
            <a:spLocks noGrp="1"/>
          </p:cNvSpPr>
          <p:nvPr>
            <p:ph type="title"/>
          </p:nvPr>
        </p:nvSpPr>
        <p:spPr>
          <a:xfrm>
            <a:off x="355574" y="352903"/>
            <a:ext cx="5486366" cy="994172"/>
          </a:xfrm>
        </p:spPr>
        <p:txBody>
          <a:bodyPr>
            <a:normAutofit/>
          </a:bodyPr>
          <a:lstStyle/>
          <a:p>
            <a:r>
              <a:rPr lang="es-ES" sz="3000" dirty="0"/>
              <a:t>Salario mínimo </a:t>
            </a:r>
            <a:r>
              <a:rPr lang="es-ES" sz="3000"/>
              <a:t>y UMA 2018</a:t>
            </a:r>
            <a:endParaRPr lang="es-ES_tradnl" sz="3000" dirty="0"/>
          </a:p>
        </p:txBody>
      </p:sp>
      <p:sp>
        <p:nvSpPr>
          <p:cNvPr id="5" name="CuadroTexto 4"/>
          <p:cNvSpPr txBox="1"/>
          <p:nvPr/>
        </p:nvSpPr>
        <p:spPr>
          <a:xfrm>
            <a:off x="6998829" y="2576321"/>
            <a:ext cx="1321196" cy="404085"/>
          </a:xfrm>
          <a:prstGeom prst="rect">
            <a:avLst/>
          </a:prstGeom>
          <a:noFill/>
        </p:spPr>
        <p:txBody>
          <a:bodyPr wrap="none" rtlCol="0">
            <a:spAutoFit/>
          </a:bodyPr>
          <a:lstStyle/>
          <a:p>
            <a:pPr algn="ctr"/>
            <a:r>
              <a:rPr lang="es-ES" sz="1013" dirty="0"/>
              <a:t>A partir del</a:t>
            </a:r>
          </a:p>
          <a:p>
            <a:pPr algn="ctr"/>
            <a:r>
              <a:rPr lang="es-ES" sz="1013" dirty="0"/>
              <a:t>1 de febrero del 2018</a:t>
            </a:r>
            <a:endParaRPr lang="es-ES_tradnl" sz="1013" dirty="0"/>
          </a:p>
        </p:txBody>
      </p:sp>
      <p:sp>
        <p:nvSpPr>
          <p:cNvPr id="20" name="CuadroTexto 19"/>
          <p:cNvSpPr txBox="1"/>
          <p:nvPr/>
        </p:nvSpPr>
        <p:spPr>
          <a:xfrm>
            <a:off x="409031" y="2657343"/>
            <a:ext cx="1455848" cy="404085"/>
          </a:xfrm>
          <a:prstGeom prst="rect">
            <a:avLst/>
          </a:prstGeom>
          <a:noFill/>
        </p:spPr>
        <p:txBody>
          <a:bodyPr wrap="none" rtlCol="0">
            <a:spAutoFit/>
          </a:bodyPr>
          <a:lstStyle/>
          <a:p>
            <a:pPr algn="ctr"/>
            <a:r>
              <a:rPr lang="es-ES" sz="1013" dirty="0"/>
              <a:t>A partir del</a:t>
            </a:r>
          </a:p>
          <a:p>
            <a:pPr algn="ctr"/>
            <a:r>
              <a:rPr lang="es-ES" sz="1013" dirty="0"/>
              <a:t>1 de diciembre del 2017</a:t>
            </a:r>
            <a:endParaRPr lang="es-ES_tradnl" sz="1013" dirty="0"/>
          </a:p>
        </p:txBody>
      </p:sp>
      <p:sp>
        <p:nvSpPr>
          <p:cNvPr id="6" name="CuadroTexto 5"/>
          <p:cNvSpPr txBox="1"/>
          <p:nvPr/>
        </p:nvSpPr>
        <p:spPr>
          <a:xfrm>
            <a:off x="1581478" y="3248025"/>
            <a:ext cx="724878" cy="461665"/>
          </a:xfrm>
          <a:prstGeom prst="rect">
            <a:avLst/>
          </a:prstGeom>
          <a:noFill/>
        </p:spPr>
        <p:txBody>
          <a:bodyPr wrap="none" rtlCol="0">
            <a:spAutoFit/>
          </a:bodyPr>
          <a:lstStyle/>
          <a:p>
            <a:pPr algn="ctr"/>
            <a:r>
              <a:rPr lang="es-ES_tradnl" sz="1200" dirty="0">
                <a:solidFill>
                  <a:schemeClr val="tx1">
                    <a:lumMod val="65000"/>
                    <a:lumOff val="35000"/>
                  </a:schemeClr>
                </a:solidFill>
              </a:rPr>
              <a:t>$80.04 </a:t>
            </a:r>
          </a:p>
          <a:p>
            <a:pPr algn="ctr"/>
            <a:r>
              <a:rPr lang="es-ES_tradnl" sz="1200" dirty="0">
                <a:solidFill>
                  <a:schemeClr val="tx1">
                    <a:lumMod val="65000"/>
                    <a:lumOff val="35000"/>
                  </a:schemeClr>
                </a:solidFill>
              </a:rPr>
              <a:t>En  2017</a:t>
            </a:r>
          </a:p>
        </p:txBody>
      </p:sp>
      <p:sp>
        <p:nvSpPr>
          <p:cNvPr id="22" name="CuadroTexto 21"/>
          <p:cNvSpPr txBox="1"/>
          <p:nvPr/>
        </p:nvSpPr>
        <p:spPr>
          <a:xfrm>
            <a:off x="6449764" y="3181350"/>
            <a:ext cx="724878" cy="461665"/>
          </a:xfrm>
          <a:prstGeom prst="rect">
            <a:avLst/>
          </a:prstGeom>
          <a:noFill/>
        </p:spPr>
        <p:txBody>
          <a:bodyPr wrap="none" rtlCol="0">
            <a:spAutoFit/>
          </a:bodyPr>
          <a:lstStyle/>
          <a:p>
            <a:pPr algn="ctr"/>
            <a:r>
              <a:rPr lang="es-ES_tradnl" sz="1200" dirty="0">
                <a:solidFill>
                  <a:schemeClr val="tx1">
                    <a:lumMod val="65000"/>
                    <a:lumOff val="35000"/>
                  </a:schemeClr>
                </a:solidFill>
              </a:rPr>
              <a:t>$75.49</a:t>
            </a:r>
          </a:p>
          <a:p>
            <a:pPr algn="ctr"/>
            <a:r>
              <a:rPr lang="es-ES_tradnl" sz="1200" dirty="0">
                <a:solidFill>
                  <a:schemeClr val="tx1">
                    <a:lumMod val="65000"/>
                    <a:lumOff val="35000"/>
                  </a:schemeClr>
                </a:solidFill>
              </a:rPr>
              <a:t>En  2017</a:t>
            </a:r>
          </a:p>
        </p:txBody>
      </p:sp>
      <p:sp>
        <p:nvSpPr>
          <p:cNvPr id="25" name="Título 1">
            <a:extLst>
              <a:ext uri="{FF2B5EF4-FFF2-40B4-BE49-F238E27FC236}">
                <a16:creationId xmlns:a16="http://schemas.microsoft.com/office/drawing/2014/main" xmlns="" id="{86C8B15D-8E7A-4DFD-9BE6-5E100BA87E0B}"/>
              </a:ext>
            </a:extLst>
          </p:cNvPr>
          <p:cNvSpPr txBox="1">
            <a:spLocks/>
          </p:cNvSpPr>
          <p:nvPr/>
        </p:nvSpPr>
        <p:spPr>
          <a:xfrm>
            <a:off x="2400292" y="2710745"/>
            <a:ext cx="1469552" cy="473780"/>
          </a:xfrm>
        </p:spPr>
        <p:txBody>
          <a:bodyPr anchor="t">
            <a:normAutofit fontScale="70000"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 sz="2000" b="1" dirty="0">
                <a:solidFill>
                  <a:srgbClr val="FFFFFF"/>
                </a:solidFill>
              </a:rPr>
              <a:t>$</a:t>
            </a:r>
            <a:r>
              <a:rPr lang="es-ES" sz="3600" b="1" dirty="0">
                <a:solidFill>
                  <a:srgbClr val="FFFFFF"/>
                </a:solidFill>
              </a:rPr>
              <a:t> </a:t>
            </a:r>
            <a:r>
              <a:rPr lang="es-ES" sz="4800" b="1" dirty="0">
                <a:solidFill>
                  <a:srgbClr val="FFFFFF"/>
                </a:solidFill>
              </a:rPr>
              <a:t>88.36</a:t>
            </a:r>
            <a:endParaRPr lang="es-ES" sz="4800" dirty="0"/>
          </a:p>
          <a:p>
            <a:endParaRPr lang="es-ES" sz="4400" b="1" dirty="0">
              <a:solidFill>
                <a:srgbClr val="FFFFFF"/>
              </a:solidFill>
            </a:endParaRPr>
          </a:p>
        </p:txBody>
      </p:sp>
      <p:sp>
        <p:nvSpPr>
          <p:cNvPr id="26" name="Título 1">
            <a:extLst>
              <a:ext uri="{FF2B5EF4-FFF2-40B4-BE49-F238E27FC236}">
                <a16:creationId xmlns:a16="http://schemas.microsoft.com/office/drawing/2014/main" xmlns="" id="{C46B4C2B-3CB2-47F5-8AF9-0A7C1DE945B1}"/>
              </a:ext>
            </a:extLst>
          </p:cNvPr>
          <p:cNvSpPr txBox="1">
            <a:spLocks/>
          </p:cNvSpPr>
          <p:nvPr/>
        </p:nvSpPr>
        <p:spPr>
          <a:xfrm>
            <a:off x="5053929" y="2738691"/>
            <a:ext cx="1469552" cy="473780"/>
          </a:xfrm>
        </p:spPr>
        <p:txBody>
          <a:bodyPr anchor="t">
            <a:normAutofit fontScale="70000"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 sz="2000" b="1" dirty="0">
                <a:solidFill>
                  <a:srgbClr val="FFFFFF"/>
                </a:solidFill>
              </a:rPr>
              <a:t>$</a:t>
            </a:r>
            <a:r>
              <a:rPr lang="es-ES" sz="3600" b="1" dirty="0">
                <a:solidFill>
                  <a:srgbClr val="FFFFFF"/>
                </a:solidFill>
              </a:rPr>
              <a:t> </a:t>
            </a:r>
            <a:r>
              <a:rPr lang="es-ES" sz="4800" b="1">
                <a:solidFill>
                  <a:srgbClr val="FFFFFF"/>
                </a:solidFill>
              </a:rPr>
              <a:t>80.60</a:t>
            </a:r>
            <a:endParaRPr lang="es-ES" sz="4800" dirty="0"/>
          </a:p>
          <a:p>
            <a:endParaRPr lang="es-ES" sz="4400" b="1" dirty="0">
              <a:solidFill>
                <a:srgbClr val="FFFFFF"/>
              </a:solidFill>
            </a:endParaRPr>
          </a:p>
        </p:txBody>
      </p:sp>
    </p:spTree>
    <p:extLst>
      <p:ext uri="{BB962C8B-B14F-4D97-AF65-F5344CB8AC3E}">
        <p14:creationId xmlns:p14="http://schemas.microsoft.com/office/powerpoint/2010/main" val="3588348746"/>
      </p:ext>
    </p:extLst>
  </p:cSld>
  <p:clrMapOvr>
    <a:masterClrMapping/>
  </p:clrMapOvr>
  <p:transition spd="slow">
    <p:pull/>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sz="2100" dirty="0">
                <a:solidFill>
                  <a:srgbClr val="2D6CA4"/>
                </a:solidFill>
                <a:latin typeface="Calibri" charset="0"/>
                <a:ea typeface="Calibri" charset="0"/>
                <a:cs typeface="Calibri" charset="0"/>
              </a:rPr>
              <a:t>Nuevas tarifas de ISR 2018</a:t>
            </a:r>
            <a:endParaRPr lang="es-ES_tradnl" sz="2100" dirty="0">
              <a:solidFill>
                <a:srgbClr val="2D6CA4"/>
              </a:solidFill>
              <a:latin typeface="Calibri" charset="0"/>
              <a:ea typeface="Calibri" charset="0"/>
              <a:cs typeface="Calibri" charset="0"/>
            </a:endParaRPr>
          </a:p>
        </p:txBody>
      </p:sp>
      <p:sp>
        <p:nvSpPr>
          <p:cNvPr id="3" name="Marcador de contenido 2"/>
          <p:cNvSpPr>
            <a:spLocks noGrp="1"/>
          </p:cNvSpPr>
          <p:nvPr>
            <p:ph idx="1"/>
          </p:nvPr>
        </p:nvSpPr>
        <p:spPr>
          <a:xfrm>
            <a:off x="628650" y="1369219"/>
            <a:ext cx="7886700" cy="565089"/>
          </a:xfrm>
        </p:spPr>
        <p:txBody>
          <a:bodyPr>
            <a:normAutofit/>
          </a:bodyPr>
          <a:lstStyle/>
          <a:p>
            <a:pPr marL="0" indent="0">
              <a:buNone/>
            </a:pPr>
            <a:r>
              <a:rPr lang="es-ES" sz="1500" dirty="0"/>
              <a:t>El 29 de diciembre del 2017 se publicaron en el Diario Oficial de la Federación las nuevas tarifas de ISR que son aplicables para el 2018</a:t>
            </a:r>
          </a:p>
          <a:p>
            <a:pPr marL="0" indent="0">
              <a:buNone/>
            </a:pPr>
            <a:endParaRPr lang="es-ES" sz="1500" dirty="0"/>
          </a:p>
          <a:p>
            <a:pPr marL="0" indent="0">
              <a:buNone/>
            </a:pPr>
            <a:endParaRPr lang="es-ES_tradnl" sz="1800" dirty="0"/>
          </a:p>
        </p:txBody>
      </p:sp>
      <p:graphicFrame>
        <p:nvGraphicFramePr>
          <p:cNvPr id="6" name="Tabla 5"/>
          <p:cNvGraphicFramePr>
            <a:graphicFrameLocks noGrp="1"/>
          </p:cNvGraphicFramePr>
          <p:nvPr>
            <p:extLst/>
          </p:nvPr>
        </p:nvGraphicFramePr>
        <p:xfrm>
          <a:off x="913666" y="2620199"/>
          <a:ext cx="2638427" cy="2011680"/>
        </p:xfrm>
        <a:graphic>
          <a:graphicData uri="http://schemas.openxmlformats.org/drawingml/2006/table">
            <a:tbl>
              <a:tblPr firstRow="1">
                <a:tableStyleId>{0660B408-B3CF-4A94-85FC-2B1E0A45F4A2}</a:tableStyleId>
              </a:tblPr>
              <a:tblGrid>
                <a:gridCol w="1138145">
                  <a:extLst>
                    <a:ext uri="{9D8B030D-6E8A-4147-A177-3AD203B41FA5}">
                      <a16:colId xmlns:a16="http://schemas.microsoft.com/office/drawing/2014/main" xmlns="" val="20000"/>
                    </a:ext>
                  </a:extLst>
                </a:gridCol>
                <a:gridCol w="750141">
                  <a:extLst>
                    <a:ext uri="{9D8B030D-6E8A-4147-A177-3AD203B41FA5}">
                      <a16:colId xmlns:a16="http://schemas.microsoft.com/office/drawing/2014/main" xmlns="" val="20001"/>
                    </a:ext>
                  </a:extLst>
                </a:gridCol>
                <a:gridCol w="750141">
                  <a:extLst>
                    <a:ext uri="{9D8B030D-6E8A-4147-A177-3AD203B41FA5}">
                      <a16:colId xmlns:a16="http://schemas.microsoft.com/office/drawing/2014/main" xmlns="" val="20002"/>
                    </a:ext>
                  </a:extLst>
                </a:gridCol>
              </a:tblGrid>
              <a:tr h="160020">
                <a:tc>
                  <a:txBody>
                    <a:bodyPr/>
                    <a:lstStyle/>
                    <a:p>
                      <a:pPr algn="ctr" fontAlgn="b"/>
                      <a:r>
                        <a:rPr lang="es-ES_tradnl" sz="1100" u="none" strike="noStrike" dirty="0">
                          <a:effectLst/>
                        </a:rPr>
                        <a:t>Limite inferior</a:t>
                      </a:r>
                      <a:endParaRPr lang="es-ES_tradnl" sz="1100" b="1" i="0" u="none" strike="noStrike" dirty="0">
                        <a:solidFill>
                          <a:srgbClr val="000000"/>
                        </a:solidFill>
                        <a:effectLst/>
                        <a:latin typeface="Calibri" charset="0"/>
                      </a:endParaRPr>
                    </a:p>
                  </a:txBody>
                  <a:tcPr marL="0" marR="0" marT="0" marB="0" anchor="b"/>
                </a:tc>
                <a:tc>
                  <a:txBody>
                    <a:bodyPr/>
                    <a:lstStyle/>
                    <a:p>
                      <a:pPr algn="ctr" fontAlgn="b"/>
                      <a:r>
                        <a:rPr lang="es-ES_tradnl" sz="1100" u="none" strike="noStrike" dirty="0">
                          <a:effectLst/>
                        </a:rPr>
                        <a:t>Cuota Fija</a:t>
                      </a:r>
                      <a:endParaRPr lang="es-ES_tradnl" sz="1100" b="1" i="0" u="none" strike="noStrike" dirty="0">
                        <a:solidFill>
                          <a:srgbClr val="000000"/>
                        </a:solidFill>
                        <a:effectLst/>
                        <a:latin typeface="Calibri" charset="0"/>
                      </a:endParaRPr>
                    </a:p>
                  </a:txBody>
                  <a:tcPr marL="0" marR="0" marT="0" marB="0" anchor="b"/>
                </a:tc>
                <a:tc>
                  <a:txBody>
                    <a:bodyPr/>
                    <a:lstStyle/>
                    <a:p>
                      <a:pPr algn="ctr" fontAlgn="b"/>
                      <a:r>
                        <a:rPr lang="es-ES_tradnl" sz="1100" u="none" strike="noStrike" dirty="0">
                          <a:effectLst/>
                        </a:rPr>
                        <a:t>Porcentaje</a:t>
                      </a:r>
                      <a:endParaRPr lang="es-ES_tradnl" sz="1100" b="1" i="0" u="none" strike="noStrike" dirty="0">
                        <a:solidFill>
                          <a:srgbClr val="000000"/>
                        </a:solidFill>
                        <a:effectLst/>
                        <a:latin typeface="Calibri" charset="0"/>
                      </a:endParaRPr>
                    </a:p>
                  </a:txBody>
                  <a:tcPr marL="0" marR="0" marT="0" marB="0" anchor="b"/>
                </a:tc>
                <a:extLst>
                  <a:ext uri="{0D108BD9-81ED-4DB2-BD59-A6C34878D82A}">
                    <a16:rowId xmlns:a16="http://schemas.microsoft.com/office/drawing/2014/main" xmlns="" val="10000"/>
                  </a:ext>
                </a:extLst>
              </a:tr>
              <a:tr h="160020">
                <a:tc>
                  <a:txBody>
                    <a:bodyPr/>
                    <a:lstStyle/>
                    <a:p>
                      <a:pPr algn="ctr" fontAlgn="b"/>
                      <a:r>
                        <a:rPr lang="hr-HR" sz="1100" u="none" strike="noStrike" dirty="0">
                          <a:effectLst/>
                        </a:rPr>
                        <a:t> 0.01 </a:t>
                      </a:r>
                      <a:endParaRPr lang="hr-HR" sz="1100" b="0" i="0" u="none" strike="noStrike" dirty="0">
                        <a:solidFill>
                          <a:srgbClr val="000000"/>
                        </a:solidFill>
                        <a:effectLst/>
                        <a:latin typeface="Calibri" charset="0"/>
                      </a:endParaRPr>
                    </a:p>
                  </a:txBody>
                  <a:tcPr marL="0" marR="0" marT="0" marB="0" anchor="b"/>
                </a:tc>
                <a:tc>
                  <a:txBody>
                    <a:bodyPr/>
                    <a:lstStyle/>
                    <a:p>
                      <a:pPr algn="ctr" fontAlgn="b"/>
                      <a:r>
                        <a:rPr lang="mr-IN" sz="1100" u="none" strike="noStrike">
                          <a:effectLst/>
                        </a:rPr>
                        <a:t> -   </a:t>
                      </a:r>
                      <a:endParaRPr lang="mr-IN" sz="1100" b="0" i="0" u="none" strike="noStrike">
                        <a:solidFill>
                          <a:srgbClr val="000000"/>
                        </a:solidFill>
                        <a:effectLst/>
                        <a:latin typeface="Calibri" charset="0"/>
                      </a:endParaRPr>
                    </a:p>
                  </a:txBody>
                  <a:tcPr marL="0" marR="0" marT="0" marB="0" anchor="b"/>
                </a:tc>
                <a:tc>
                  <a:txBody>
                    <a:bodyPr/>
                    <a:lstStyle/>
                    <a:p>
                      <a:pPr algn="ctr" fontAlgn="b"/>
                      <a:r>
                        <a:rPr lang="mr-IN" sz="1100" u="none" strike="noStrike" dirty="0">
                          <a:effectLst/>
                        </a:rPr>
                        <a:t>1.92%</a:t>
                      </a:r>
                      <a:endParaRPr lang="mr-IN" sz="1100" b="0" i="0" u="none" strike="noStrike" dirty="0">
                        <a:solidFill>
                          <a:srgbClr val="000000"/>
                        </a:solidFill>
                        <a:effectLst/>
                        <a:latin typeface="Calibri" charset="0"/>
                      </a:endParaRPr>
                    </a:p>
                  </a:txBody>
                  <a:tcPr marL="0" marR="0" marT="0" marB="0" anchor="b"/>
                </a:tc>
                <a:extLst>
                  <a:ext uri="{0D108BD9-81ED-4DB2-BD59-A6C34878D82A}">
                    <a16:rowId xmlns:a16="http://schemas.microsoft.com/office/drawing/2014/main" xmlns="" val="10001"/>
                  </a:ext>
                </a:extLst>
              </a:tr>
              <a:tr h="160020">
                <a:tc>
                  <a:txBody>
                    <a:bodyPr/>
                    <a:lstStyle/>
                    <a:p>
                      <a:pPr algn="ctr" fontAlgn="b"/>
                      <a:r>
                        <a:rPr lang="hr-HR" sz="1100" u="none" strike="noStrike" dirty="0">
                          <a:effectLst/>
                        </a:rPr>
                        <a:t> 578.53 </a:t>
                      </a:r>
                      <a:endParaRPr lang="hr-HR" sz="1100" b="0" i="0" u="none" strike="noStrike" dirty="0">
                        <a:solidFill>
                          <a:srgbClr val="000000"/>
                        </a:solidFill>
                        <a:effectLst/>
                        <a:latin typeface="Calibri" charset="0"/>
                      </a:endParaRPr>
                    </a:p>
                  </a:txBody>
                  <a:tcPr marL="0" marR="0" marT="0" marB="0" anchor="b"/>
                </a:tc>
                <a:tc>
                  <a:txBody>
                    <a:bodyPr/>
                    <a:lstStyle/>
                    <a:p>
                      <a:pPr algn="ctr" fontAlgn="b"/>
                      <a:r>
                        <a:rPr lang="nb-NO" sz="1100" u="none" strike="noStrike" dirty="0">
                          <a:effectLst/>
                        </a:rPr>
                        <a:t> 11.11 </a:t>
                      </a:r>
                      <a:endParaRPr lang="nb-NO" sz="1100" b="0" i="0" u="none" strike="noStrike" dirty="0">
                        <a:solidFill>
                          <a:srgbClr val="000000"/>
                        </a:solidFill>
                        <a:effectLst/>
                        <a:latin typeface="Calibri" charset="0"/>
                      </a:endParaRPr>
                    </a:p>
                  </a:txBody>
                  <a:tcPr marL="0" marR="0" marT="0" marB="0" anchor="b"/>
                </a:tc>
                <a:tc>
                  <a:txBody>
                    <a:bodyPr/>
                    <a:lstStyle/>
                    <a:p>
                      <a:pPr algn="ctr" fontAlgn="b"/>
                      <a:r>
                        <a:rPr lang="mr-IN" sz="1100" u="none" strike="noStrike" dirty="0">
                          <a:effectLst/>
                        </a:rPr>
                        <a:t>6.40%</a:t>
                      </a:r>
                      <a:endParaRPr lang="mr-IN" sz="1100" b="0" i="0" u="none" strike="noStrike" dirty="0">
                        <a:solidFill>
                          <a:srgbClr val="000000"/>
                        </a:solidFill>
                        <a:effectLst/>
                        <a:latin typeface="Calibri" charset="0"/>
                      </a:endParaRPr>
                    </a:p>
                  </a:txBody>
                  <a:tcPr marL="0" marR="0" marT="0" marB="0" anchor="b"/>
                </a:tc>
                <a:extLst>
                  <a:ext uri="{0D108BD9-81ED-4DB2-BD59-A6C34878D82A}">
                    <a16:rowId xmlns:a16="http://schemas.microsoft.com/office/drawing/2014/main" xmlns="" val="10002"/>
                  </a:ext>
                </a:extLst>
              </a:tr>
              <a:tr h="160020">
                <a:tc>
                  <a:txBody>
                    <a:bodyPr/>
                    <a:lstStyle/>
                    <a:p>
                      <a:pPr algn="ctr" fontAlgn="b"/>
                      <a:r>
                        <a:rPr lang="fi-FI" sz="1100" u="none" strike="noStrike" dirty="0">
                          <a:effectLst/>
                        </a:rPr>
                        <a:t> 4,910.19 </a:t>
                      </a:r>
                      <a:endParaRPr lang="fi-FI" sz="1100" b="0" i="0" u="none" strike="noStrike" dirty="0">
                        <a:solidFill>
                          <a:srgbClr val="000000"/>
                        </a:solidFill>
                        <a:effectLst/>
                        <a:latin typeface="Calibri" charset="0"/>
                      </a:endParaRPr>
                    </a:p>
                  </a:txBody>
                  <a:tcPr marL="0" marR="0" marT="0" marB="0" anchor="b"/>
                </a:tc>
                <a:tc>
                  <a:txBody>
                    <a:bodyPr/>
                    <a:lstStyle/>
                    <a:p>
                      <a:pPr algn="ctr" fontAlgn="b"/>
                      <a:r>
                        <a:rPr lang="is-IS" sz="1100" u="none" strike="noStrike">
                          <a:effectLst/>
                        </a:rPr>
                        <a:t> 288.33 </a:t>
                      </a:r>
                      <a:endParaRPr lang="is-IS" sz="1100" b="0" i="0" u="none" strike="noStrike">
                        <a:solidFill>
                          <a:srgbClr val="000000"/>
                        </a:solidFill>
                        <a:effectLst/>
                        <a:latin typeface="Calibri" charset="0"/>
                      </a:endParaRPr>
                    </a:p>
                  </a:txBody>
                  <a:tcPr marL="0" marR="0" marT="0" marB="0" anchor="b"/>
                </a:tc>
                <a:tc>
                  <a:txBody>
                    <a:bodyPr/>
                    <a:lstStyle/>
                    <a:p>
                      <a:pPr algn="ctr" fontAlgn="b"/>
                      <a:r>
                        <a:rPr lang="mr-IN" sz="1100" u="none" strike="noStrike">
                          <a:effectLst/>
                        </a:rPr>
                        <a:t>10.88%</a:t>
                      </a:r>
                      <a:endParaRPr lang="mr-IN" sz="1100" b="0" i="0" u="none" strike="noStrike">
                        <a:solidFill>
                          <a:srgbClr val="000000"/>
                        </a:solidFill>
                        <a:effectLst/>
                        <a:latin typeface="Calibri" charset="0"/>
                      </a:endParaRPr>
                    </a:p>
                  </a:txBody>
                  <a:tcPr marL="0" marR="0" marT="0" marB="0" anchor="b"/>
                </a:tc>
                <a:extLst>
                  <a:ext uri="{0D108BD9-81ED-4DB2-BD59-A6C34878D82A}">
                    <a16:rowId xmlns:a16="http://schemas.microsoft.com/office/drawing/2014/main" xmlns="" val="10003"/>
                  </a:ext>
                </a:extLst>
              </a:tr>
              <a:tr h="160020">
                <a:tc>
                  <a:txBody>
                    <a:bodyPr/>
                    <a:lstStyle/>
                    <a:p>
                      <a:pPr algn="ctr" fontAlgn="b"/>
                      <a:r>
                        <a:rPr lang="hr-HR" sz="1100" u="none" strike="noStrike">
                          <a:effectLst/>
                        </a:rPr>
                        <a:t> 8,629.21 </a:t>
                      </a:r>
                      <a:endParaRPr lang="hr-HR" sz="1100" b="0" i="0" u="none" strike="noStrike">
                        <a:solidFill>
                          <a:srgbClr val="000000"/>
                        </a:solidFill>
                        <a:effectLst/>
                        <a:latin typeface="Calibri" charset="0"/>
                      </a:endParaRPr>
                    </a:p>
                  </a:txBody>
                  <a:tcPr marL="0" marR="0" marT="0" marB="0" anchor="b"/>
                </a:tc>
                <a:tc>
                  <a:txBody>
                    <a:bodyPr/>
                    <a:lstStyle/>
                    <a:p>
                      <a:pPr algn="ctr" fontAlgn="b"/>
                      <a:r>
                        <a:rPr lang="hr-HR" sz="1100" u="none" strike="noStrike" dirty="0">
                          <a:effectLst/>
                        </a:rPr>
                        <a:t> 692.96 </a:t>
                      </a:r>
                      <a:endParaRPr lang="hr-HR" sz="1100" b="0" i="0" u="none" strike="noStrike" dirty="0">
                        <a:solidFill>
                          <a:srgbClr val="000000"/>
                        </a:solidFill>
                        <a:effectLst/>
                        <a:latin typeface="Calibri" charset="0"/>
                      </a:endParaRPr>
                    </a:p>
                  </a:txBody>
                  <a:tcPr marL="0" marR="0" marT="0" marB="0" anchor="b"/>
                </a:tc>
                <a:tc>
                  <a:txBody>
                    <a:bodyPr/>
                    <a:lstStyle/>
                    <a:p>
                      <a:pPr algn="ctr" fontAlgn="b"/>
                      <a:r>
                        <a:rPr lang="mr-IN" sz="1100" u="none" strike="noStrike" dirty="0">
                          <a:effectLst/>
                        </a:rPr>
                        <a:t>16.00%</a:t>
                      </a:r>
                      <a:endParaRPr lang="mr-IN" sz="1100" b="0" i="0" u="none" strike="noStrike" dirty="0">
                        <a:solidFill>
                          <a:srgbClr val="000000"/>
                        </a:solidFill>
                        <a:effectLst/>
                        <a:latin typeface="Calibri" charset="0"/>
                      </a:endParaRPr>
                    </a:p>
                  </a:txBody>
                  <a:tcPr marL="0" marR="0" marT="0" marB="0" anchor="b"/>
                </a:tc>
                <a:extLst>
                  <a:ext uri="{0D108BD9-81ED-4DB2-BD59-A6C34878D82A}">
                    <a16:rowId xmlns:a16="http://schemas.microsoft.com/office/drawing/2014/main" xmlns="" val="10004"/>
                  </a:ext>
                </a:extLst>
              </a:tr>
              <a:tr h="160020">
                <a:tc>
                  <a:txBody>
                    <a:bodyPr/>
                    <a:lstStyle/>
                    <a:p>
                      <a:pPr algn="ctr" fontAlgn="b"/>
                      <a:r>
                        <a:rPr lang="en-US" sz="1100" u="none" strike="noStrike">
                          <a:effectLst/>
                        </a:rPr>
                        <a:t> 10,031.08 </a:t>
                      </a:r>
                      <a:endParaRPr lang="en-US" sz="1100" b="0" i="0" u="none" strike="noStrike">
                        <a:solidFill>
                          <a:srgbClr val="000000"/>
                        </a:solidFill>
                        <a:effectLst/>
                        <a:latin typeface="Calibri" charset="0"/>
                      </a:endParaRPr>
                    </a:p>
                  </a:txBody>
                  <a:tcPr marL="0" marR="0" marT="0" marB="0" anchor="b"/>
                </a:tc>
                <a:tc>
                  <a:txBody>
                    <a:bodyPr/>
                    <a:lstStyle/>
                    <a:p>
                      <a:pPr algn="ctr" fontAlgn="b"/>
                      <a:r>
                        <a:rPr lang="hr-HR" sz="1100" u="none" strike="noStrike" dirty="0">
                          <a:effectLst/>
                        </a:rPr>
                        <a:t> 917.26 </a:t>
                      </a:r>
                      <a:endParaRPr lang="hr-HR" sz="1100" b="0" i="0" u="none" strike="noStrike" dirty="0">
                        <a:solidFill>
                          <a:srgbClr val="000000"/>
                        </a:solidFill>
                        <a:effectLst/>
                        <a:latin typeface="Calibri" charset="0"/>
                      </a:endParaRPr>
                    </a:p>
                  </a:txBody>
                  <a:tcPr marL="0" marR="0" marT="0" marB="0" anchor="b"/>
                </a:tc>
                <a:tc>
                  <a:txBody>
                    <a:bodyPr/>
                    <a:lstStyle/>
                    <a:p>
                      <a:pPr algn="ctr" fontAlgn="b"/>
                      <a:r>
                        <a:rPr lang="mr-IN" sz="1100" u="none" strike="noStrike" dirty="0">
                          <a:effectLst/>
                        </a:rPr>
                        <a:t>17.92%</a:t>
                      </a:r>
                      <a:endParaRPr lang="mr-IN" sz="1100" b="0" i="0" u="none" strike="noStrike" dirty="0">
                        <a:solidFill>
                          <a:srgbClr val="000000"/>
                        </a:solidFill>
                        <a:effectLst/>
                        <a:latin typeface="Calibri" charset="0"/>
                      </a:endParaRPr>
                    </a:p>
                  </a:txBody>
                  <a:tcPr marL="0" marR="0" marT="0" marB="0" anchor="b"/>
                </a:tc>
                <a:extLst>
                  <a:ext uri="{0D108BD9-81ED-4DB2-BD59-A6C34878D82A}">
                    <a16:rowId xmlns:a16="http://schemas.microsoft.com/office/drawing/2014/main" xmlns="" val="10005"/>
                  </a:ext>
                </a:extLst>
              </a:tr>
              <a:tr h="160020">
                <a:tc>
                  <a:txBody>
                    <a:bodyPr/>
                    <a:lstStyle/>
                    <a:p>
                      <a:pPr algn="ctr" fontAlgn="b"/>
                      <a:r>
                        <a:rPr lang="hr-HR" sz="1100" u="none" strike="noStrike">
                          <a:effectLst/>
                        </a:rPr>
                        <a:t> 12,009.95 </a:t>
                      </a:r>
                      <a:endParaRPr lang="hr-HR" sz="1100" b="0" i="0" u="none" strike="noStrike">
                        <a:solidFill>
                          <a:srgbClr val="000000"/>
                        </a:solidFill>
                        <a:effectLst/>
                        <a:latin typeface="Calibri" charset="0"/>
                      </a:endParaRPr>
                    </a:p>
                  </a:txBody>
                  <a:tcPr marL="0" marR="0" marT="0" marB="0" anchor="b"/>
                </a:tc>
                <a:tc>
                  <a:txBody>
                    <a:bodyPr/>
                    <a:lstStyle/>
                    <a:p>
                      <a:pPr algn="ctr" fontAlgn="b"/>
                      <a:r>
                        <a:rPr lang="fi-FI" sz="1100" u="none" strike="noStrike" dirty="0">
                          <a:effectLst/>
                        </a:rPr>
                        <a:t> 1,271.87 </a:t>
                      </a:r>
                      <a:endParaRPr lang="fi-FI" sz="1100" b="0" i="0" u="none" strike="noStrike" dirty="0">
                        <a:solidFill>
                          <a:srgbClr val="000000"/>
                        </a:solidFill>
                        <a:effectLst/>
                        <a:latin typeface="Calibri" charset="0"/>
                      </a:endParaRPr>
                    </a:p>
                  </a:txBody>
                  <a:tcPr marL="0" marR="0" marT="0" marB="0" anchor="b"/>
                </a:tc>
                <a:tc>
                  <a:txBody>
                    <a:bodyPr/>
                    <a:lstStyle/>
                    <a:p>
                      <a:pPr algn="ctr" fontAlgn="b"/>
                      <a:r>
                        <a:rPr lang="mr-IN" sz="1100" u="none" strike="noStrike">
                          <a:effectLst/>
                        </a:rPr>
                        <a:t>21.36%</a:t>
                      </a:r>
                      <a:endParaRPr lang="mr-IN" sz="1100" b="0" i="0" u="none" strike="noStrike">
                        <a:solidFill>
                          <a:srgbClr val="000000"/>
                        </a:solidFill>
                        <a:effectLst/>
                        <a:latin typeface="Calibri" charset="0"/>
                      </a:endParaRPr>
                    </a:p>
                  </a:txBody>
                  <a:tcPr marL="0" marR="0" marT="0" marB="0" anchor="b"/>
                </a:tc>
                <a:extLst>
                  <a:ext uri="{0D108BD9-81ED-4DB2-BD59-A6C34878D82A}">
                    <a16:rowId xmlns:a16="http://schemas.microsoft.com/office/drawing/2014/main" xmlns="" val="10006"/>
                  </a:ext>
                </a:extLst>
              </a:tr>
              <a:tr h="160020">
                <a:tc>
                  <a:txBody>
                    <a:bodyPr/>
                    <a:lstStyle/>
                    <a:p>
                      <a:pPr algn="ctr" fontAlgn="b"/>
                      <a:r>
                        <a:rPr lang="cs-CZ" sz="1100" u="none" strike="noStrike">
                          <a:effectLst/>
                        </a:rPr>
                        <a:t> 24,222.32 </a:t>
                      </a:r>
                      <a:endParaRPr lang="cs-CZ" sz="1100" b="0" i="0" u="none" strike="noStrike">
                        <a:solidFill>
                          <a:srgbClr val="000000"/>
                        </a:solidFill>
                        <a:effectLst/>
                        <a:latin typeface="Calibri" charset="0"/>
                      </a:endParaRPr>
                    </a:p>
                  </a:txBody>
                  <a:tcPr marL="0" marR="0" marT="0" marB="0" anchor="b"/>
                </a:tc>
                <a:tc>
                  <a:txBody>
                    <a:bodyPr/>
                    <a:lstStyle/>
                    <a:p>
                      <a:pPr algn="ctr" fontAlgn="b"/>
                      <a:r>
                        <a:rPr lang="nb-NO" sz="1100" u="none" strike="noStrike" dirty="0">
                          <a:effectLst/>
                        </a:rPr>
                        <a:t> 3,880.44 </a:t>
                      </a:r>
                      <a:endParaRPr lang="nb-NO" sz="1100" b="0" i="0" u="none" strike="noStrike" dirty="0">
                        <a:solidFill>
                          <a:srgbClr val="000000"/>
                        </a:solidFill>
                        <a:effectLst/>
                        <a:latin typeface="Calibri" charset="0"/>
                      </a:endParaRPr>
                    </a:p>
                  </a:txBody>
                  <a:tcPr marL="0" marR="0" marT="0" marB="0" anchor="b"/>
                </a:tc>
                <a:tc>
                  <a:txBody>
                    <a:bodyPr/>
                    <a:lstStyle/>
                    <a:p>
                      <a:pPr algn="ctr" fontAlgn="b"/>
                      <a:r>
                        <a:rPr lang="mr-IN" sz="1100" u="none" strike="noStrike">
                          <a:effectLst/>
                        </a:rPr>
                        <a:t>23.52%</a:t>
                      </a:r>
                      <a:endParaRPr lang="mr-IN" sz="1100" b="0" i="0" u="none" strike="noStrike">
                        <a:solidFill>
                          <a:srgbClr val="000000"/>
                        </a:solidFill>
                        <a:effectLst/>
                        <a:latin typeface="Calibri" charset="0"/>
                      </a:endParaRPr>
                    </a:p>
                  </a:txBody>
                  <a:tcPr marL="0" marR="0" marT="0" marB="0" anchor="b"/>
                </a:tc>
                <a:extLst>
                  <a:ext uri="{0D108BD9-81ED-4DB2-BD59-A6C34878D82A}">
                    <a16:rowId xmlns:a16="http://schemas.microsoft.com/office/drawing/2014/main" xmlns="" val="10007"/>
                  </a:ext>
                </a:extLst>
              </a:tr>
              <a:tr h="160020">
                <a:tc>
                  <a:txBody>
                    <a:bodyPr/>
                    <a:lstStyle/>
                    <a:p>
                      <a:pPr algn="ctr" fontAlgn="b"/>
                      <a:r>
                        <a:rPr lang="uk-UA" sz="1100" u="none" strike="noStrike">
                          <a:effectLst/>
                        </a:rPr>
                        <a:t> 38,177.70 </a:t>
                      </a:r>
                      <a:endParaRPr lang="uk-UA" sz="1100" b="0" i="0" u="none" strike="noStrike">
                        <a:solidFill>
                          <a:srgbClr val="000000"/>
                        </a:solidFill>
                        <a:effectLst/>
                        <a:latin typeface="Calibri" charset="0"/>
                      </a:endParaRPr>
                    </a:p>
                  </a:txBody>
                  <a:tcPr marL="0" marR="0" marT="0" marB="0" anchor="b"/>
                </a:tc>
                <a:tc>
                  <a:txBody>
                    <a:bodyPr/>
                    <a:lstStyle/>
                    <a:p>
                      <a:pPr algn="ctr" fontAlgn="b"/>
                      <a:r>
                        <a:rPr lang="hr-HR" sz="1100" u="none" strike="noStrike" dirty="0">
                          <a:effectLst/>
                        </a:rPr>
                        <a:t> 7,162.74 </a:t>
                      </a:r>
                      <a:endParaRPr lang="hr-HR" sz="1100" b="0" i="0" u="none" strike="noStrike" dirty="0">
                        <a:solidFill>
                          <a:srgbClr val="000000"/>
                        </a:solidFill>
                        <a:effectLst/>
                        <a:latin typeface="Calibri" charset="0"/>
                      </a:endParaRPr>
                    </a:p>
                  </a:txBody>
                  <a:tcPr marL="0" marR="0" marT="0" marB="0" anchor="b"/>
                </a:tc>
                <a:tc>
                  <a:txBody>
                    <a:bodyPr/>
                    <a:lstStyle/>
                    <a:p>
                      <a:pPr algn="ctr" fontAlgn="b"/>
                      <a:r>
                        <a:rPr lang="mr-IN" sz="1100" u="none" strike="noStrike" dirty="0">
                          <a:effectLst/>
                        </a:rPr>
                        <a:t>30.00%</a:t>
                      </a:r>
                      <a:endParaRPr lang="mr-IN" sz="1100" b="0" i="0" u="none" strike="noStrike" dirty="0">
                        <a:solidFill>
                          <a:srgbClr val="000000"/>
                        </a:solidFill>
                        <a:effectLst/>
                        <a:latin typeface="Calibri" charset="0"/>
                      </a:endParaRPr>
                    </a:p>
                  </a:txBody>
                  <a:tcPr marL="0" marR="0" marT="0" marB="0" anchor="b"/>
                </a:tc>
                <a:extLst>
                  <a:ext uri="{0D108BD9-81ED-4DB2-BD59-A6C34878D82A}">
                    <a16:rowId xmlns:a16="http://schemas.microsoft.com/office/drawing/2014/main" xmlns="" val="10008"/>
                  </a:ext>
                </a:extLst>
              </a:tr>
              <a:tr h="160020">
                <a:tc>
                  <a:txBody>
                    <a:bodyPr/>
                    <a:lstStyle/>
                    <a:p>
                      <a:pPr algn="ctr" fontAlgn="b"/>
                      <a:r>
                        <a:rPr lang="fi-FI" sz="1100" u="none" strike="noStrike">
                          <a:effectLst/>
                        </a:rPr>
                        <a:t> 72,887.51 </a:t>
                      </a:r>
                      <a:endParaRPr lang="fi-FI" sz="1100" b="0" i="0" u="none" strike="noStrike">
                        <a:solidFill>
                          <a:srgbClr val="000000"/>
                        </a:solidFill>
                        <a:effectLst/>
                        <a:latin typeface="Calibri" charset="0"/>
                      </a:endParaRPr>
                    </a:p>
                  </a:txBody>
                  <a:tcPr marL="0" marR="0" marT="0" marB="0" anchor="b"/>
                </a:tc>
                <a:tc>
                  <a:txBody>
                    <a:bodyPr/>
                    <a:lstStyle/>
                    <a:p>
                      <a:pPr algn="ctr" fontAlgn="b"/>
                      <a:r>
                        <a:rPr lang="nb-NO" sz="1100" u="none" strike="noStrike" dirty="0">
                          <a:effectLst/>
                        </a:rPr>
                        <a:t> 17,575.69 </a:t>
                      </a:r>
                      <a:endParaRPr lang="nb-NO" sz="1100" b="0" i="0" u="none" strike="noStrike" dirty="0">
                        <a:solidFill>
                          <a:srgbClr val="000000"/>
                        </a:solidFill>
                        <a:effectLst/>
                        <a:latin typeface="Calibri" charset="0"/>
                      </a:endParaRPr>
                    </a:p>
                  </a:txBody>
                  <a:tcPr marL="0" marR="0" marT="0" marB="0" anchor="b"/>
                </a:tc>
                <a:tc>
                  <a:txBody>
                    <a:bodyPr/>
                    <a:lstStyle/>
                    <a:p>
                      <a:pPr algn="ctr" fontAlgn="b"/>
                      <a:r>
                        <a:rPr lang="mr-IN" sz="1100" u="none" strike="noStrike" dirty="0">
                          <a:effectLst/>
                        </a:rPr>
                        <a:t>32.00%</a:t>
                      </a:r>
                      <a:endParaRPr lang="mr-IN" sz="1100" b="0" i="0" u="none" strike="noStrike" dirty="0">
                        <a:solidFill>
                          <a:srgbClr val="000000"/>
                        </a:solidFill>
                        <a:effectLst/>
                        <a:latin typeface="Calibri" charset="0"/>
                      </a:endParaRPr>
                    </a:p>
                  </a:txBody>
                  <a:tcPr marL="0" marR="0" marT="0" marB="0" anchor="b"/>
                </a:tc>
                <a:extLst>
                  <a:ext uri="{0D108BD9-81ED-4DB2-BD59-A6C34878D82A}">
                    <a16:rowId xmlns:a16="http://schemas.microsoft.com/office/drawing/2014/main" xmlns="" val="10009"/>
                  </a:ext>
                </a:extLst>
              </a:tr>
              <a:tr h="160020">
                <a:tc>
                  <a:txBody>
                    <a:bodyPr/>
                    <a:lstStyle/>
                    <a:p>
                      <a:pPr algn="ctr" fontAlgn="b"/>
                      <a:r>
                        <a:rPr lang="hr-HR" sz="1100" u="none" strike="noStrike">
                          <a:effectLst/>
                        </a:rPr>
                        <a:t> 97,183.34 </a:t>
                      </a:r>
                      <a:endParaRPr lang="hr-HR" sz="1100" b="0" i="0" u="none" strike="noStrike">
                        <a:solidFill>
                          <a:srgbClr val="000000"/>
                        </a:solidFill>
                        <a:effectLst/>
                        <a:latin typeface="Calibri" charset="0"/>
                      </a:endParaRPr>
                    </a:p>
                  </a:txBody>
                  <a:tcPr marL="0" marR="0" marT="0" marB="0" anchor="b"/>
                </a:tc>
                <a:tc>
                  <a:txBody>
                    <a:bodyPr/>
                    <a:lstStyle/>
                    <a:p>
                      <a:pPr algn="ctr" fontAlgn="b"/>
                      <a:r>
                        <a:rPr lang="nb-NO" sz="1100" u="none" strike="noStrike">
                          <a:effectLst/>
                        </a:rPr>
                        <a:t> 25,350.35 </a:t>
                      </a:r>
                      <a:endParaRPr lang="nb-NO" sz="1100" b="0" i="0" u="none" strike="noStrike">
                        <a:solidFill>
                          <a:srgbClr val="000000"/>
                        </a:solidFill>
                        <a:effectLst/>
                        <a:latin typeface="Calibri" charset="0"/>
                      </a:endParaRPr>
                    </a:p>
                  </a:txBody>
                  <a:tcPr marL="0" marR="0" marT="0" marB="0" anchor="b"/>
                </a:tc>
                <a:tc>
                  <a:txBody>
                    <a:bodyPr/>
                    <a:lstStyle/>
                    <a:p>
                      <a:pPr algn="ctr" fontAlgn="b"/>
                      <a:r>
                        <a:rPr lang="mr-IN" sz="1100" u="none" strike="noStrike" dirty="0">
                          <a:effectLst/>
                        </a:rPr>
                        <a:t>34.00%</a:t>
                      </a:r>
                      <a:endParaRPr lang="mr-IN" sz="1100" b="0" i="0" u="none" strike="noStrike" dirty="0">
                        <a:solidFill>
                          <a:srgbClr val="000000"/>
                        </a:solidFill>
                        <a:effectLst/>
                        <a:latin typeface="Calibri" charset="0"/>
                      </a:endParaRPr>
                    </a:p>
                  </a:txBody>
                  <a:tcPr marL="0" marR="0" marT="0" marB="0" anchor="b"/>
                </a:tc>
                <a:extLst>
                  <a:ext uri="{0D108BD9-81ED-4DB2-BD59-A6C34878D82A}">
                    <a16:rowId xmlns:a16="http://schemas.microsoft.com/office/drawing/2014/main" xmlns="" val="10010"/>
                  </a:ext>
                </a:extLst>
              </a:tr>
              <a:tr h="160020">
                <a:tc>
                  <a:txBody>
                    <a:bodyPr/>
                    <a:lstStyle/>
                    <a:p>
                      <a:pPr algn="ctr" fontAlgn="b"/>
                      <a:r>
                        <a:rPr lang="nb-NO" sz="1100" u="none" strike="noStrike">
                          <a:effectLst/>
                        </a:rPr>
                        <a:t> 291,550.01 </a:t>
                      </a:r>
                      <a:endParaRPr lang="nb-NO" sz="1100" b="0" i="0" u="none" strike="noStrike">
                        <a:solidFill>
                          <a:srgbClr val="000000"/>
                        </a:solidFill>
                        <a:effectLst/>
                        <a:latin typeface="Calibri" charset="0"/>
                      </a:endParaRPr>
                    </a:p>
                  </a:txBody>
                  <a:tcPr marL="0" marR="0" marT="0" marB="0" anchor="b"/>
                </a:tc>
                <a:tc>
                  <a:txBody>
                    <a:bodyPr/>
                    <a:lstStyle/>
                    <a:p>
                      <a:pPr algn="ctr" fontAlgn="b"/>
                      <a:r>
                        <a:rPr lang="nb-NO" sz="1100" u="none" strike="noStrike" dirty="0">
                          <a:effectLst/>
                        </a:rPr>
                        <a:t> 91,435.02 </a:t>
                      </a:r>
                      <a:endParaRPr lang="nb-NO" sz="1100" b="0" i="0" u="none" strike="noStrike" dirty="0">
                        <a:solidFill>
                          <a:srgbClr val="000000"/>
                        </a:solidFill>
                        <a:effectLst/>
                        <a:latin typeface="Calibri" charset="0"/>
                      </a:endParaRPr>
                    </a:p>
                  </a:txBody>
                  <a:tcPr marL="0" marR="0" marT="0" marB="0" anchor="b"/>
                </a:tc>
                <a:tc>
                  <a:txBody>
                    <a:bodyPr/>
                    <a:lstStyle/>
                    <a:p>
                      <a:pPr algn="ctr" fontAlgn="b"/>
                      <a:r>
                        <a:rPr lang="mr-IN" sz="1100" u="none" strike="noStrike" dirty="0">
                          <a:effectLst/>
                        </a:rPr>
                        <a:t>35.00%</a:t>
                      </a:r>
                      <a:endParaRPr lang="mr-IN" sz="1100" b="0" i="0" u="none" strike="noStrike" dirty="0">
                        <a:solidFill>
                          <a:srgbClr val="000000"/>
                        </a:solidFill>
                        <a:effectLst/>
                        <a:latin typeface="Calibri" charset="0"/>
                      </a:endParaRPr>
                    </a:p>
                  </a:txBody>
                  <a:tcPr marL="0" marR="0" marT="0" marB="0" anchor="b"/>
                </a:tc>
                <a:extLst>
                  <a:ext uri="{0D108BD9-81ED-4DB2-BD59-A6C34878D82A}">
                    <a16:rowId xmlns:a16="http://schemas.microsoft.com/office/drawing/2014/main" xmlns="" val="10011"/>
                  </a:ext>
                </a:extLst>
              </a:tr>
            </a:tbl>
          </a:graphicData>
        </a:graphic>
      </p:graphicFrame>
      <p:sp>
        <p:nvSpPr>
          <p:cNvPr id="7" name="Marcador de contenido 2"/>
          <p:cNvSpPr txBox="1">
            <a:spLocks/>
          </p:cNvSpPr>
          <p:nvPr/>
        </p:nvSpPr>
        <p:spPr>
          <a:xfrm>
            <a:off x="913667" y="2252845"/>
            <a:ext cx="2568087" cy="305717"/>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s-ES" sz="1500" dirty="0"/>
              <a:t>ISR Mensual 2018</a:t>
            </a:r>
          </a:p>
        </p:txBody>
      </p:sp>
      <p:graphicFrame>
        <p:nvGraphicFramePr>
          <p:cNvPr id="9" name="Tabla 8"/>
          <p:cNvGraphicFramePr>
            <a:graphicFrameLocks noGrp="1"/>
          </p:cNvGraphicFramePr>
          <p:nvPr>
            <p:extLst/>
          </p:nvPr>
        </p:nvGraphicFramePr>
        <p:xfrm>
          <a:off x="4976446" y="2620199"/>
          <a:ext cx="2646485" cy="2011680"/>
        </p:xfrm>
        <a:graphic>
          <a:graphicData uri="http://schemas.openxmlformats.org/drawingml/2006/table">
            <a:tbl>
              <a:tblPr firstRow="1">
                <a:tableStyleId>{7DF18680-E054-41AD-8BC1-D1AEF772440D}</a:tableStyleId>
              </a:tblPr>
              <a:tblGrid>
                <a:gridCol w="892516">
                  <a:extLst>
                    <a:ext uri="{9D8B030D-6E8A-4147-A177-3AD203B41FA5}">
                      <a16:colId xmlns:a16="http://schemas.microsoft.com/office/drawing/2014/main" xmlns="" val="20000"/>
                    </a:ext>
                  </a:extLst>
                </a:gridCol>
                <a:gridCol w="892516">
                  <a:extLst>
                    <a:ext uri="{9D8B030D-6E8A-4147-A177-3AD203B41FA5}">
                      <a16:colId xmlns:a16="http://schemas.microsoft.com/office/drawing/2014/main" xmlns="" val="20001"/>
                    </a:ext>
                  </a:extLst>
                </a:gridCol>
                <a:gridCol w="861453">
                  <a:extLst>
                    <a:ext uri="{9D8B030D-6E8A-4147-A177-3AD203B41FA5}">
                      <a16:colId xmlns:a16="http://schemas.microsoft.com/office/drawing/2014/main" xmlns="" val="20002"/>
                    </a:ext>
                  </a:extLst>
                </a:gridCol>
              </a:tblGrid>
              <a:tr h="160020">
                <a:tc>
                  <a:txBody>
                    <a:bodyPr/>
                    <a:lstStyle/>
                    <a:p>
                      <a:pPr algn="ctr" fontAlgn="b"/>
                      <a:r>
                        <a:rPr lang="es-ES_tradnl" sz="1100" u="none" strike="noStrike" dirty="0">
                          <a:effectLst/>
                        </a:rPr>
                        <a:t>Limite inferior</a:t>
                      </a:r>
                      <a:endParaRPr lang="es-ES_tradnl" sz="1100" b="0" i="0" u="none" strike="noStrike" dirty="0">
                        <a:solidFill>
                          <a:srgbClr val="262626"/>
                        </a:solidFill>
                        <a:effectLst/>
                        <a:latin typeface="Calibri" charset="0"/>
                      </a:endParaRPr>
                    </a:p>
                  </a:txBody>
                  <a:tcPr marL="0" marR="0" marT="0" marB="0" anchor="b"/>
                </a:tc>
                <a:tc>
                  <a:txBody>
                    <a:bodyPr/>
                    <a:lstStyle/>
                    <a:p>
                      <a:pPr algn="ctr" fontAlgn="b"/>
                      <a:endParaRPr lang="es-ES_tradnl" sz="1100" b="0" i="0" u="none" strike="noStrike" dirty="0">
                        <a:solidFill>
                          <a:srgbClr val="262626"/>
                        </a:solidFill>
                        <a:effectLst/>
                        <a:latin typeface="Calibri" charset="0"/>
                      </a:endParaRPr>
                    </a:p>
                  </a:txBody>
                  <a:tcPr marL="0" marR="0" marT="0" marB="0" anchor="b"/>
                </a:tc>
                <a:tc>
                  <a:txBody>
                    <a:bodyPr/>
                    <a:lstStyle/>
                    <a:p>
                      <a:pPr algn="ctr" fontAlgn="b"/>
                      <a:r>
                        <a:rPr lang="es-ES_tradnl" sz="1100" u="none" strike="noStrike" dirty="0">
                          <a:effectLst/>
                        </a:rPr>
                        <a:t>Importe</a:t>
                      </a:r>
                      <a:endParaRPr lang="es-ES_tradnl" sz="1100" b="0" i="0" u="none" strike="noStrike" dirty="0">
                        <a:solidFill>
                          <a:srgbClr val="262626"/>
                        </a:solidFill>
                        <a:effectLst/>
                        <a:latin typeface="Calibri" charset="0"/>
                      </a:endParaRPr>
                    </a:p>
                  </a:txBody>
                  <a:tcPr marL="0" marR="0" marT="0" marB="0" anchor="b"/>
                </a:tc>
                <a:extLst>
                  <a:ext uri="{0D108BD9-81ED-4DB2-BD59-A6C34878D82A}">
                    <a16:rowId xmlns:a16="http://schemas.microsoft.com/office/drawing/2014/main" xmlns="" val="10000"/>
                  </a:ext>
                </a:extLst>
              </a:tr>
              <a:tr h="160020">
                <a:tc>
                  <a:txBody>
                    <a:bodyPr/>
                    <a:lstStyle/>
                    <a:p>
                      <a:pPr algn="r" fontAlgn="b"/>
                      <a:r>
                        <a:rPr lang="nb-NO" sz="1100" b="0" i="0" u="none" strike="noStrike" dirty="0">
                          <a:solidFill>
                            <a:srgbClr val="000000"/>
                          </a:solidFill>
                          <a:effectLst/>
                          <a:latin typeface="+mn-lt"/>
                        </a:rPr>
                        <a:t>0.00</a:t>
                      </a:r>
                    </a:p>
                  </a:txBody>
                  <a:tcPr marL="0" marR="0" marT="0" marB="0" anchor="b"/>
                </a:tc>
                <a:tc>
                  <a:txBody>
                    <a:bodyPr/>
                    <a:lstStyle/>
                    <a:p>
                      <a:pPr algn="r" fontAlgn="b"/>
                      <a:r>
                        <a:rPr lang="nb-NO" sz="1100" b="0" i="0" u="none" strike="noStrike">
                          <a:solidFill>
                            <a:srgbClr val="000000"/>
                          </a:solidFill>
                          <a:effectLst/>
                          <a:latin typeface="+mn-lt"/>
                        </a:rPr>
                        <a:t>0.00</a:t>
                      </a:r>
                    </a:p>
                  </a:txBody>
                  <a:tcPr marL="0" marR="0" marT="0" marB="0" anchor="b"/>
                </a:tc>
                <a:tc>
                  <a:txBody>
                    <a:bodyPr/>
                    <a:lstStyle/>
                    <a:p>
                      <a:pPr algn="r" fontAlgn="b"/>
                      <a:r>
                        <a:rPr lang="mr-IN" sz="1100" b="0" i="0" u="none" strike="noStrike">
                          <a:solidFill>
                            <a:srgbClr val="000000"/>
                          </a:solidFill>
                          <a:effectLst/>
                          <a:latin typeface="+mn-lt"/>
                        </a:rPr>
                        <a:t>1.92%</a:t>
                      </a:r>
                    </a:p>
                  </a:txBody>
                  <a:tcPr marL="0" marR="0" marT="0" marB="0" anchor="b"/>
                </a:tc>
                <a:extLst>
                  <a:ext uri="{0D108BD9-81ED-4DB2-BD59-A6C34878D82A}">
                    <a16:rowId xmlns:a16="http://schemas.microsoft.com/office/drawing/2014/main" xmlns="" val="10001"/>
                  </a:ext>
                </a:extLst>
              </a:tr>
              <a:tr h="160020">
                <a:tc>
                  <a:txBody>
                    <a:bodyPr/>
                    <a:lstStyle/>
                    <a:p>
                      <a:pPr algn="r" fontAlgn="b"/>
                      <a:r>
                        <a:rPr lang="hr-HR" sz="1100" b="0" i="0" u="none" strike="noStrike">
                          <a:solidFill>
                            <a:srgbClr val="000000"/>
                          </a:solidFill>
                          <a:effectLst/>
                          <a:latin typeface="+mn-lt"/>
                        </a:rPr>
                        <a:t>496.08</a:t>
                      </a:r>
                    </a:p>
                  </a:txBody>
                  <a:tcPr marL="0" marR="0" marT="0" marB="0" anchor="b"/>
                </a:tc>
                <a:tc>
                  <a:txBody>
                    <a:bodyPr/>
                    <a:lstStyle/>
                    <a:p>
                      <a:pPr algn="r" fontAlgn="b"/>
                      <a:r>
                        <a:rPr lang="hr-HR" sz="1100" b="0" i="0" u="none" strike="noStrike">
                          <a:solidFill>
                            <a:srgbClr val="000000"/>
                          </a:solidFill>
                          <a:effectLst/>
                          <a:latin typeface="+mn-lt"/>
                        </a:rPr>
                        <a:t>9.52</a:t>
                      </a:r>
                    </a:p>
                  </a:txBody>
                  <a:tcPr marL="0" marR="0" marT="0" marB="0" anchor="b"/>
                </a:tc>
                <a:tc>
                  <a:txBody>
                    <a:bodyPr/>
                    <a:lstStyle/>
                    <a:p>
                      <a:pPr algn="r" fontAlgn="b"/>
                      <a:r>
                        <a:rPr lang="mr-IN" sz="1100" b="0" i="0" u="none" strike="noStrike">
                          <a:solidFill>
                            <a:srgbClr val="000000"/>
                          </a:solidFill>
                          <a:effectLst/>
                          <a:latin typeface="+mn-lt"/>
                        </a:rPr>
                        <a:t>6.40%</a:t>
                      </a:r>
                    </a:p>
                  </a:txBody>
                  <a:tcPr marL="0" marR="0" marT="0" marB="0" anchor="b"/>
                </a:tc>
                <a:extLst>
                  <a:ext uri="{0D108BD9-81ED-4DB2-BD59-A6C34878D82A}">
                    <a16:rowId xmlns:a16="http://schemas.microsoft.com/office/drawing/2014/main" xmlns="" val="10002"/>
                  </a:ext>
                </a:extLst>
              </a:tr>
              <a:tr h="160020">
                <a:tc>
                  <a:txBody>
                    <a:bodyPr/>
                    <a:lstStyle/>
                    <a:p>
                      <a:pPr algn="r" fontAlgn="b"/>
                      <a:r>
                        <a:rPr lang="cs-CZ" sz="1100" b="0" i="0" u="none" strike="noStrike">
                          <a:solidFill>
                            <a:srgbClr val="000000"/>
                          </a:solidFill>
                          <a:effectLst/>
                          <a:latin typeface="+mn-lt"/>
                        </a:rPr>
                        <a:t>4,210.42</a:t>
                      </a:r>
                    </a:p>
                  </a:txBody>
                  <a:tcPr marL="0" marR="0" marT="0" marB="0" anchor="b"/>
                </a:tc>
                <a:tc>
                  <a:txBody>
                    <a:bodyPr/>
                    <a:lstStyle/>
                    <a:p>
                      <a:pPr algn="r" fontAlgn="b"/>
                      <a:r>
                        <a:rPr lang="hr-HR" sz="1100" b="0" i="0" u="none" strike="noStrike" dirty="0">
                          <a:solidFill>
                            <a:srgbClr val="000000"/>
                          </a:solidFill>
                          <a:effectLst/>
                          <a:latin typeface="+mn-lt"/>
                        </a:rPr>
                        <a:t>247.23</a:t>
                      </a:r>
                    </a:p>
                  </a:txBody>
                  <a:tcPr marL="0" marR="0" marT="0" marB="0" anchor="b"/>
                </a:tc>
                <a:tc>
                  <a:txBody>
                    <a:bodyPr/>
                    <a:lstStyle/>
                    <a:p>
                      <a:pPr algn="r" fontAlgn="b"/>
                      <a:r>
                        <a:rPr lang="mr-IN" sz="1100" b="0" i="0" u="none" strike="noStrike">
                          <a:solidFill>
                            <a:srgbClr val="000000"/>
                          </a:solidFill>
                          <a:effectLst/>
                          <a:latin typeface="+mn-lt"/>
                        </a:rPr>
                        <a:t>10.88%</a:t>
                      </a:r>
                    </a:p>
                  </a:txBody>
                  <a:tcPr marL="0" marR="0" marT="0" marB="0" anchor="b"/>
                </a:tc>
                <a:extLst>
                  <a:ext uri="{0D108BD9-81ED-4DB2-BD59-A6C34878D82A}">
                    <a16:rowId xmlns:a16="http://schemas.microsoft.com/office/drawing/2014/main" xmlns="" val="10003"/>
                  </a:ext>
                </a:extLst>
              </a:tr>
              <a:tr h="160020">
                <a:tc>
                  <a:txBody>
                    <a:bodyPr/>
                    <a:lstStyle/>
                    <a:p>
                      <a:pPr algn="r" fontAlgn="b"/>
                      <a:r>
                        <a:rPr lang="uk-UA" sz="1100" b="0" i="0" u="none" strike="noStrike">
                          <a:solidFill>
                            <a:srgbClr val="000000"/>
                          </a:solidFill>
                          <a:effectLst/>
                          <a:latin typeface="+mn-lt"/>
                        </a:rPr>
                        <a:t>7,399.43</a:t>
                      </a:r>
                    </a:p>
                  </a:txBody>
                  <a:tcPr marL="0" marR="0" marT="0" marB="0" anchor="b"/>
                </a:tc>
                <a:tc>
                  <a:txBody>
                    <a:bodyPr/>
                    <a:lstStyle/>
                    <a:p>
                      <a:pPr algn="r" fontAlgn="b"/>
                      <a:r>
                        <a:rPr lang="hr-HR" sz="1100" b="0" i="0" u="none" strike="noStrike" dirty="0">
                          <a:solidFill>
                            <a:srgbClr val="000000"/>
                          </a:solidFill>
                          <a:effectLst/>
                          <a:latin typeface="+mn-lt"/>
                        </a:rPr>
                        <a:t>594.24</a:t>
                      </a:r>
                    </a:p>
                  </a:txBody>
                  <a:tcPr marL="0" marR="0" marT="0" marB="0" anchor="b"/>
                </a:tc>
                <a:tc>
                  <a:txBody>
                    <a:bodyPr/>
                    <a:lstStyle/>
                    <a:p>
                      <a:pPr algn="r" fontAlgn="b"/>
                      <a:r>
                        <a:rPr lang="mr-IN" sz="1100" b="0" i="0" u="none" strike="noStrike">
                          <a:solidFill>
                            <a:srgbClr val="000000"/>
                          </a:solidFill>
                          <a:effectLst/>
                          <a:latin typeface="+mn-lt"/>
                        </a:rPr>
                        <a:t>16.00%</a:t>
                      </a:r>
                    </a:p>
                  </a:txBody>
                  <a:tcPr marL="0" marR="0" marT="0" marB="0" anchor="b"/>
                </a:tc>
                <a:extLst>
                  <a:ext uri="{0D108BD9-81ED-4DB2-BD59-A6C34878D82A}">
                    <a16:rowId xmlns:a16="http://schemas.microsoft.com/office/drawing/2014/main" xmlns="" val="10004"/>
                  </a:ext>
                </a:extLst>
              </a:tr>
              <a:tr h="160020">
                <a:tc>
                  <a:txBody>
                    <a:bodyPr/>
                    <a:lstStyle/>
                    <a:p>
                      <a:pPr algn="r" fontAlgn="b"/>
                      <a:r>
                        <a:rPr lang="nb-NO" sz="1100" b="0" i="0" u="none" strike="noStrike">
                          <a:solidFill>
                            <a:srgbClr val="000000"/>
                          </a:solidFill>
                          <a:effectLst/>
                          <a:latin typeface="+mn-lt"/>
                        </a:rPr>
                        <a:t>8,601.51</a:t>
                      </a:r>
                    </a:p>
                  </a:txBody>
                  <a:tcPr marL="0" marR="0" marT="0" marB="0" anchor="b"/>
                </a:tc>
                <a:tc>
                  <a:txBody>
                    <a:bodyPr/>
                    <a:lstStyle/>
                    <a:p>
                      <a:pPr algn="r" fontAlgn="b"/>
                      <a:r>
                        <a:rPr lang="nb-NO" sz="1100" b="0" i="0" u="none" strike="noStrike" dirty="0">
                          <a:solidFill>
                            <a:srgbClr val="000000"/>
                          </a:solidFill>
                          <a:effectLst/>
                          <a:latin typeface="+mn-lt"/>
                        </a:rPr>
                        <a:t>786.55</a:t>
                      </a:r>
                    </a:p>
                  </a:txBody>
                  <a:tcPr marL="0" marR="0" marT="0" marB="0" anchor="b"/>
                </a:tc>
                <a:tc>
                  <a:txBody>
                    <a:bodyPr/>
                    <a:lstStyle/>
                    <a:p>
                      <a:pPr algn="r" fontAlgn="b"/>
                      <a:r>
                        <a:rPr lang="mr-IN" sz="1100" b="0" i="0" u="none" strike="noStrike">
                          <a:solidFill>
                            <a:srgbClr val="000000"/>
                          </a:solidFill>
                          <a:effectLst/>
                          <a:latin typeface="+mn-lt"/>
                        </a:rPr>
                        <a:t>17.92%</a:t>
                      </a:r>
                    </a:p>
                  </a:txBody>
                  <a:tcPr marL="0" marR="0" marT="0" marB="0" anchor="b"/>
                </a:tc>
                <a:extLst>
                  <a:ext uri="{0D108BD9-81ED-4DB2-BD59-A6C34878D82A}">
                    <a16:rowId xmlns:a16="http://schemas.microsoft.com/office/drawing/2014/main" xmlns="" val="10005"/>
                  </a:ext>
                </a:extLst>
              </a:tr>
              <a:tr h="160020">
                <a:tc>
                  <a:txBody>
                    <a:bodyPr/>
                    <a:lstStyle/>
                    <a:p>
                      <a:pPr algn="r" fontAlgn="b"/>
                      <a:r>
                        <a:rPr lang="nb-NO" sz="1100" b="0" i="0" u="none" strike="noStrike">
                          <a:solidFill>
                            <a:srgbClr val="000000"/>
                          </a:solidFill>
                          <a:effectLst/>
                          <a:latin typeface="+mn-lt"/>
                        </a:rPr>
                        <a:t>10,298.36</a:t>
                      </a:r>
                    </a:p>
                  </a:txBody>
                  <a:tcPr marL="0" marR="0" marT="0" marB="0" anchor="b"/>
                </a:tc>
                <a:tc>
                  <a:txBody>
                    <a:bodyPr/>
                    <a:lstStyle/>
                    <a:p>
                      <a:pPr algn="r" fontAlgn="b"/>
                      <a:r>
                        <a:rPr lang="nb-NO" sz="1100" b="0" i="0" u="none" strike="noStrike" dirty="0">
                          <a:solidFill>
                            <a:srgbClr val="000000"/>
                          </a:solidFill>
                          <a:effectLst/>
                          <a:latin typeface="+mn-lt"/>
                        </a:rPr>
                        <a:t>1,090.62</a:t>
                      </a:r>
                    </a:p>
                  </a:txBody>
                  <a:tcPr marL="0" marR="0" marT="0" marB="0" anchor="b"/>
                </a:tc>
                <a:tc>
                  <a:txBody>
                    <a:bodyPr/>
                    <a:lstStyle/>
                    <a:p>
                      <a:pPr algn="r" fontAlgn="b"/>
                      <a:r>
                        <a:rPr lang="mr-IN" sz="1100" b="0" i="0" u="none" strike="noStrike" dirty="0">
                          <a:solidFill>
                            <a:srgbClr val="000000"/>
                          </a:solidFill>
                          <a:effectLst/>
                          <a:latin typeface="+mn-lt"/>
                        </a:rPr>
                        <a:t>21.36%</a:t>
                      </a:r>
                    </a:p>
                  </a:txBody>
                  <a:tcPr marL="0" marR="0" marT="0" marB="0" anchor="b"/>
                </a:tc>
                <a:extLst>
                  <a:ext uri="{0D108BD9-81ED-4DB2-BD59-A6C34878D82A}">
                    <a16:rowId xmlns:a16="http://schemas.microsoft.com/office/drawing/2014/main" xmlns="" val="10006"/>
                  </a:ext>
                </a:extLst>
              </a:tr>
              <a:tr h="160020">
                <a:tc>
                  <a:txBody>
                    <a:bodyPr/>
                    <a:lstStyle/>
                    <a:p>
                      <a:pPr algn="r" fontAlgn="b"/>
                      <a:r>
                        <a:rPr lang="nb-NO" sz="1100" b="0" i="0" u="none" strike="noStrike">
                          <a:solidFill>
                            <a:srgbClr val="000000"/>
                          </a:solidFill>
                          <a:effectLst/>
                          <a:latin typeface="+mn-lt"/>
                        </a:rPr>
                        <a:t>20,770.30</a:t>
                      </a:r>
                    </a:p>
                  </a:txBody>
                  <a:tcPr marL="0" marR="0" marT="0" marB="0" anchor="b"/>
                </a:tc>
                <a:tc>
                  <a:txBody>
                    <a:bodyPr/>
                    <a:lstStyle/>
                    <a:p>
                      <a:pPr algn="r" fontAlgn="b"/>
                      <a:r>
                        <a:rPr lang="nb-NO" sz="1100" b="0" i="0" u="none" strike="noStrike" dirty="0">
                          <a:solidFill>
                            <a:srgbClr val="000000"/>
                          </a:solidFill>
                          <a:effectLst/>
                          <a:latin typeface="+mn-lt"/>
                        </a:rPr>
                        <a:t>3,327.42</a:t>
                      </a:r>
                    </a:p>
                  </a:txBody>
                  <a:tcPr marL="0" marR="0" marT="0" marB="0" anchor="b"/>
                </a:tc>
                <a:tc>
                  <a:txBody>
                    <a:bodyPr/>
                    <a:lstStyle/>
                    <a:p>
                      <a:pPr algn="r" fontAlgn="b"/>
                      <a:r>
                        <a:rPr lang="mr-IN" sz="1100" b="0" i="0" u="none" strike="noStrike" dirty="0">
                          <a:solidFill>
                            <a:srgbClr val="000000"/>
                          </a:solidFill>
                          <a:effectLst/>
                          <a:latin typeface="+mn-lt"/>
                        </a:rPr>
                        <a:t>23.52%</a:t>
                      </a:r>
                    </a:p>
                  </a:txBody>
                  <a:tcPr marL="0" marR="0" marT="0" marB="0" anchor="b"/>
                </a:tc>
                <a:extLst>
                  <a:ext uri="{0D108BD9-81ED-4DB2-BD59-A6C34878D82A}">
                    <a16:rowId xmlns:a16="http://schemas.microsoft.com/office/drawing/2014/main" xmlns="" val="10007"/>
                  </a:ext>
                </a:extLst>
              </a:tr>
              <a:tr h="160020">
                <a:tc>
                  <a:txBody>
                    <a:bodyPr/>
                    <a:lstStyle/>
                    <a:p>
                      <a:pPr algn="r" fontAlgn="b"/>
                      <a:r>
                        <a:rPr lang="nb-NO" sz="1100" b="0" i="0" u="none" strike="noStrike">
                          <a:solidFill>
                            <a:srgbClr val="000000"/>
                          </a:solidFill>
                          <a:effectLst/>
                          <a:latin typeface="+mn-lt"/>
                        </a:rPr>
                        <a:t>32,736.84</a:t>
                      </a:r>
                    </a:p>
                  </a:txBody>
                  <a:tcPr marL="0" marR="0" marT="0" marB="0" anchor="b"/>
                </a:tc>
                <a:tc>
                  <a:txBody>
                    <a:bodyPr/>
                    <a:lstStyle/>
                    <a:p>
                      <a:pPr algn="r" fontAlgn="b"/>
                      <a:r>
                        <a:rPr lang="nb-NO" sz="1100" b="0" i="0" u="none" strike="noStrike" dirty="0">
                          <a:solidFill>
                            <a:srgbClr val="000000"/>
                          </a:solidFill>
                          <a:effectLst/>
                          <a:latin typeface="+mn-lt"/>
                        </a:rPr>
                        <a:t>6,141.95</a:t>
                      </a:r>
                    </a:p>
                  </a:txBody>
                  <a:tcPr marL="0" marR="0" marT="0" marB="0" anchor="b"/>
                </a:tc>
                <a:tc>
                  <a:txBody>
                    <a:bodyPr/>
                    <a:lstStyle/>
                    <a:p>
                      <a:pPr algn="r" fontAlgn="b"/>
                      <a:r>
                        <a:rPr lang="mr-IN" sz="1100" b="0" i="0" u="none" strike="noStrike" dirty="0">
                          <a:solidFill>
                            <a:srgbClr val="000000"/>
                          </a:solidFill>
                          <a:effectLst/>
                          <a:latin typeface="+mn-lt"/>
                        </a:rPr>
                        <a:t>30.00%</a:t>
                      </a:r>
                    </a:p>
                  </a:txBody>
                  <a:tcPr marL="0" marR="0" marT="0" marB="0" anchor="b"/>
                </a:tc>
                <a:extLst>
                  <a:ext uri="{0D108BD9-81ED-4DB2-BD59-A6C34878D82A}">
                    <a16:rowId xmlns:a16="http://schemas.microsoft.com/office/drawing/2014/main" xmlns="" val="10008"/>
                  </a:ext>
                </a:extLst>
              </a:tr>
              <a:tr h="160020">
                <a:tc>
                  <a:txBody>
                    <a:bodyPr/>
                    <a:lstStyle/>
                    <a:p>
                      <a:pPr algn="r" fontAlgn="b"/>
                      <a:r>
                        <a:rPr lang="nb-NO" sz="1100" b="0" i="0" u="none" strike="noStrike">
                          <a:solidFill>
                            <a:srgbClr val="000000"/>
                          </a:solidFill>
                          <a:effectLst/>
                          <a:latin typeface="+mn-lt"/>
                        </a:rPr>
                        <a:t>62,500.01</a:t>
                      </a:r>
                    </a:p>
                  </a:txBody>
                  <a:tcPr marL="0" marR="0" marT="0" marB="0" anchor="b"/>
                </a:tc>
                <a:tc>
                  <a:txBody>
                    <a:bodyPr/>
                    <a:lstStyle/>
                    <a:p>
                      <a:pPr algn="r" fontAlgn="b"/>
                      <a:r>
                        <a:rPr lang="nb-NO" sz="1100" b="0" i="0" u="none" strike="noStrike" dirty="0">
                          <a:solidFill>
                            <a:srgbClr val="000000"/>
                          </a:solidFill>
                          <a:effectLst/>
                          <a:latin typeface="+mn-lt"/>
                        </a:rPr>
                        <a:t>15,070.90</a:t>
                      </a:r>
                    </a:p>
                  </a:txBody>
                  <a:tcPr marL="0" marR="0" marT="0" marB="0" anchor="b"/>
                </a:tc>
                <a:tc>
                  <a:txBody>
                    <a:bodyPr/>
                    <a:lstStyle/>
                    <a:p>
                      <a:pPr algn="r" fontAlgn="b"/>
                      <a:r>
                        <a:rPr lang="mr-IN" sz="1100" b="0" i="0" u="none" strike="noStrike" dirty="0">
                          <a:solidFill>
                            <a:srgbClr val="000000"/>
                          </a:solidFill>
                          <a:effectLst/>
                          <a:latin typeface="+mn-lt"/>
                        </a:rPr>
                        <a:t>32.00%</a:t>
                      </a:r>
                    </a:p>
                  </a:txBody>
                  <a:tcPr marL="0" marR="0" marT="0" marB="0" anchor="b"/>
                </a:tc>
                <a:extLst>
                  <a:ext uri="{0D108BD9-81ED-4DB2-BD59-A6C34878D82A}">
                    <a16:rowId xmlns:a16="http://schemas.microsoft.com/office/drawing/2014/main" xmlns="" val="10009"/>
                  </a:ext>
                </a:extLst>
              </a:tr>
              <a:tr h="160020">
                <a:tc>
                  <a:txBody>
                    <a:bodyPr/>
                    <a:lstStyle/>
                    <a:p>
                      <a:pPr algn="r" fontAlgn="b"/>
                      <a:r>
                        <a:rPr lang="hr-HR" sz="1100" b="0" i="0" u="none" strike="noStrike">
                          <a:solidFill>
                            <a:srgbClr val="000000"/>
                          </a:solidFill>
                          <a:effectLst/>
                          <a:latin typeface="+mn-lt"/>
                        </a:rPr>
                        <a:t>83,333.34</a:t>
                      </a:r>
                    </a:p>
                  </a:txBody>
                  <a:tcPr marL="0" marR="0" marT="0" marB="0" anchor="b"/>
                </a:tc>
                <a:tc>
                  <a:txBody>
                    <a:bodyPr/>
                    <a:lstStyle/>
                    <a:p>
                      <a:pPr algn="r" fontAlgn="b"/>
                      <a:r>
                        <a:rPr lang="fi-FI" sz="1100" b="0" i="0" u="none" strike="noStrike">
                          <a:solidFill>
                            <a:srgbClr val="000000"/>
                          </a:solidFill>
                          <a:effectLst/>
                          <a:latin typeface="+mn-lt"/>
                        </a:rPr>
                        <a:t>21,737.57</a:t>
                      </a:r>
                    </a:p>
                  </a:txBody>
                  <a:tcPr marL="0" marR="0" marT="0" marB="0" anchor="b"/>
                </a:tc>
                <a:tc>
                  <a:txBody>
                    <a:bodyPr/>
                    <a:lstStyle/>
                    <a:p>
                      <a:pPr algn="r" fontAlgn="b"/>
                      <a:r>
                        <a:rPr lang="mr-IN" sz="1100" b="0" i="0" u="none" strike="noStrike" dirty="0">
                          <a:solidFill>
                            <a:srgbClr val="000000"/>
                          </a:solidFill>
                          <a:effectLst/>
                          <a:latin typeface="+mn-lt"/>
                        </a:rPr>
                        <a:t>34.00%</a:t>
                      </a:r>
                    </a:p>
                  </a:txBody>
                  <a:tcPr marL="0" marR="0" marT="0" marB="0" anchor="b"/>
                </a:tc>
                <a:extLst>
                  <a:ext uri="{0D108BD9-81ED-4DB2-BD59-A6C34878D82A}">
                    <a16:rowId xmlns:a16="http://schemas.microsoft.com/office/drawing/2014/main" xmlns="" val="10010"/>
                  </a:ext>
                </a:extLst>
              </a:tr>
              <a:tr h="160020">
                <a:tc>
                  <a:txBody>
                    <a:bodyPr/>
                    <a:lstStyle/>
                    <a:p>
                      <a:pPr algn="r" fontAlgn="b"/>
                      <a:r>
                        <a:rPr lang="en-US" sz="1100" b="0" i="0" u="none" strike="noStrike">
                          <a:solidFill>
                            <a:srgbClr val="000000"/>
                          </a:solidFill>
                          <a:effectLst/>
                          <a:latin typeface="+mn-lt"/>
                        </a:rPr>
                        <a:t>250,000.01</a:t>
                      </a:r>
                    </a:p>
                  </a:txBody>
                  <a:tcPr marL="0" marR="0" marT="0" marB="0" anchor="b"/>
                </a:tc>
                <a:tc>
                  <a:txBody>
                    <a:bodyPr/>
                    <a:lstStyle/>
                    <a:p>
                      <a:pPr algn="r" fontAlgn="b"/>
                      <a:r>
                        <a:rPr lang="is-IS" sz="1100" b="0" i="0" u="none" strike="noStrike">
                          <a:solidFill>
                            <a:srgbClr val="000000"/>
                          </a:solidFill>
                          <a:effectLst/>
                          <a:latin typeface="+mn-lt"/>
                        </a:rPr>
                        <a:t>78,404.23</a:t>
                      </a:r>
                    </a:p>
                  </a:txBody>
                  <a:tcPr marL="0" marR="0" marT="0" marB="0" anchor="b"/>
                </a:tc>
                <a:tc>
                  <a:txBody>
                    <a:bodyPr/>
                    <a:lstStyle/>
                    <a:p>
                      <a:pPr algn="r" fontAlgn="b"/>
                      <a:r>
                        <a:rPr lang="mr-IN" sz="1100" b="0" i="0" u="none" strike="noStrike" dirty="0">
                          <a:solidFill>
                            <a:srgbClr val="000000"/>
                          </a:solidFill>
                          <a:effectLst/>
                          <a:latin typeface="+mn-lt"/>
                        </a:rPr>
                        <a:t>35.00%</a:t>
                      </a:r>
                    </a:p>
                  </a:txBody>
                  <a:tcPr marL="0" marR="0" marT="0" marB="0" anchor="b"/>
                </a:tc>
                <a:extLst>
                  <a:ext uri="{0D108BD9-81ED-4DB2-BD59-A6C34878D82A}">
                    <a16:rowId xmlns:a16="http://schemas.microsoft.com/office/drawing/2014/main" xmlns="" val="10011"/>
                  </a:ext>
                </a:extLst>
              </a:tr>
            </a:tbl>
          </a:graphicData>
        </a:graphic>
      </p:graphicFrame>
      <p:sp>
        <p:nvSpPr>
          <p:cNvPr id="10" name="Marcador de contenido 2"/>
          <p:cNvSpPr txBox="1">
            <a:spLocks/>
          </p:cNvSpPr>
          <p:nvPr/>
        </p:nvSpPr>
        <p:spPr>
          <a:xfrm>
            <a:off x="5054844" y="2252845"/>
            <a:ext cx="2568087" cy="305717"/>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s-ES" sz="1500" dirty="0"/>
              <a:t>ISR Mensual 2017</a:t>
            </a:r>
          </a:p>
        </p:txBody>
      </p:sp>
      <p:sp>
        <p:nvSpPr>
          <p:cNvPr id="4" name="Título 1">
            <a:extLst>
              <a:ext uri="{FF2B5EF4-FFF2-40B4-BE49-F238E27FC236}">
                <a16:creationId xmlns:a16="http://schemas.microsoft.com/office/drawing/2014/main" xmlns="" id="{E236E441-736F-4091-8D8D-3CB88A9CC6F8}"/>
              </a:ext>
            </a:extLst>
          </p:cNvPr>
          <p:cNvSpPr txBox="1">
            <a:spLocks/>
          </p:cNvSpPr>
          <p:nvPr/>
        </p:nvSpPr>
        <p:spPr>
          <a:xfrm>
            <a:off x="473075" y="116920"/>
            <a:ext cx="10515600" cy="1325563"/>
          </a:xfrm>
          <a:prstGeom prst="rect">
            <a:avLst/>
          </a:prstGeom>
        </p:spPr>
        <p:txBody>
          <a:bodyPr anchor="t">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 sz="2800" dirty="0">
                <a:solidFill>
                  <a:srgbClr val="2D6CA4"/>
                </a:solidFill>
                <a:latin typeface="Calibri" charset="0"/>
                <a:cs typeface="Calibri" charset="0"/>
              </a:rPr>
              <a:t>Tarifa de</a:t>
            </a:r>
            <a:r>
              <a:rPr lang="es-ES" sz="2800" dirty="0">
                <a:solidFill>
                  <a:srgbClr val="2D6CA4"/>
                </a:solidFill>
                <a:latin typeface="Calibri"/>
                <a:cs typeface="Calibri" charset="0"/>
              </a:rPr>
              <a:t> ISR para el 2018</a:t>
            </a:r>
            <a:endParaRPr lang="es-ES" sz="4000" dirty="0">
              <a:solidFill>
                <a:srgbClr val="000000"/>
              </a:solidFill>
              <a:latin typeface="Calibri Light"/>
              <a:cs typeface="Calibri" charset="0"/>
            </a:endParaRPr>
          </a:p>
        </p:txBody>
      </p:sp>
    </p:spTree>
    <p:extLst>
      <p:ext uri="{BB962C8B-B14F-4D97-AF65-F5344CB8AC3E}">
        <p14:creationId xmlns:p14="http://schemas.microsoft.com/office/powerpoint/2010/main" val="1748915338"/>
      </p:ext>
    </p:extLst>
  </p:cSld>
  <p:clrMapOvr>
    <a:masterClrMapping/>
  </p:clrMapOvr>
  <p:transition spd="slow">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ángulo 81"/>
          <p:cNvSpPr/>
          <p:nvPr/>
        </p:nvSpPr>
        <p:spPr>
          <a:xfrm>
            <a:off x="1209892" y="4839467"/>
            <a:ext cx="6694715" cy="112129"/>
          </a:xfrm>
          <a:prstGeom prst="rect">
            <a:avLst/>
          </a:prstGeom>
          <a:solidFill>
            <a:schemeClr val="tx1">
              <a:lumMod val="65000"/>
              <a:lumOff val="35000"/>
              <a:alpha val="2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2" name="CuadroTexto 1"/>
          <p:cNvSpPr txBox="1"/>
          <p:nvPr/>
        </p:nvSpPr>
        <p:spPr>
          <a:xfrm>
            <a:off x="3591255" y="13242"/>
            <a:ext cx="3876346" cy="323165"/>
          </a:xfrm>
          <a:prstGeom prst="rect">
            <a:avLst/>
          </a:prstGeom>
          <a:noFill/>
        </p:spPr>
        <p:txBody>
          <a:bodyPr wrap="square" rtlCol="0">
            <a:spAutoFit/>
          </a:bodyPr>
          <a:lstStyle>
            <a:defPPr>
              <a:defRPr lang="es-ES"/>
            </a:defPPr>
            <a:lvl1pPr lvl="0" algn="r">
              <a:defRPr sz="2200" b="1">
                <a:solidFill>
                  <a:schemeClr val="bg1"/>
                </a:solidFill>
              </a:defRPr>
            </a:lvl1pPr>
          </a:lstStyle>
          <a:p>
            <a:r>
              <a:rPr lang="es-MX" sz="1500" dirty="0"/>
              <a:t>Evolución de la factura</a:t>
            </a:r>
            <a:endParaRPr lang="x-none" sz="1500" dirty="0"/>
          </a:p>
        </p:txBody>
      </p:sp>
      <p:cxnSp>
        <p:nvCxnSpPr>
          <p:cNvPr id="3" name="2 Conector recto"/>
          <p:cNvCxnSpPr>
            <a:endCxn id="7" idx="2"/>
          </p:cNvCxnSpPr>
          <p:nvPr/>
        </p:nvCxnSpPr>
        <p:spPr>
          <a:xfrm>
            <a:off x="1463262" y="814114"/>
            <a:ext cx="820127" cy="13760"/>
          </a:xfrm>
          <a:prstGeom prst="line">
            <a:avLst/>
          </a:prstGeom>
          <a:ln>
            <a:solidFill>
              <a:schemeClr val="bg1">
                <a:lumMod val="50000"/>
              </a:schemeClr>
            </a:solidFill>
            <a:head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 name="25 Conector recto"/>
          <p:cNvCxnSpPr>
            <a:stCxn id="7" idx="6"/>
            <a:endCxn id="8" idx="2"/>
          </p:cNvCxnSpPr>
          <p:nvPr/>
        </p:nvCxnSpPr>
        <p:spPr>
          <a:xfrm flipV="1">
            <a:off x="2499389" y="820994"/>
            <a:ext cx="1246201" cy="6880"/>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 name="27 Conector recto"/>
          <p:cNvCxnSpPr>
            <a:endCxn id="9" idx="2"/>
          </p:cNvCxnSpPr>
          <p:nvPr/>
        </p:nvCxnSpPr>
        <p:spPr>
          <a:xfrm>
            <a:off x="3765650" y="820994"/>
            <a:ext cx="1559921" cy="0"/>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 name="29 Conector recto"/>
          <p:cNvCxnSpPr/>
          <p:nvPr/>
        </p:nvCxnSpPr>
        <p:spPr>
          <a:xfrm>
            <a:off x="5410943" y="820994"/>
            <a:ext cx="1429293" cy="0"/>
          </a:xfrm>
          <a:prstGeom prst="line">
            <a:avLst/>
          </a:prstGeom>
          <a:ln>
            <a:solidFill>
              <a:schemeClr val="bg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32 Elipse"/>
          <p:cNvSpPr/>
          <p:nvPr/>
        </p:nvSpPr>
        <p:spPr>
          <a:xfrm>
            <a:off x="2283389" y="719873"/>
            <a:ext cx="216000" cy="216000"/>
          </a:xfrm>
          <a:prstGeom prst="ellipse">
            <a:avLst/>
          </a:prstGeom>
          <a:solidFill>
            <a:schemeClr val="bg1"/>
          </a:solidFill>
          <a:ln w="57150">
            <a:solidFill>
              <a:srgbClr val="9ACC9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013"/>
          </a:p>
        </p:txBody>
      </p:sp>
      <p:sp>
        <p:nvSpPr>
          <p:cNvPr id="8" name="34 Elipse"/>
          <p:cNvSpPr/>
          <p:nvPr/>
        </p:nvSpPr>
        <p:spPr>
          <a:xfrm>
            <a:off x="3745589" y="712994"/>
            <a:ext cx="216000" cy="216000"/>
          </a:xfrm>
          <a:prstGeom prst="ellipse">
            <a:avLst/>
          </a:prstGeom>
          <a:solidFill>
            <a:schemeClr val="bg1"/>
          </a:solidFill>
          <a:ln w="57150">
            <a:solidFill>
              <a:srgbClr val="0D506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013"/>
          </a:p>
        </p:txBody>
      </p:sp>
      <p:sp>
        <p:nvSpPr>
          <p:cNvPr id="9" name="35 Elipse"/>
          <p:cNvSpPr/>
          <p:nvPr/>
        </p:nvSpPr>
        <p:spPr>
          <a:xfrm>
            <a:off x="5325571" y="712994"/>
            <a:ext cx="216000" cy="216000"/>
          </a:xfrm>
          <a:prstGeom prst="ellipse">
            <a:avLst/>
          </a:prstGeom>
          <a:solidFill>
            <a:schemeClr val="bg1"/>
          </a:solidFill>
          <a:ln w="57150">
            <a:solidFill>
              <a:srgbClr val="9ACC9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013"/>
          </a:p>
        </p:txBody>
      </p:sp>
      <p:sp>
        <p:nvSpPr>
          <p:cNvPr id="10" name="48 Elipse"/>
          <p:cNvSpPr/>
          <p:nvPr/>
        </p:nvSpPr>
        <p:spPr>
          <a:xfrm>
            <a:off x="6840236" y="712994"/>
            <a:ext cx="216000" cy="216000"/>
          </a:xfrm>
          <a:prstGeom prst="ellipse">
            <a:avLst/>
          </a:prstGeom>
          <a:solidFill>
            <a:schemeClr val="bg1"/>
          </a:solidFill>
          <a:ln w="57150">
            <a:solidFill>
              <a:srgbClr val="0D506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013"/>
          </a:p>
        </p:txBody>
      </p:sp>
      <p:cxnSp>
        <p:nvCxnSpPr>
          <p:cNvPr id="14" name="83 Conector recto"/>
          <p:cNvCxnSpPr/>
          <p:nvPr/>
        </p:nvCxnSpPr>
        <p:spPr>
          <a:xfrm flipH="1">
            <a:off x="7056235" y="814114"/>
            <a:ext cx="626765" cy="13760"/>
          </a:xfrm>
          <a:prstGeom prst="line">
            <a:avLst/>
          </a:prstGeom>
          <a:ln>
            <a:solidFill>
              <a:schemeClr val="bg1">
                <a:lumMod val="50000"/>
              </a:schemeClr>
            </a:solidFill>
            <a:head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 name="55 Rectángulo"/>
          <p:cNvSpPr/>
          <p:nvPr/>
        </p:nvSpPr>
        <p:spPr>
          <a:xfrm>
            <a:off x="4900871" y="1761508"/>
            <a:ext cx="1012422" cy="415498"/>
          </a:xfrm>
          <a:prstGeom prst="rect">
            <a:avLst/>
          </a:prstGeom>
        </p:spPr>
        <p:txBody>
          <a:bodyPr wrap="square">
            <a:spAutoFit/>
          </a:bodyPr>
          <a:lstStyle/>
          <a:p>
            <a:pPr algn="ctr"/>
            <a:r>
              <a:rPr lang="es-MX" sz="1050" b="1" i="1" dirty="0"/>
              <a:t>Convivencia de esquemas</a:t>
            </a:r>
          </a:p>
        </p:txBody>
      </p:sp>
      <p:sp>
        <p:nvSpPr>
          <p:cNvPr id="53" name="CuadroTexto 52"/>
          <p:cNvSpPr txBox="1"/>
          <p:nvPr/>
        </p:nvSpPr>
        <p:spPr>
          <a:xfrm>
            <a:off x="1829424" y="1687733"/>
            <a:ext cx="1125400" cy="646331"/>
          </a:xfrm>
          <a:prstGeom prst="rect">
            <a:avLst/>
          </a:prstGeom>
          <a:noFill/>
        </p:spPr>
        <p:txBody>
          <a:bodyPr wrap="square" rtlCol="0">
            <a:spAutoFit/>
          </a:bodyPr>
          <a:lstStyle/>
          <a:p>
            <a:pPr algn="ctr"/>
            <a:r>
              <a:rPr lang="es-MX" sz="1800" b="1" dirty="0"/>
              <a:t>Factura en papel</a:t>
            </a:r>
            <a:endParaRPr lang="es-419" sz="1800" b="1" dirty="0"/>
          </a:p>
        </p:txBody>
      </p:sp>
      <p:sp>
        <p:nvSpPr>
          <p:cNvPr id="54" name="CuadroTexto 53"/>
          <p:cNvSpPr txBox="1"/>
          <p:nvPr/>
        </p:nvSpPr>
        <p:spPr>
          <a:xfrm>
            <a:off x="6401022" y="1615687"/>
            <a:ext cx="1307856" cy="1200329"/>
          </a:xfrm>
          <a:prstGeom prst="rect">
            <a:avLst/>
          </a:prstGeom>
          <a:noFill/>
        </p:spPr>
        <p:txBody>
          <a:bodyPr wrap="square" rtlCol="0">
            <a:spAutoFit/>
          </a:bodyPr>
          <a:lstStyle/>
          <a:p>
            <a:pPr algn="ctr"/>
            <a:r>
              <a:rPr lang="es-MX" sz="1800" b="1" dirty="0"/>
              <a:t>Factura electrónica por internet</a:t>
            </a:r>
            <a:endParaRPr lang="es-419" sz="1800" b="1" dirty="0"/>
          </a:p>
        </p:txBody>
      </p:sp>
      <p:sp>
        <p:nvSpPr>
          <p:cNvPr id="55" name="55 Rectángulo"/>
          <p:cNvSpPr/>
          <p:nvPr/>
        </p:nvSpPr>
        <p:spPr>
          <a:xfrm>
            <a:off x="3360324" y="1764172"/>
            <a:ext cx="1012422" cy="415498"/>
          </a:xfrm>
          <a:prstGeom prst="rect">
            <a:avLst/>
          </a:prstGeom>
        </p:spPr>
        <p:txBody>
          <a:bodyPr wrap="square">
            <a:spAutoFit/>
          </a:bodyPr>
          <a:lstStyle/>
          <a:p>
            <a:pPr algn="ctr"/>
            <a:r>
              <a:rPr lang="es-MX" sz="1050" b="1" i="1" dirty="0"/>
              <a:t>Factura electrónica</a:t>
            </a:r>
          </a:p>
        </p:txBody>
      </p:sp>
      <p:sp>
        <p:nvSpPr>
          <p:cNvPr id="60" name="CuadroTexto 59"/>
          <p:cNvSpPr txBox="1"/>
          <p:nvPr/>
        </p:nvSpPr>
        <p:spPr>
          <a:xfrm>
            <a:off x="6420235" y="4202483"/>
            <a:ext cx="1496451" cy="248209"/>
          </a:xfrm>
          <a:prstGeom prst="rect">
            <a:avLst/>
          </a:prstGeom>
          <a:noFill/>
        </p:spPr>
        <p:txBody>
          <a:bodyPr wrap="square" rtlCol="0">
            <a:spAutoFit/>
          </a:bodyPr>
          <a:lstStyle/>
          <a:p>
            <a:pPr marL="214313" indent="-214313">
              <a:buFont typeface="Arial" panose="020B0604020202020204" pitchFamily="34" charset="0"/>
              <a:buChar char="•"/>
            </a:pPr>
            <a:r>
              <a:rPr lang="es-MX" sz="1013" dirty="0"/>
              <a:t>Nuevos servicios </a:t>
            </a:r>
          </a:p>
        </p:txBody>
      </p:sp>
      <p:sp>
        <p:nvSpPr>
          <p:cNvPr id="61" name="CuadroTexto 60"/>
          <p:cNvSpPr txBox="1"/>
          <p:nvPr/>
        </p:nvSpPr>
        <p:spPr>
          <a:xfrm>
            <a:off x="1412166" y="4225567"/>
            <a:ext cx="1727496" cy="461665"/>
          </a:xfrm>
          <a:prstGeom prst="rect">
            <a:avLst/>
          </a:prstGeom>
          <a:noFill/>
        </p:spPr>
        <p:txBody>
          <a:bodyPr wrap="square" rtlCol="0">
            <a:spAutoFit/>
          </a:bodyPr>
          <a:lstStyle/>
          <a:p>
            <a:r>
              <a:rPr lang="es-MX" sz="2400" b="1" dirty="0">
                <a:solidFill>
                  <a:srgbClr val="0E506B"/>
                </a:solidFill>
                <a:effectLst>
                  <a:outerShdw blurRad="38100" dist="38100" dir="2700000" algn="tl">
                    <a:srgbClr val="000000">
                      <a:alpha val="43137"/>
                    </a:srgbClr>
                  </a:outerShdw>
                </a:effectLst>
              </a:rPr>
              <a:t>En 2017</a:t>
            </a:r>
            <a:endParaRPr lang="es-419" sz="2400" b="1" dirty="0">
              <a:solidFill>
                <a:srgbClr val="0E506B"/>
              </a:solidFill>
              <a:effectLst>
                <a:outerShdw blurRad="38100" dist="38100" dir="2700000" algn="tl">
                  <a:srgbClr val="000000">
                    <a:alpha val="43137"/>
                  </a:srgbClr>
                </a:outerShdw>
              </a:effectLst>
            </a:endParaRPr>
          </a:p>
        </p:txBody>
      </p:sp>
      <p:sp>
        <p:nvSpPr>
          <p:cNvPr id="62" name="CuadroTexto 61"/>
          <p:cNvSpPr txBox="1"/>
          <p:nvPr/>
        </p:nvSpPr>
        <p:spPr>
          <a:xfrm>
            <a:off x="2619601" y="4278422"/>
            <a:ext cx="4847999" cy="369332"/>
          </a:xfrm>
          <a:prstGeom prst="rect">
            <a:avLst/>
          </a:prstGeom>
          <a:noFill/>
        </p:spPr>
        <p:txBody>
          <a:bodyPr wrap="square" rtlCol="0">
            <a:spAutoFit/>
          </a:bodyPr>
          <a:lstStyle/>
          <a:p>
            <a:r>
              <a:rPr lang="es-MX" sz="1800" b="1" dirty="0"/>
              <a:t>la factura electrónica se actualiza.</a:t>
            </a:r>
            <a:endParaRPr lang="es-419" sz="1800" b="1" dirty="0"/>
          </a:p>
        </p:txBody>
      </p:sp>
      <p:sp>
        <p:nvSpPr>
          <p:cNvPr id="63" name="Abrir corchete 62"/>
          <p:cNvSpPr/>
          <p:nvPr/>
        </p:nvSpPr>
        <p:spPr>
          <a:xfrm>
            <a:off x="1725513" y="1641908"/>
            <a:ext cx="76200" cy="1753117"/>
          </a:xfrm>
          <a:prstGeom prst="leftBracket">
            <a:avLst/>
          </a:prstGeom>
          <a:ln>
            <a:solidFill>
              <a:srgbClr val="2D7F79"/>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419" sz="1013"/>
          </a:p>
        </p:txBody>
      </p:sp>
      <p:sp>
        <p:nvSpPr>
          <p:cNvPr id="65" name="Abrir corchete 64"/>
          <p:cNvSpPr/>
          <p:nvPr/>
        </p:nvSpPr>
        <p:spPr>
          <a:xfrm flipH="1">
            <a:off x="2950850" y="1641908"/>
            <a:ext cx="76200" cy="1753117"/>
          </a:xfrm>
          <a:prstGeom prst="leftBracket">
            <a:avLst/>
          </a:prstGeom>
          <a:ln>
            <a:solidFill>
              <a:srgbClr val="2D7F79"/>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419" sz="1013"/>
          </a:p>
        </p:txBody>
      </p:sp>
      <p:sp>
        <p:nvSpPr>
          <p:cNvPr id="66" name="Abrir corchete 65"/>
          <p:cNvSpPr/>
          <p:nvPr/>
        </p:nvSpPr>
        <p:spPr>
          <a:xfrm>
            <a:off x="3224930" y="1653362"/>
            <a:ext cx="76200" cy="1753117"/>
          </a:xfrm>
          <a:prstGeom prst="leftBracket">
            <a:avLst/>
          </a:prstGeom>
          <a:ln>
            <a:solidFill>
              <a:srgbClr val="2D7F79"/>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419" sz="1013"/>
          </a:p>
        </p:txBody>
      </p:sp>
      <p:sp>
        <p:nvSpPr>
          <p:cNvPr id="67" name="Abrir corchete 66"/>
          <p:cNvSpPr/>
          <p:nvPr/>
        </p:nvSpPr>
        <p:spPr>
          <a:xfrm flipH="1">
            <a:off x="4451001" y="1641908"/>
            <a:ext cx="76200" cy="1753117"/>
          </a:xfrm>
          <a:prstGeom prst="leftBracket">
            <a:avLst/>
          </a:prstGeom>
          <a:ln>
            <a:solidFill>
              <a:srgbClr val="2D7F79"/>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419" sz="1013"/>
          </a:p>
        </p:txBody>
      </p:sp>
      <p:sp>
        <p:nvSpPr>
          <p:cNvPr id="68" name="Abrir corchete 67"/>
          <p:cNvSpPr/>
          <p:nvPr/>
        </p:nvSpPr>
        <p:spPr>
          <a:xfrm>
            <a:off x="4739834" y="1641908"/>
            <a:ext cx="76200" cy="1753117"/>
          </a:xfrm>
          <a:prstGeom prst="leftBracket">
            <a:avLst/>
          </a:prstGeom>
          <a:ln>
            <a:solidFill>
              <a:srgbClr val="2D7F79"/>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419" sz="1013"/>
          </a:p>
        </p:txBody>
      </p:sp>
      <p:sp>
        <p:nvSpPr>
          <p:cNvPr id="69" name="Abrir corchete 68"/>
          <p:cNvSpPr/>
          <p:nvPr/>
        </p:nvSpPr>
        <p:spPr>
          <a:xfrm flipH="1">
            <a:off x="5965171" y="1641908"/>
            <a:ext cx="76200" cy="1753117"/>
          </a:xfrm>
          <a:prstGeom prst="leftBracket">
            <a:avLst/>
          </a:prstGeom>
          <a:ln>
            <a:solidFill>
              <a:srgbClr val="2D7F79"/>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419" sz="1013"/>
          </a:p>
        </p:txBody>
      </p:sp>
      <p:sp>
        <p:nvSpPr>
          <p:cNvPr id="70" name="Abrir corchete 69"/>
          <p:cNvSpPr/>
          <p:nvPr/>
        </p:nvSpPr>
        <p:spPr>
          <a:xfrm>
            <a:off x="6386156" y="1641908"/>
            <a:ext cx="76200" cy="1753117"/>
          </a:xfrm>
          <a:prstGeom prst="leftBracket">
            <a:avLst/>
          </a:prstGeom>
          <a:ln>
            <a:solidFill>
              <a:srgbClr val="2D7F79"/>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419" sz="1013"/>
          </a:p>
        </p:txBody>
      </p:sp>
      <p:sp>
        <p:nvSpPr>
          <p:cNvPr id="71" name="Abrir corchete 70"/>
          <p:cNvSpPr/>
          <p:nvPr/>
        </p:nvSpPr>
        <p:spPr>
          <a:xfrm flipH="1">
            <a:off x="7611494" y="1641908"/>
            <a:ext cx="76200" cy="1753117"/>
          </a:xfrm>
          <a:prstGeom prst="leftBracket">
            <a:avLst/>
          </a:prstGeom>
          <a:ln>
            <a:solidFill>
              <a:srgbClr val="2D7F79"/>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419" sz="1013"/>
          </a:p>
        </p:txBody>
      </p:sp>
      <p:sp>
        <p:nvSpPr>
          <p:cNvPr id="74" name="Flecha derecha 73"/>
          <p:cNvSpPr/>
          <p:nvPr/>
        </p:nvSpPr>
        <p:spPr>
          <a:xfrm>
            <a:off x="1715001" y="1030408"/>
            <a:ext cx="4622097" cy="113380"/>
          </a:xfrm>
          <a:prstGeom prst="rightArrow">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79" name="Flecha derecha 78"/>
          <p:cNvSpPr/>
          <p:nvPr/>
        </p:nvSpPr>
        <p:spPr>
          <a:xfrm>
            <a:off x="3222393" y="1155238"/>
            <a:ext cx="3114705" cy="109282"/>
          </a:xfrm>
          <a:prstGeom prst="rightArrow">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80" name="Flecha derecha 79"/>
          <p:cNvSpPr/>
          <p:nvPr/>
        </p:nvSpPr>
        <p:spPr>
          <a:xfrm>
            <a:off x="4677969" y="1275970"/>
            <a:ext cx="1659129" cy="106618"/>
          </a:xfrm>
          <a:prstGeom prst="rightArrow">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81" name="Flecha derecha 80"/>
          <p:cNvSpPr/>
          <p:nvPr/>
        </p:nvSpPr>
        <p:spPr>
          <a:xfrm>
            <a:off x="6337098" y="1454222"/>
            <a:ext cx="1345902" cy="97972"/>
          </a:xfrm>
          <a:prstGeom prst="rightArrow">
            <a:avLst/>
          </a:prstGeom>
          <a:solidFill>
            <a:srgbClr val="0D506A"/>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83" name="Rectángulo 82"/>
          <p:cNvSpPr/>
          <p:nvPr/>
        </p:nvSpPr>
        <p:spPr>
          <a:xfrm>
            <a:off x="1209892" y="3700309"/>
            <a:ext cx="6694715" cy="403253"/>
          </a:xfrm>
          <a:prstGeom prst="rect">
            <a:avLst/>
          </a:prstGeom>
          <a:solidFill>
            <a:schemeClr val="tx1">
              <a:lumMod val="65000"/>
              <a:lumOff val="35000"/>
              <a:alpha val="2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419" sz="1013"/>
          </a:p>
        </p:txBody>
      </p:sp>
      <p:sp>
        <p:nvSpPr>
          <p:cNvPr id="12" name="CuadroTexto 11"/>
          <p:cNvSpPr txBox="1"/>
          <p:nvPr/>
        </p:nvSpPr>
        <p:spPr>
          <a:xfrm>
            <a:off x="1715002" y="2341869"/>
            <a:ext cx="1300673" cy="1223412"/>
          </a:xfrm>
          <a:prstGeom prst="rect">
            <a:avLst/>
          </a:prstGeom>
          <a:noFill/>
        </p:spPr>
        <p:txBody>
          <a:bodyPr wrap="square" rtlCol="0">
            <a:spAutoFit/>
          </a:bodyPr>
          <a:lstStyle/>
          <a:p>
            <a:pPr algn="ctr"/>
            <a:r>
              <a:rPr lang="es-MX" sz="1050" dirty="0"/>
              <a:t>Datos estáticos</a:t>
            </a:r>
          </a:p>
          <a:p>
            <a:pPr algn="ctr"/>
            <a:r>
              <a:rPr lang="es-MX" sz="1050" dirty="0"/>
              <a:t>Requerían trabajo manual.</a:t>
            </a:r>
          </a:p>
          <a:p>
            <a:pPr algn="ctr"/>
            <a:r>
              <a:rPr lang="es-MX" sz="1050" dirty="0"/>
              <a:t>Esquemas tradicionales.</a:t>
            </a:r>
          </a:p>
          <a:p>
            <a:pPr algn="ctr"/>
            <a:r>
              <a:rPr lang="es-MX" sz="1050" dirty="0"/>
              <a:t>Alto volumen de facturas apócrifas. </a:t>
            </a:r>
            <a:endParaRPr lang="es-419" sz="1050" dirty="0"/>
          </a:p>
        </p:txBody>
      </p:sp>
      <p:sp>
        <p:nvSpPr>
          <p:cNvPr id="39" name="CuadroTexto 38"/>
          <p:cNvSpPr txBox="1"/>
          <p:nvPr/>
        </p:nvSpPr>
        <p:spPr>
          <a:xfrm>
            <a:off x="6527947" y="2494434"/>
            <a:ext cx="1088020" cy="900246"/>
          </a:xfrm>
          <a:prstGeom prst="rect">
            <a:avLst/>
          </a:prstGeom>
          <a:noFill/>
        </p:spPr>
        <p:txBody>
          <a:bodyPr wrap="square" rtlCol="0">
            <a:spAutoFit/>
          </a:bodyPr>
          <a:lstStyle>
            <a:defPPr>
              <a:defRPr lang="es-ES"/>
            </a:defPPr>
            <a:lvl1pPr algn="ctr">
              <a:defRPr sz="1400"/>
            </a:lvl1pPr>
          </a:lstStyle>
          <a:p>
            <a:r>
              <a:rPr lang="es-MX" sz="1050" dirty="0"/>
              <a:t>Datos en línea.</a:t>
            </a:r>
          </a:p>
          <a:p>
            <a:r>
              <a:rPr lang="es-MX" sz="1050" dirty="0"/>
              <a:t>Información estandarizada.</a:t>
            </a:r>
          </a:p>
          <a:p>
            <a:r>
              <a:rPr lang="es-MX" sz="1050" dirty="0"/>
              <a:t>Único medio de comprobación.</a:t>
            </a:r>
            <a:endParaRPr lang="es-419" sz="1050" dirty="0"/>
          </a:p>
        </p:txBody>
      </p:sp>
      <p:sp>
        <p:nvSpPr>
          <p:cNvPr id="41" name="CuadroTexto 40"/>
          <p:cNvSpPr txBox="1"/>
          <p:nvPr/>
        </p:nvSpPr>
        <p:spPr>
          <a:xfrm>
            <a:off x="3227097" y="2453858"/>
            <a:ext cx="1300673" cy="738664"/>
          </a:xfrm>
          <a:prstGeom prst="rect">
            <a:avLst/>
          </a:prstGeom>
          <a:noFill/>
        </p:spPr>
        <p:txBody>
          <a:bodyPr wrap="square" rtlCol="0">
            <a:spAutoFit/>
          </a:bodyPr>
          <a:lstStyle>
            <a:defPPr>
              <a:defRPr lang="es-ES"/>
            </a:defPPr>
            <a:lvl1pPr algn="ctr">
              <a:defRPr sz="1400"/>
            </a:lvl1pPr>
          </a:lstStyle>
          <a:p>
            <a:r>
              <a:rPr lang="es-MX" sz="1050" dirty="0"/>
              <a:t>Uso de sistemas automatizados.</a:t>
            </a:r>
          </a:p>
          <a:p>
            <a:r>
              <a:rPr lang="es-MX" sz="1050" dirty="0"/>
              <a:t>Pocos emisores.</a:t>
            </a:r>
          </a:p>
          <a:p>
            <a:endParaRPr lang="es-419" sz="1050" dirty="0"/>
          </a:p>
        </p:txBody>
      </p:sp>
      <p:sp>
        <p:nvSpPr>
          <p:cNvPr id="13" name="CuadroTexto 12"/>
          <p:cNvSpPr txBox="1"/>
          <p:nvPr/>
        </p:nvSpPr>
        <p:spPr>
          <a:xfrm>
            <a:off x="1976016" y="412376"/>
            <a:ext cx="830746" cy="248209"/>
          </a:xfrm>
          <a:prstGeom prst="rect">
            <a:avLst/>
          </a:prstGeom>
          <a:noFill/>
        </p:spPr>
        <p:txBody>
          <a:bodyPr wrap="square" rtlCol="0">
            <a:spAutoFit/>
          </a:bodyPr>
          <a:lstStyle/>
          <a:p>
            <a:r>
              <a:rPr lang="es-MX" sz="1013" b="1" dirty="0"/>
              <a:t>Imprenta</a:t>
            </a:r>
            <a:endParaRPr lang="es-419" sz="1013" b="1" dirty="0"/>
          </a:p>
        </p:txBody>
      </p:sp>
      <p:sp>
        <p:nvSpPr>
          <p:cNvPr id="43" name="CuadroTexto 42"/>
          <p:cNvSpPr txBox="1"/>
          <p:nvPr/>
        </p:nvSpPr>
        <p:spPr>
          <a:xfrm>
            <a:off x="3662359" y="405497"/>
            <a:ext cx="487272" cy="248209"/>
          </a:xfrm>
          <a:prstGeom prst="rect">
            <a:avLst/>
          </a:prstGeom>
          <a:noFill/>
        </p:spPr>
        <p:txBody>
          <a:bodyPr wrap="square" rtlCol="0">
            <a:spAutoFit/>
          </a:bodyPr>
          <a:lstStyle/>
          <a:p>
            <a:r>
              <a:rPr lang="es-MX" sz="1013" b="1" dirty="0"/>
              <a:t>CFD</a:t>
            </a:r>
            <a:endParaRPr lang="es-419" sz="1013" b="1" dirty="0"/>
          </a:p>
        </p:txBody>
      </p:sp>
      <p:sp>
        <p:nvSpPr>
          <p:cNvPr id="44" name="CuadroTexto 43"/>
          <p:cNvSpPr txBox="1"/>
          <p:nvPr/>
        </p:nvSpPr>
        <p:spPr>
          <a:xfrm>
            <a:off x="4734551" y="2391843"/>
            <a:ext cx="1300673" cy="900246"/>
          </a:xfrm>
          <a:prstGeom prst="rect">
            <a:avLst/>
          </a:prstGeom>
          <a:noFill/>
        </p:spPr>
        <p:txBody>
          <a:bodyPr wrap="square" rtlCol="0">
            <a:spAutoFit/>
          </a:bodyPr>
          <a:lstStyle>
            <a:defPPr>
              <a:defRPr lang="es-ES"/>
            </a:defPPr>
            <a:lvl1pPr algn="ctr">
              <a:defRPr sz="1400"/>
            </a:lvl1pPr>
          </a:lstStyle>
          <a:p>
            <a:r>
              <a:rPr lang="es-MX" sz="1050" dirty="0"/>
              <a:t>El contribuyente emitía la factura en cualquiera de los esquemas.</a:t>
            </a:r>
          </a:p>
          <a:p>
            <a:endParaRPr lang="es-419" sz="1050" dirty="0"/>
          </a:p>
        </p:txBody>
      </p:sp>
      <p:sp>
        <p:nvSpPr>
          <p:cNvPr id="45" name="CuadroTexto 44"/>
          <p:cNvSpPr txBox="1"/>
          <p:nvPr/>
        </p:nvSpPr>
        <p:spPr>
          <a:xfrm>
            <a:off x="4585418" y="332508"/>
            <a:ext cx="1725755" cy="415498"/>
          </a:xfrm>
          <a:prstGeom prst="rect">
            <a:avLst/>
          </a:prstGeom>
          <a:noFill/>
        </p:spPr>
        <p:txBody>
          <a:bodyPr wrap="square" rtlCol="0">
            <a:spAutoFit/>
          </a:bodyPr>
          <a:lstStyle/>
          <a:p>
            <a:pPr algn="ctr"/>
            <a:r>
              <a:rPr lang="es-MX" sz="1050" b="1" dirty="0"/>
              <a:t>Papel + CFD + factura electrónica por internet</a:t>
            </a:r>
            <a:endParaRPr lang="es-419" sz="1050" b="1" dirty="0"/>
          </a:p>
        </p:txBody>
      </p:sp>
      <p:sp>
        <p:nvSpPr>
          <p:cNvPr id="46" name="CuadroTexto 45"/>
          <p:cNvSpPr txBox="1"/>
          <p:nvPr/>
        </p:nvSpPr>
        <p:spPr>
          <a:xfrm>
            <a:off x="2396099" y="3646989"/>
            <a:ext cx="4444137" cy="404085"/>
          </a:xfrm>
          <a:prstGeom prst="rect">
            <a:avLst/>
          </a:prstGeom>
          <a:noFill/>
        </p:spPr>
        <p:txBody>
          <a:bodyPr wrap="square" rtlCol="0">
            <a:spAutoFit/>
          </a:bodyPr>
          <a:lstStyle/>
          <a:p>
            <a:pPr algn="ctr"/>
            <a:r>
              <a:rPr lang="es-MX" sz="1013" dirty="0"/>
              <a:t>Con la modernización de los comprobantes a una forma electrónica, favorece el desarrollo de las empresas.</a:t>
            </a:r>
          </a:p>
        </p:txBody>
      </p:sp>
      <p:pic>
        <p:nvPicPr>
          <p:cNvPr id="48" name="Imagen 106" descr="sombra.png"/>
          <p:cNvPicPr>
            <a:picLocks noChangeAspect="1"/>
          </p:cNvPicPr>
          <p:nvPr/>
        </p:nvPicPr>
        <p:blipFill>
          <a:blip r:embed="rId2" cstate="email">
            <a:alphaModFix amt="83000"/>
            <a:extLst>
              <a:ext uri="{28A0092B-C50C-407E-A947-70E740481C1C}">
                <a14:useLocalDpi xmlns:a14="http://schemas.microsoft.com/office/drawing/2010/main"/>
              </a:ext>
            </a:extLst>
          </a:blip>
          <a:stretch>
            <a:fillRect/>
          </a:stretch>
        </p:blipFill>
        <p:spPr>
          <a:xfrm>
            <a:off x="1033750" y="4051464"/>
            <a:ext cx="7047000" cy="420725"/>
          </a:xfrm>
          <a:prstGeom prst="rect">
            <a:avLst/>
          </a:prstGeom>
        </p:spPr>
      </p:pic>
      <p:sp>
        <p:nvSpPr>
          <p:cNvPr id="15" name="CuadroTexto 14"/>
          <p:cNvSpPr txBox="1"/>
          <p:nvPr/>
        </p:nvSpPr>
        <p:spPr>
          <a:xfrm>
            <a:off x="1888534" y="1230069"/>
            <a:ext cx="866270" cy="415498"/>
          </a:xfrm>
          <a:prstGeom prst="rect">
            <a:avLst/>
          </a:prstGeom>
          <a:noFill/>
        </p:spPr>
        <p:txBody>
          <a:bodyPr wrap="square" rtlCol="0">
            <a:spAutoFit/>
          </a:bodyPr>
          <a:lstStyle/>
          <a:p>
            <a:pPr algn="ctr"/>
            <a:r>
              <a:rPr lang="es-MX" sz="1050" b="1" i="1" dirty="0"/>
              <a:t>Negocio </a:t>
            </a:r>
          </a:p>
          <a:p>
            <a:pPr algn="ctr"/>
            <a:r>
              <a:rPr lang="es-MX" sz="1050" b="1" i="1" dirty="0"/>
              <a:t>tradicional</a:t>
            </a:r>
          </a:p>
        </p:txBody>
      </p:sp>
      <p:sp>
        <p:nvSpPr>
          <p:cNvPr id="47" name="CuadroTexto 46"/>
          <p:cNvSpPr txBox="1"/>
          <p:nvPr/>
        </p:nvSpPr>
        <p:spPr>
          <a:xfrm>
            <a:off x="3348226" y="1240456"/>
            <a:ext cx="1024183" cy="577081"/>
          </a:xfrm>
          <a:prstGeom prst="rect">
            <a:avLst/>
          </a:prstGeom>
          <a:noFill/>
        </p:spPr>
        <p:txBody>
          <a:bodyPr wrap="square" rtlCol="0">
            <a:spAutoFit/>
          </a:bodyPr>
          <a:lstStyle/>
          <a:p>
            <a:pPr algn="ctr"/>
            <a:r>
              <a:rPr lang="es-MX" sz="1050" b="1" i="1" dirty="0"/>
              <a:t>Uso de sistemas e Internet</a:t>
            </a:r>
          </a:p>
        </p:txBody>
      </p:sp>
      <p:sp>
        <p:nvSpPr>
          <p:cNvPr id="50" name="CuadroTexto 49"/>
          <p:cNvSpPr txBox="1"/>
          <p:nvPr/>
        </p:nvSpPr>
        <p:spPr>
          <a:xfrm>
            <a:off x="6396548" y="918335"/>
            <a:ext cx="1312330" cy="577081"/>
          </a:xfrm>
          <a:prstGeom prst="rect">
            <a:avLst/>
          </a:prstGeom>
          <a:noFill/>
        </p:spPr>
        <p:txBody>
          <a:bodyPr wrap="square" rtlCol="0">
            <a:spAutoFit/>
          </a:bodyPr>
          <a:lstStyle/>
          <a:p>
            <a:pPr algn="ctr"/>
            <a:r>
              <a:rPr lang="es-MX" sz="1050" b="1" i="1" dirty="0"/>
              <a:t>Comercio electrónico, economía digital</a:t>
            </a:r>
          </a:p>
        </p:txBody>
      </p:sp>
    </p:spTree>
    <p:extLst>
      <p:ext uri="{BB962C8B-B14F-4D97-AF65-F5344CB8AC3E}">
        <p14:creationId xmlns:p14="http://schemas.microsoft.com/office/powerpoint/2010/main" val="363079394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sz="2100" dirty="0">
                <a:solidFill>
                  <a:srgbClr val="2D6CA4"/>
                </a:solidFill>
                <a:latin typeface="Calibri" charset="0"/>
                <a:ea typeface="Calibri" charset="0"/>
                <a:cs typeface="Calibri" charset="0"/>
              </a:rPr>
              <a:t>Nuevas tarifas de ISR 2018</a:t>
            </a:r>
            <a:endParaRPr lang="es-ES_tradnl" sz="2100" dirty="0">
              <a:solidFill>
                <a:srgbClr val="2D6CA4"/>
              </a:solidFill>
              <a:latin typeface="Calibri" charset="0"/>
              <a:ea typeface="Calibri" charset="0"/>
              <a:cs typeface="Calibri" charset="0"/>
            </a:endParaRPr>
          </a:p>
        </p:txBody>
      </p:sp>
      <p:sp>
        <p:nvSpPr>
          <p:cNvPr id="3" name="Marcador de contenido 2"/>
          <p:cNvSpPr>
            <a:spLocks noGrp="1"/>
          </p:cNvSpPr>
          <p:nvPr>
            <p:ph idx="1"/>
          </p:nvPr>
        </p:nvSpPr>
        <p:spPr>
          <a:xfrm>
            <a:off x="628650" y="1369219"/>
            <a:ext cx="7886700" cy="565089"/>
          </a:xfrm>
        </p:spPr>
        <p:txBody>
          <a:bodyPr anchor="t">
            <a:normAutofit/>
          </a:bodyPr>
          <a:lstStyle/>
          <a:p>
            <a:pPr marL="0">
              <a:buNone/>
            </a:pPr>
            <a:r>
              <a:rPr lang="es-ES" sz="1500" dirty="0"/>
              <a:t>La modificación de la tabla de ISR para el 2018, beneficiará a la mayoría de los empleados, pues con el ajuste se pagarían menos impuestos al ingreso, favoreciendo en especial a quienes ganan menos.</a:t>
            </a:r>
            <a:endParaRPr lang="es-ES" dirty="0"/>
          </a:p>
          <a:p>
            <a:pPr marL="0" indent="0">
              <a:buNone/>
            </a:pPr>
            <a:endParaRPr lang="es-ES" sz="1500" dirty="0"/>
          </a:p>
          <a:p>
            <a:pPr marL="0" indent="0">
              <a:buNone/>
            </a:pPr>
            <a:endParaRPr lang="es-ES_tradnl" sz="1800" dirty="0"/>
          </a:p>
        </p:txBody>
      </p:sp>
      <p:sp>
        <p:nvSpPr>
          <p:cNvPr id="4" name="Título 1">
            <a:extLst>
              <a:ext uri="{FF2B5EF4-FFF2-40B4-BE49-F238E27FC236}">
                <a16:creationId xmlns:a16="http://schemas.microsoft.com/office/drawing/2014/main" xmlns="" id="{E236E441-736F-4091-8D8D-3CB88A9CC6F8}"/>
              </a:ext>
            </a:extLst>
          </p:cNvPr>
          <p:cNvSpPr txBox="1">
            <a:spLocks/>
          </p:cNvSpPr>
          <p:nvPr/>
        </p:nvSpPr>
        <p:spPr>
          <a:xfrm>
            <a:off x="473075" y="116920"/>
            <a:ext cx="10515600" cy="1325563"/>
          </a:xfrm>
          <a:prstGeom prst="rect">
            <a:avLst/>
          </a:prstGeom>
        </p:spPr>
        <p:txBody>
          <a:bodyPr anchor="t">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s-ES" sz="2800" dirty="0">
                <a:solidFill>
                  <a:srgbClr val="2D6CA4"/>
                </a:solidFill>
                <a:latin typeface="Calibri" charset="0"/>
                <a:cs typeface="Calibri" charset="0"/>
              </a:rPr>
              <a:t>Tarifa de</a:t>
            </a:r>
            <a:r>
              <a:rPr lang="es-ES" sz="2800" dirty="0">
                <a:solidFill>
                  <a:srgbClr val="2D6CA4"/>
                </a:solidFill>
                <a:latin typeface="Calibri"/>
                <a:cs typeface="Calibri" charset="0"/>
              </a:rPr>
              <a:t> ISR para el 2018</a:t>
            </a:r>
            <a:endParaRPr lang="es-ES" sz="4000" dirty="0">
              <a:solidFill>
                <a:srgbClr val="000000"/>
              </a:solidFill>
              <a:latin typeface="Calibri Light"/>
              <a:cs typeface="Calibri" charset="0"/>
            </a:endParaRPr>
          </a:p>
        </p:txBody>
      </p:sp>
      <p:pic>
        <p:nvPicPr>
          <p:cNvPr id="11" name="Imagen 11">
            <a:extLst>
              <a:ext uri="{FF2B5EF4-FFF2-40B4-BE49-F238E27FC236}">
                <a16:creationId xmlns:a16="http://schemas.microsoft.com/office/drawing/2014/main" xmlns="" id="{CA952710-F319-4E40-9EA3-8F552EC79596}"/>
              </a:ext>
            </a:extLst>
          </p:cNvPr>
          <p:cNvPicPr>
            <a:picLocks noChangeAspect="1"/>
          </p:cNvPicPr>
          <p:nvPr/>
        </p:nvPicPr>
        <p:blipFill>
          <a:blip r:embed="rId2"/>
          <a:stretch>
            <a:fillRect/>
          </a:stretch>
        </p:blipFill>
        <p:spPr>
          <a:xfrm>
            <a:off x="228647" y="2142256"/>
            <a:ext cx="3511971" cy="2850733"/>
          </a:xfrm>
          <a:prstGeom prst="rect">
            <a:avLst/>
          </a:prstGeom>
        </p:spPr>
      </p:pic>
      <p:pic>
        <p:nvPicPr>
          <p:cNvPr id="13" name="Imagen 13">
            <a:extLst>
              <a:ext uri="{FF2B5EF4-FFF2-40B4-BE49-F238E27FC236}">
                <a16:creationId xmlns:a16="http://schemas.microsoft.com/office/drawing/2014/main" xmlns="" id="{FEF640A2-22EF-418D-9392-754203C9C1F7}"/>
              </a:ext>
            </a:extLst>
          </p:cNvPr>
          <p:cNvPicPr>
            <a:picLocks noChangeAspect="1"/>
          </p:cNvPicPr>
          <p:nvPr/>
        </p:nvPicPr>
        <p:blipFill>
          <a:blip r:embed="rId3"/>
          <a:stretch>
            <a:fillRect/>
          </a:stretch>
        </p:blipFill>
        <p:spPr>
          <a:xfrm>
            <a:off x="3741698" y="2142256"/>
            <a:ext cx="3492823" cy="2823867"/>
          </a:xfrm>
          <a:prstGeom prst="rect">
            <a:avLst/>
          </a:prstGeom>
        </p:spPr>
      </p:pic>
      <p:pic>
        <p:nvPicPr>
          <p:cNvPr id="15" name="Imagen 15" descr="Imagen que contiene captura de pantalla&#10;&#10;Descripción generada con confianza muy alta">
            <a:extLst>
              <a:ext uri="{FF2B5EF4-FFF2-40B4-BE49-F238E27FC236}">
                <a16:creationId xmlns:a16="http://schemas.microsoft.com/office/drawing/2014/main" xmlns="" id="{794F446E-8360-4A42-9139-94F3EBECF862}"/>
              </a:ext>
            </a:extLst>
          </p:cNvPr>
          <p:cNvPicPr>
            <a:picLocks noChangeAspect="1"/>
          </p:cNvPicPr>
          <p:nvPr/>
        </p:nvPicPr>
        <p:blipFill>
          <a:blip r:embed="rId4"/>
          <a:stretch>
            <a:fillRect/>
          </a:stretch>
        </p:blipFill>
        <p:spPr>
          <a:xfrm>
            <a:off x="7002329" y="2142256"/>
            <a:ext cx="2019704" cy="2794632"/>
          </a:xfrm>
          <a:prstGeom prst="rect">
            <a:avLst/>
          </a:prstGeom>
        </p:spPr>
      </p:pic>
    </p:spTree>
    <p:extLst>
      <p:ext uri="{BB962C8B-B14F-4D97-AF65-F5344CB8AC3E}">
        <p14:creationId xmlns:p14="http://schemas.microsoft.com/office/powerpoint/2010/main" val="4232898278"/>
      </p:ext>
    </p:extLst>
  </p:cSld>
  <p:clrMapOvr>
    <a:masterClrMapping/>
  </p:clrMapOvr>
  <p:transition spd="slow">
    <p:pull/>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28"/>
          <p:cNvSpPr>
            <a:spLocks/>
          </p:cNvSpPr>
          <p:nvPr/>
        </p:nvSpPr>
        <p:spPr bwMode="auto">
          <a:xfrm>
            <a:off x="2714625" y="2365375"/>
            <a:ext cx="3709988" cy="1155700"/>
          </a:xfrm>
          <a:custGeom>
            <a:avLst/>
            <a:gdLst>
              <a:gd name="T0" fmla="*/ 7472 w 8521"/>
              <a:gd name="T1" fmla="*/ 365 h 2656"/>
              <a:gd name="T2" fmla="*/ 6909 w 8521"/>
              <a:gd name="T3" fmla="*/ 528 h 2656"/>
              <a:gd name="T4" fmla="*/ 6003 w 8521"/>
              <a:gd name="T5" fmla="*/ 7 h 2656"/>
              <a:gd name="T6" fmla="*/ 5079 w 8521"/>
              <a:gd name="T7" fmla="*/ 559 h 2656"/>
              <a:gd name="T8" fmla="*/ 4881 w 8521"/>
              <a:gd name="T9" fmla="*/ 582 h 2656"/>
              <a:gd name="T10" fmla="*/ 4417 w 8521"/>
              <a:gd name="T11" fmla="*/ 474 h 2656"/>
              <a:gd name="T12" fmla="*/ 4261 w 8521"/>
              <a:gd name="T13" fmla="*/ 486 h 2656"/>
              <a:gd name="T14" fmla="*/ 4106 w 8521"/>
              <a:gd name="T15" fmla="*/ 474 h 2656"/>
              <a:gd name="T16" fmla="*/ 3645 w 8521"/>
              <a:gd name="T17" fmla="*/ 580 h 2656"/>
              <a:gd name="T18" fmla="*/ 3441 w 8521"/>
              <a:gd name="T19" fmla="*/ 558 h 2656"/>
              <a:gd name="T20" fmla="*/ 2513 w 8521"/>
              <a:gd name="T21" fmla="*/ 0 h 2656"/>
              <a:gd name="T22" fmla="*/ 1604 w 8521"/>
              <a:gd name="T23" fmla="*/ 524 h 2656"/>
              <a:gd name="T24" fmla="*/ 1049 w 8521"/>
              <a:gd name="T25" fmla="*/ 365 h 2656"/>
              <a:gd name="T26" fmla="*/ 0 w 8521"/>
              <a:gd name="T27" fmla="*/ 1414 h 2656"/>
              <a:gd name="T28" fmla="*/ 1049 w 8521"/>
              <a:gd name="T29" fmla="*/ 2463 h 2656"/>
              <a:gd name="T30" fmla="*/ 1958 w 8521"/>
              <a:gd name="T31" fmla="*/ 1939 h 2656"/>
              <a:gd name="T32" fmla="*/ 2504 w 8521"/>
              <a:gd name="T33" fmla="*/ 2097 h 2656"/>
              <a:gd name="T34" fmla="*/ 3431 w 8521"/>
              <a:gd name="T35" fmla="*/ 2656 h 2656"/>
              <a:gd name="T36" fmla="*/ 3891 w 8521"/>
              <a:gd name="T37" fmla="*/ 2550 h 2656"/>
              <a:gd name="T38" fmla="*/ 4106 w 8521"/>
              <a:gd name="T39" fmla="*/ 2572 h 2656"/>
              <a:gd name="T40" fmla="*/ 4261 w 8521"/>
              <a:gd name="T41" fmla="*/ 2560 h 2656"/>
              <a:gd name="T42" fmla="*/ 4417 w 8521"/>
              <a:gd name="T43" fmla="*/ 2572 h 2656"/>
              <a:gd name="T44" fmla="*/ 4639 w 8521"/>
              <a:gd name="T45" fmla="*/ 2548 h 2656"/>
              <a:gd name="T46" fmla="*/ 5104 w 8521"/>
              <a:gd name="T47" fmla="*/ 2656 h 2656"/>
              <a:gd name="T48" fmla="*/ 6027 w 8521"/>
              <a:gd name="T49" fmla="*/ 2105 h 2656"/>
              <a:gd name="T50" fmla="*/ 6566 w 8521"/>
              <a:gd name="T51" fmla="*/ 1941 h 2656"/>
              <a:gd name="T52" fmla="*/ 7472 w 8521"/>
              <a:gd name="T53" fmla="*/ 2462 h 2656"/>
              <a:gd name="T54" fmla="*/ 8521 w 8521"/>
              <a:gd name="T55" fmla="*/ 1414 h 2656"/>
              <a:gd name="T56" fmla="*/ 7472 w 8521"/>
              <a:gd name="T57" fmla="*/ 365 h 2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21" h="2656">
                <a:moveTo>
                  <a:pt x="7472" y="365"/>
                </a:moveTo>
                <a:cubicBezTo>
                  <a:pt x="7265" y="365"/>
                  <a:pt x="7072" y="425"/>
                  <a:pt x="6909" y="528"/>
                </a:cubicBezTo>
                <a:cubicBezTo>
                  <a:pt x="6728" y="217"/>
                  <a:pt x="6390" y="7"/>
                  <a:pt x="6003" y="7"/>
                </a:cubicBezTo>
                <a:cubicBezTo>
                  <a:pt x="5603" y="7"/>
                  <a:pt x="5256" y="230"/>
                  <a:pt x="5079" y="559"/>
                </a:cubicBezTo>
                <a:cubicBezTo>
                  <a:pt x="5011" y="560"/>
                  <a:pt x="4945" y="568"/>
                  <a:pt x="4881" y="582"/>
                </a:cubicBezTo>
                <a:cubicBezTo>
                  <a:pt x="4741" y="513"/>
                  <a:pt x="4584" y="474"/>
                  <a:pt x="4417" y="474"/>
                </a:cubicBezTo>
                <a:cubicBezTo>
                  <a:pt x="4364" y="474"/>
                  <a:pt x="4312" y="478"/>
                  <a:pt x="4261" y="486"/>
                </a:cubicBezTo>
                <a:cubicBezTo>
                  <a:pt x="4210" y="478"/>
                  <a:pt x="4158" y="474"/>
                  <a:pt x="4106" y="474"/>
                </a:cubicBezTo>
                <a:cubicBezTo>
                  <a:pt x="3940" y="474"/>
                  <a:pt x="3784" y="512"/>
                  <a:pt x="3645" y="580"/>
                </a:cubicBezTo>
                <a:cubicBezTo>
                  <a:pt x="3579" y="567"/>
                  <a:pt x="3511" y="559"/>
                  <a:pt x="3441" y="558"/>
                </a:cubicBezTo>
                <a:cubicBezTo>
                  <a:pt x="3265" y="226"/>
                  <a:pt x="2915" y="0"/>
                  <a:pt x="2513" y="0"/>
                </a:cubicBezTo>
                <a:cubicBezTo>
                  <a:pt x="2125" y="0"/>
                  <a:pt x="1786" y="211"/>
                  <a:pt x="1604" y="524"/>
                </a:cubicBezTo>
                <a:cubicBezTo>
                  <a:pt x="1443" y="424"/>
                  <a:pt x="1253" y="365"/>
                  <a:pt x="1049" y="365"/>
                </a:cubicBezTo>
                <a:cubicBezTo>
                  <a:pt x="470" y="365"/>
                  <a:pt x="0" y="835"/>
                  <a:pt x="0" y="1414"/>
                </a:cubicBezTo>
                <a:cubicBezTo>
                  <a:pt x="0" y="1994"/>
                  <a:pt x="470" y="2463"/>
                  <a:pt x="1049" y="2463"/>
                </a:cubicBezTo>
                <a:cubicBezTo>
                  <a:pt x="1437" y="2463"/>
                  <a:pt x="1776" y="2252"/>
                  <a:pt x="1958" y="1939"/>
                </a:cubicBezTo>
                <a:cubicBezTo>
                  <a:pt x="2116" y="2038"/>
                  <a:pt x="2303" y="2096"/>
                  <a:pt x="2504" y="2097"/>
                </a:cubicBezTo>
                <a:cubicBezTo>
                  <a:pt x="2680" y="2430"/>
                  <a:pt x="3029" y="2656"/>
                  <a:pt x="3431" y="2656"/>
                </a:cubicBezTo>
                <a:cubicBezTo>
                  <a:pt x="3596" y="2656"/>
                  <a:pt x="3752" y="2618"/>
                  <a:pt x="3891" y="2550"/>
                </a:cubicBezTo>
                <a:cubicBezTo>
                  <a:pt x="3961" y="2564"/>
                  <a:pt x="4032" y="2572"/>
                  <a:pt x="4106" y="2572"/>
                </a:cubicBezTo>
                <a:cubicBezTo>
                  <a:pt x="4158" y="2572"/>
                  <a:pt x="4210" y="2568"/>
                  <a:pt x="4261" y="2560"/>
                </a:cubicBezTo>
                <a:cubicBezTo>
                  <a:pt x="4312" y="2568"/>
                  <a:pt x="4364" y="2572"/>
                  <a:pt x="4417" y="2572"/>
                </a:cubicBezTo>
                <a:cubicBezTo>
                  <a:pt x="4493" y="2572"/>
                  <a:pt x="4568" y="2564"/>
                  <a:pt x="4639" y="2548"/>
                </a:cubicBezTo>
                <a:cubicBezTo>
                  <a:pt x="4779" y="2617"/>
                  <a:pt x="4937" y="2656"/>
                  <a:pt x="5104" y="2656"/>
                </a:cubicBezTo>
                <a:cubicBezTo>
                  <a:pt x="5503" y="2656"/>
                  <a:pt x="5850" y="2433"/>
                  <a:pt x="6027" y="2105"/>
                </a:cubicBezTo>
                <a:cubicBezTo>
                  <a:pt x="6225" y="2100"/>
                  <a:pt x="6410" y="2041"/>
                  <a:pt x="6566" y="1941"/>
                </a:cubicBezTo>
                <a:cubicBezTo>
                  <a:pt x="6748" y="2253"/>
                  <a:pt x="7085" y="2462"/>
                  <a:pt x="7472" y="2462"/>
                </a:cubicBezTo>
                <a:cubicBezTo>
                  <a:pt x="8052" y="2462"/>
                  <a:pt x="8521" y="1993"/>
                  <a:pt x="8521" y="1414"/>
                </a:cubicBezTo>
                <a:cubicBezTo>
                  <a:pt x="8521" y="834"/>
                  <a:pt x="8052" y="365"/>
                  <a:pt x="7472" y="36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s-MX"/>
          </a:p>
        </p:txBody>
      </p:sp>
      <p:sp>
        <p:nvSpPr>
          <p:cNvPr id="29" name="Freeform 29"/>
          <p:cNvSpPr>
            <a:spLocks/>
          </p:cNvSpPr>
          <p:nvPr/>
        </p:nvSpPr>
        <p:spPr bwMode="auto">
          <a:xfrm>
            <a:off x="176213" y="2211388"/>
            <a:ext cx="2568575" cy="1492250"/>
          </a:xfrm>
          <a:custGeom>
            <a:avLst/>
            <a:gdLst>
              <a:gd name="T0" fmla="*/ 4851 w 5900"/>
              <a:gd name="T1" fmla="*/ 1331 h 3429"/>
              <a:gd name="T2" fmla="*/ 4640 w 5900"/>
              <a:gd name="T3" fmla="*/ 1352 h 3429"/>
              <a:gd name="T4" fmla="*/ 3651 w 5900"/>
              <a:gd name="T5" fmla="*/ 653 h 3429"/>
              <a:gd name="T6" fmla="*/ 2946 w 5900"/>
              <a:gd name="T7" fmla="*/ 926 h 3429"/>
              <a:gd name="T8" fmla="*/ 2251 w 5900"/>
              <a:gd name="T9" fmla="*/ 663 h 3429"/>
              <a:gd name="T10" fmla="*/ 2033 w 5900"/>
              <a:gd name="T11" fmla="*/ 686 h 3429"/>
              <a:gd name="T12" fmla="*/ 1049 w 5900"/>
              <a:gd name="T13" fmla="*/ 0 h 3429"/>
              <a:gd name="T14" fmla="*/ 0 w 5900"/>
              <a:gd name="T15" fmla="*/ 1049 h 3429"/>
              <a:gd name="T16" fmla="*/ 1049 w 5900"/>
              <a:gd name="T17" fmla="*/ 2098 h 3429"/>
              <a:gd name="T18" fmla="*/ 1267 w 5900"/>
              <a:gd name="T19" fmla="*/ 2075 h 3429"/>
              <a:gd name="T20" fmla="*/ 2251 w 5900"/>
              <a:gd name="T21" fmla="*/ 2761 h 3429"/>
              <a:gd name="T22" fmla="*/ 2956 w 5900"/>
              <a:gd name="T23" fmla="*/ 2488 h 3429"/>
              <a:gd name="T24" fmla="*/ 3651 w 5900"/>
              <a:gd name="T25" fmla="*/ 2751 h 3429"/>
              <a:gd name="T26" fmla="*/ 3862 w 5900"/>
              <a:gd name="T27" fmla="*/ 2730 h 3429"/>
              <a:gd name="T28" fmla="*/ 4851 w 5900"/>
              <a:gd name="T29" fmla="*/ 3429 h 3429"/>
              <a:gd name="T30" fmla="*/ 5900 w 5900"/>
              <a:gd name="T31" fmla="*/ 2380 h 3429"/>
              <a:gd name="T32" fmla="*/ 4851 w 5900"/>
              <a:gd name="T33" fmla="*/ 1331 h 3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00" h="3429">
                <a:moveTo>
                  <a:pt x="4851" y="1331"/>
                </a:moveTo>
                <a:cubicBezTo>
                  <a:pt x="4778" y="1331"/>
                  <a:pt x="4708" y="1338"/>
                  <a:pt x="4640" y="1352"/>
                </a:cubicBezTo>
                <a:cubicBezTo>
                  <a:pt x="4495" y="945"/>
                  <a:pt x="4107" y="653"/>
                  <a:pt x="3651" y="653"/>
                </a:cubicBezTo>
                <a:cubicBezTo>
                  <a:pt x="3379" y="653"/>
                  <a:pt x="3132" y="756"/>
                  <a:pt x="2946" y="926"/>
                </a:cubicBezTo>
                <a:cubicBezTo>
                  <a:pt x="2761" y="762"/>
                  <a:pt x="2518" y="663"/>
                  <a:pt x="2251" y="663"/>
                </a:cubicBezTo>
                <a:cubicBezTo>
                  <a:pt x="2177" y="663"/>
                  <a:pt x="2104" y="671"/>
                  <a:pt x="2033" y="686"/>
                </a:cubicBezTo>
                <a:cubicBezTo>
                  <a:pt x="1886" y="286"/>
                  <a:pt x="1501" y="0"/>
                  <a:pt x="1049" y="0"/>
                </a:cubicBezTo>
                <a:cubicBezTo>
                  <a:pt x="470" y="0"/>
                  <a:pt x="0" y="470"/>
                  <a:pt x="0" y="1049"/>
                </a:cubicBezTo>
                <a:cubicBezTo>
                  <a:pt x="0" y="1628"/>
                  <a:pt x="470" y="2098"/>
                  <a:pt x="1049" y="2098"/>
                </a:cubicBezTo>
                <a:cubicBezTo>
                  <a:pt x="1124" y="2098"/>
                  <a:pt x="1197" y="2090"/>
                  <a:pt x="1267" y="2075"/>
                </a:cubicBezTo>
                <a:cubicBezTo>
                  <a:pt x="1415" y="2475"/>
                  <a:pt x="1800" y="2761"/>
                  <a:pt x="2251" y="2761"/>
                </a:cubicBezTo>
                <a:cubicBezTo>
                  <a:pt x="2523" y="2761"/>
                  <a:pt x="2770" y="2658"/>
                  <a:pt x="2956" y="2488"/>
                </a:cubicBezTo>
                <a:cubicBezTo>
                  <a:pt x="3141" y="2652"/>
                  <a:pt x="3384" y="2751"/>
                  <a:pt x="3651" y="2751"/>
                </a:cubicBezTo>
                <a:cubicBezTo>
                  <a:pt x="3723" y="2751"/>
                  <a:pt x="3794" y="2744"/>
                  <a:pt x="3862" y="2730"/>
                </a:cubicBezTo>
                <a:cubicBezTo>
                  <a:pt x="4006" y="3137"/>
                  <a:pt x="4394" y="3429"/>
                  <a:pt x="4851" y="3429"/>
                </a:cubicBezTo>
                <a:cubicBezTo>
                  <a:pt x="5430" y="3429"/>
                  <a:pt x="5900" y="2959"/>
                  <a:pt x="5900" y="2380"/>
                </a:cubicBezTo>
                <a:cubicBezTo>
                  <a:pt x="5900" y="1801"/>
                  <a:pt x="5430" y="1331"/>
                  <a:pt x="4851" y="133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s-MX"/>
          </a:p>
        </p:txBody>
      </p:sp>
      <p:sp>
        <p:nvSpPr>
          <p:cNvPr id="30" name="Freeform 30"/>
          <p:cNvSpPr>
            <a:spLocks/>
          </p:cNvSpPr>
          <p:nvPr/>
        </p:nvSpPr>
        <p:spPr bwMode="auto">
          <a:xfrm>
            <a:off x="6396038" y="2211388"/>
            <a:ext cx="2566988" cy="1492250"/>
          </a:xfrm>
          <a:custGeom>
            <a:avLst/>
            <a:gdLst>
              <a:gd name="T0" fmla="*/ 1049 w 5899"/>
              <a:gd name="T1" fmla="*/ 1331 h 3429"/>
              <a:gd name="T2" fmla="*/ 1260 w 5899"/>
              <a:gd name="T3" fmla="*/ 1352 h 3429"/>
              <a:gd name="T4" fmla="*/ 2249 w 5899"/>
              <a:gd name="T5" fmla="*/ 653 h 3429"/>
              <a:gd name="T6" fmla="*/ 2954 w 5899"/>
              <a:gd name="T7" fmla="*/ 926 h 3429"/>
              <a:gd name="T8" fmla="*/ 3648 w 5899"/>
              <a:gd name="T9" fmla="*/ 663 h 3429"/>
              <a:gd name="T10" fmla="*/ 3866 w 5899"/>
              <a:gd name="T11" fmla="*/ 686 h 3429"/>
              <a:gd name="T12" fmla="*/ 4850 w 5899"/>
              <a:gd name="T13" fmla="*/ 0 h 3429"/>
              <a:gd name="T14" fmla="*/ 5899 w 5899"/>
              <a:gd name="T15" fmla="*/ 1049 h 3429"/>
              <a:gd name="T16" fmla="*/ 4850 w 5899"/>
              <a:gd name="T17" fmla="*/ 2098 h 3429"/>
              <a:gd name="T18" fmla="*/ 4632 w 5899"/>
              <a:gd name="T19" fmla="*/ 2075 h 3429"/>
              <a:gd name="T20" fmla="*/ 3648 w 5899"/>
              <a:gd name="T21" fmla="*/ 2761 h 3429"/>
              <a:gd name="T22" fmla="*/ 2943 w 5899"/>
              <a:gd name="T23" fmla="*/ 2488 h 3429"/>
              <a:gd name="T24" fmla="*/ 2249 w 5899"/>
              <a:gd name="T25" fmla="*/ 2751 h 3429"/>
              <a:gd name="T26" fmla="*/ 2038 w 5899"/>
              <a:gd name="T27" fmla="*/ 2730 h 3429"/>
              <a:gd name="T28" fmla="*/ 1049 w 5899"/>
              <a:gd name="T29" fmla="*/ 3429 h 3429"/>
              <a:gd name="T30" fmla="*/ 0 w 5899"/>
              <a:gd name="T31" fmla="*/ 2380 h 3429"/>
              <a:gd name="T32" fmla="*/ 1049 w 5899"/>
              <a:gd name="T33" fmla="*/ 1331 h 3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99" h="3429">
                <a:moveTo>
                  <a:pt x="1049" y="1331"/>
                </a:moveTo>
                <a:cubicBezTo>
                  <a:pt x="1121" y="1331"/>
                  <a:pt x="1192" y="1338"/>
                  <a:pt x="1260" y="1352"/>
                </a:cubicBezTo>
                <a:cubicBezTo>
                  <a:pt x="1404" y="945"/>
                  <a:pt x="1792" y="653"/>
                  <a:pt x="2249" y="653"/>
                </a:cubicBezTo>
                <a:cubicBezTo>
                  <a:pt x="2520" y="653"/>
                  <a:pt x="2768" y="756"/>
                  <a:pt x="2954" y="926"/>
                </a:cubicBezTo>
                <a:cubicBezTo>
                  <a:pt x="3139" y="762"/>
                  <a:pt x="3382" y="663"/>
                  <a:pt x="3648" y="663"/>
                </a:cubicBezTo>
                <a:cubicBezTo>
                  <a:pt x="3723" y="663"/>
                  <a:pt x="3796" y="671"/>
                  <a:pt x="3866" y="686"/>
                </a:cubicBezTo>
                <a:cubicBezTo>
                  <a:pt x="4014" y="286"/>
                  <a:pt x="4399" y="0"/>
                  <a:pt x="4850" y="0"/>
                </a:cubicBezTo>
                <a:cubicBezTo>
                  <a:pt x="5430" y="0"/>
                  <a:pt x="5899" y="470"/>
                  <a:pt x="5899" y="1049"/>
                </a:cubicBezTo>
                <a:cubicBezTo>
                  <a:pt x="5899" y="1628"/>
                  <a:pt x="5430" y="2098"/>
                  <a:pt x="4850" y="2098"/>
                </a:cubicBezTo>
                <a:cubicBezTo>
                  <a:pt x="4775" y="2098"/>
                  <a:pt x="4703" y="2090"/>
                  <a:pt x="4632" y="2075"/>
                </a:cubicBezTo>
                <a:cubicBezTo>
                  <a:pt x="4484" y="2475"/>
                  <a:pt x="4100" y="2761"/>
                  <a:pt x="3648" y="2761"/>
                </a:cubicBezTo>
                <a:cubicBezTo>
                  <a:pt x="3377" y="2761"/>
                  <a:pt x="3129" y="2658"/>
                  <a:pt x="2943" y="2488"/>
                </a:cubicBezTo>
                <a:cubicBezTo>
                  <a:pt x="2758" y="2652"/>
                  <a:pt x="2515" y="2751"/>
                  <a:pt x="2249" y="2751"/>
                </a:cubicBezTo>
                <a:cubicBezTo>
                  <a:pt x="2177" y="2751"/>
                  <a:pt x="2106" y="2744"/>
                  <a:pt x="2038" y="2730"/>
                </a:cubicBezTo>
                <a:cubicBezTo>
                  <a:pt x="1894" y="3137"/>
                  <a:pt x="1505" y="3429"/>
                  <a:pt x="1049" y="3429"/>
                </a:cubicBezTo>
                <a:cubicBezTo>
                  <a:pt x="470" y="3429"/>
                  <a:pt x="0" y="2959"/>
                  <a:pt x="0" y="2380"/>
                </a:cubicBezTo>
                <a:cubicBezTo>
                  <a:pt x="0" y="1801"/>
                  <a:pt x="470" y="1331"/>
                  <a:pt x="1049" y="133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s-MX"/>
          </a:p>
        </p:txBody>
      </p:sp>
      <p:sp>
        <p:nvSpPr>
          <p:cNvPr id="31" name="Freeform 31"/>
          <p:cNvSpPr>
            <a:spLocks/>
          </p:cNvSpPr>
          <p:nvPr/>
        </p:nvSpPr>
        <p:spPr bwMode="auto">
          <a:xfrm>
            <a:off x="-5377070" y="1662906"/>
            <a:ext cx="9142413" cy="3490913"/>
          </a:xfrm>
          <a:custGeom>
            <a:avLst/>
            <a:gdLst>
              <a:gd name="T0" fmla="*/ 20666 w 20998"/>
              <a:gd name="T1" fmla="*/ 771 h 8016"/>
              <a:gd name="T2" fmla="*/ 20684 w 20998"/>
              <a:gd name="T3" fmla="*/ 964 h 8016"/>
              <a:gd name="T4" fmla="*/ 20317 w 20998"/>
              <a:gd name="T5" fmla="*/ 898 h 8016"/>
              <a:gd name="T6" fmla="*/ 19281 w 20998"/>
              <a:gd name="T7" fmla="*/ 1780 h 8016"/>
              <a:gd name="T8" fmla="*/ 19171 w 20998"/>
              <a:gd name="T9" fmla="*/ 1775 h 8016"/>
              <a:gd name="T10" fmla="*/ 18160 w 20998"/>
              <a:gd name="T11" fmla="*/ 2542 h 8016"/>
              <a:gd name="T12" fmla="*/ 17784 w 20998"/>
              <a:gd name="T13" fmla="*/ 2473 h 8016"/>
              <a:gd name="T14" fmla="*/ 16824 w 20998"/>
              <a:gd name="T15" fmla="*/ 3098 h 8016"/>
              <a:gd name="T16" fmla="*/ 16323 w 20998"/>
              <a:gd name="T17" fmla="*/ 2970 h 8016"/>
              <a:gd name="T18" fmla="*/ 15939 w 20998"/>
              <a:gd name="T19" fmla="*/ 3043 h 8016"/>
              <a:gd name="T20" fmla="*/ 14974 w 20998"/>
              <a:gd name="T21" fmla="*/ 2405 h 8016"/>
              <a:gd name="T22" fmla="*/ 14077 w 20998"/>
              <a:gd name="T23" fmla="*/ 2910 h 8016"/>
              <a:gd name="T24" fmla="*/ 13399 w 20998"/>
              <a:gd name="T25" fmla="*/ 2661 h 8016"/>
              <a:gd name="T26" fmla="*/ 12465 w 20998"/>
              <a:gd name="T27" fmla="*/ 3232 h 8016"/>
              <a:gd name="T28" fmla="*/ 12259 w 20998"/>
              <a:gd name="T29" fmla="*/ 3212 h 8016"/>
              <a:gd name="T30" fmla="*/ 11526 w 20998"/>
              <a:gd name="T31" fmla="*/ 3510 h 8016"/>
              <a:gd name="T32" fmla="*/ 10499 w 20998"/>
              <a:gd name="T33" fmla="*/ 2677 h 8016"/>
              <a:gd name="T34" fmla="*/ 9468 w 20998"/>
              <a:gd name="T35" fmla="*/ 3531 h 8016"/>
              <a:gd name="T36" fmla="*/ 8715 w 20998"/>
              <a:gd name="T37" fmla="*/ 3212 h 8016"/>
              <a:gd name="T38" fmla="*/ 8529 w 20998"/>
              <a:gd name="T39" fmla="*/ 3228 h 8016"/>
              <a:gd name="T40" fmla="*/ 7598 w 20998"/>
              <a:gd name="T41" fmla="*/ 2661 h 8016"/>
              <a:gd name="T42" fmla="*/ 6907 w 20998"/>
              <a:gd name="T43" fmla="*/ 2921 h 8016"/>
              <a:gd name="T44" fmla="*/ 6003 w 20998"/>
              <a:gd name="T45" fmla="*/ 2405 h 8016"/>
              <a:gd name="T46" fmla="*/ 5036 w 20998"/>
              <a:gd name="T47" fmla="*/ 3049 h 8016"/>
              <a:gd name="T48" fmla="*/ 4655 w 20998"/>
              <a:gd name="T49" fmla="*/ 2978 h 8016"/>
              <a:gd name="T50" fmla="*/ 4149 w 20998"/>
              <a:gd name="T51" fmla="*/ 3108 h 8016"/>
              <a:gd name="T52" fmla="*/ 3185 w 20998"/>
              <a:gd name="T53" fmla="*/ 2473 h 8016"/>
              <a:gd name="T54" fmla="*/ 2833 w 20998"/>
              <a:gd name="T55" fmla="*/ 2534 h 8016"/>
              <a:gd name="T56" fmla="*/ 1831 w 20998"/>
              <a:gd name="T57" fmla="*/ 1797 h 8016"/>
              <a:gd name="T58" fmla="*/ 1704 w 20998"/>
              <a:gd name="T59" fmla="*/ 1805 h 8016"/>
              <a:gd name="T60" fmla="*/ 666 w 20998"/>
              <a:gd name="T61" fmla="*/ 905 h 8016"/>
              <a:gd name="T62" fmla="*/ 312 w 20998"/>
              <a:gd name="T63" fmla="*/ 966 h 8016"/>
              <a:gd name="T64" fmla="*/ 332 w 20998"/>
              <a:gd name="T65" fmla="*/ 766 h 8016"/>
              <a:gd name="T66" fmla="*/ 0 w 20998"/>
              <a:gd name="T67" fmla="*/ 0 h 8016"/>
              <a:gd name="T68" fmla="*/ 0 w 20998"/>
              <a:gd name="T69" fmla="*/ 8016 h 8016"/>
              <a:gd name="T70" fmla="*/ 20998 w 20998"/>
              <a:gd name="T71" fmla="*/ 8016 h 8016"/>
              <a:gd name="T72" fmla="*/ 20998 w 20998"/>
              <a:gd name="T73" fmla="*/ 5 h 8016"/>
              <a:gd name="T74" fmla="*/ 20666 w 20998"/>
              <a:gd name="T75" fmla="*/ 771 h 8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998" h="8016">
                <a:moveTo>
                  <a:pt x="20666" y="771"/>
                </a:moveTo>
                <a:cubicBezTo>
                  <a:pt x="20666" y="837"/>
                  <a:pt x="20673" y="901"/>
                  <a:pt x="20684" y="964"/>
                </a:cubicBezTo>
                <a:cubicBezTo>
                  <a:pt x="20570" y="921"/>
                  <a:pt x="20446" y="898"/>
                  <a:pt x="20317" y="898"/>
                </a:cubicBezTo>
                <a:cubicBezTo>
                  <a:pt x="19794" y="898"/>
                  <a:pt x="19360" y="1280"/>
                  <a:pt x="19281" y="1780"/>
                </a:cubicBezTo>
                <a:cubicBezTo>
                  <a:pt x="19245" y="1777"/>
                  <a:pt x="19208" y="1775"/>
                  <a:pt x="19171" y="1775"/>
                </a:cubicBezTo>
                <a:cubicBezTo>
                  <a:pt x="18689" y="1775"/>
                  <a:pt x="18283" y="2100"/>
                  <a:pt x="18160" y="2542"/>
                </a:cubicBezTo>
                <a:cubicBezTo>
                  <a:pt x="18043" y="2498"/>
                  <a:pt x="17917" y="2473"/>
                  <a:pt x="17784" y="2473"/>
                </a:cubicBezTo>
                <a:cubicBezTo>
                  <a:pt x="17356" y="2473"/>
                  <a:pt x="16987" y="2730"/>
                  <a:pt x="16824" y="3098"/>
                </a:cubicBezTo>
                <a:cubicBezTo>
                  <a:pt x="16675" y="3016"/>
                  <a:pt x="16505" y="2970"/>
                  <a:pt x="16323" y="2970"/>
                </a:cubicBezTo>
                <a:cubicBezTo>
                  <a:pt x="16187" y="2970"/>
                  <a:pt x="16058" y="2996"/>
                  <a:pt x="15939" y="3043"/>
                </a:cubicBezTo>
                <a:cubicBezTo>
                  <a:pt x="15779" y="2668"/>
                  <a:pt x="15407" y="2405"/>
                  <a:pt x="14974" y="2405"/>
                </a:cubicBezTo>
                <a:cubicBezTo>
                  <a:pt x="14594" y="2405"/>
                  <a:pt x="14261" y="2607"/>
                  <a:pt x="14077" y="2910"/>
                </a:cubicBezTo>
                <a:cubicBezTo>
                  <a:pt x="13894" y="2755"/>
                  <a:pt x="13657" y="2661"/>
                  <a:pt x="13399" y="2661"/>
                </a:cubicBezTo>
                <a:cubicBezTo>
                  <a:pt x="12992" y="2661"/>
                  <a:pt x="12639" y="2893"/>
                  <a:pt x="12465" y="3232"/>
                </a:cubicBezTo>
                <a:cubicBezTo>
                  <a:pt x="12398" y="3219"/>
                  <a:pt x="12329" y="3212"/>
                  <a:pt x="12259" y="3212"/>
                </a:cubicBezTo>
                <a:cubicBezTo>
                  <a:pt x="11973" y="3212"/>
                  <a:pt x="11715" y="3326"/>
                  <a:pt x="11526" y="3510"/>
                </a:cubicBezTo>
                <a:cubicBezTo>
                  <a:pt x="11426" y="3034"/>
                  <a:pt x="11004" y="2677"/>
                  <a:pt x="10499" y="2677"/>
                </a:cubicBezTo>
                <a:cubicBezTo>
                  <a:pt x="9986" y="2677"/>
                  <a:pt x="9560" y="3045"/>
                  <a:pt x="9468" y="3531"/>
                </a:cubicBezTo>
                <a:cubicBezTo>
                  <a:pt x="9278" y="3334"/>
                  <a:pt x="9011" y="3212"/>
                  <a:pt x="8715" y="3212"/>
                </a:cubicBezTo>
                <a:cubicBezTo>
                  <a:pt x="8652" y="3212"/>
                  <a:pt x="8590" y="3217"/>
                  <a:pt x="8529" y="3228"/>
                </a:cubicBezTo>
                <a:cubicBezTo>
                  <a:pt x="8355" y="2891"/>
                  <a:pt x="8003" y="2661"/>
                  <a:pt x="7598" y="2661"/>
                </a:cubicBezTo>
                <a:cubicBezTo>
                  <a:pt x="7333" y="2661"/>
                  <a:pt x="7091" y="2759"/>
                  <a:pt x="6907" y="2921"/>
                </a:cubicBezTo>
                <a:cubicBezTo>
                  <a:pt x="6724" y="2612"/>
                  <a:pt x="6388" y="2405"/>
                  <a:pt x="6003" y="2405"/>
                </a:cubicBezTo>
                <a:cubicBezTo>
                  <a:pt x="5568" y="2405"/>
                  <a:pt x="5194" y="2671"/>
                  <a:pt x="5036" y="3049"/>
                </a:cubicBezTo>
                <a:cubicBezTo>
                  <a:pt x="4918" y="3003"/>
                  <a:pt x="4789" y="2978"/>
                  <a:pt x="4655" y="2978"/>
                </a:cubicBezTo>
                <a:cubicBezTo>
                  <a:pt x="4472" y="2978"/>
                  <a:pt x="4299" y="3025"/>
                  <a:pt x="4149" y="3108"/>
                </a:cubicBezTo>
                <a:cubicBezTo>
                  <a:pt x="3989" y="2735"/>
                  <a:pt x="3618" y="2473"/>
                  <a:pt x="3185" y="2473"/>
                </a:cubicBezTo>
                <a:cubicBezTo>
                  <a:pt x="3062" y="2473"/>
                  <a:pt x="2943" y="2495"/>
                  <a:pt x="2833" y="2534"/>
                </a:cubicBezTo>
                <a:cubicBezTo>
                  <a:pt x="2700" y="2107"/>
                  <a:pt x="2302" y="1797"/>
                  <a:pt x="1831" y="1797"/>
                </a:cubicBezTo>
                <a:cubicBezTo>
                  <a:pt x="1788" y="1797"/>
                  <a:pt x="1746" y="1800"/>
                  <a:pt x="1704" y="1805"/>
                </a:cubicBezTo>
                <a:cubicBezTo>
                  <a:pt x="1632" y="1296"/>
                  <a:pt x="1195" y="905"/>
                  <a:pt x="666" y="905"/>
                </a:cubicBezTo>
                <a:cubicBezTo>
                  <a:pt x="542" y="905"/>
                  <a:pt x="423" y="927"/>
                  <a:pt x="312" y="966"/>
                </a:cubicBezTo>
                <a:cubicBezTo>
                  <a:pt x="325" y="902"/>
                  <a:pt x="332" y="834"/>
                  <a:pt x="332" y="766"/>
                </a:cubicBezTo>
                <a:cubicBezTo>
                  <a:pt x="332" y="464"/>
                  <a:pt x="204" y="192"/>
                  <a:pt x="0" y="0"/>
                </a:cubicBezTo>
                <a:cubicBezTo>
                  <a:pt x="0" y="8016"/>
                  <a:pt x="0" y="8016"/>
                  <a:pt x="0" y="8016"/>
                </a:cubicBezTo>
                <a:cubicBezTo>
                  <a:pt x="20998" y="8016"/>
                  <a:pt x="20998" y="8016"/>
                  <a:pt x="20998" y="8016"/>
                </a:cubicBezTo>
                <a:cubicBezTo>
                  <a:pt x="20998" y="5"/>
                  <a:pt x="20998" y="5"/>
                  <a:pt x="20998" y="5"/>
                </a:cubicBezTo>
                <a:cubicBezTo>
                  <a:pt x="20794" y="197"/>
                  <a:pt x="20666" y="469"/>
                  <a:pt x="20666" y="771"/>
                </a:cubicBezTo>
                <a:close/>
              </a:path>
            </a:pathLst>
          </a:custGeom>
          <a:solidFill>
            <a:srgbClr val="F9F9F9"/>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Text Placeholder 7"/>
          <p:cNvSpPr txBox="1">
            <a:spLocks/>
          </p:cNvSpPr>
          <p:nvPr/>
        </p:nvSpPr>
        <p:spPr>
          <a:xfrm>
            <a:off x="591800" y="3521075"/>
            <a:ext cx="7957227" cy="457200"/>
          </a:xfrm>
          <a:prstGeom prst="rect">
            <a:avLst/>
          </a:prstGeom>
        </p:spPr>
        <p:txBody>
          <a:bodyPr lIns="0" tIns="0" rIns="0" bIns="0" anchor="ctr" anchorCtr="0">
            <a:noAutofit/>
          </a:bodyPr>
          <a:lstStyle>
            <a:lvl1pPr marL="0" indent="0" algn="ctr" rtl="0">
              <a:spcBef>
                <a:spcPts val="0"/>
              </a:spcBef>
              <a:buNone/>
              <a:defRPr sz="3000" b="0" cap="none" spc="0" baseline="0">
                <a:solidFill>
                  <a:schemeClr val="tx2"/>
                </a:solidFill>
                <a:latin typeface="Lato Light" pitchFamily="34" charset="0"/>
                <a:ea typeface="Open Sans Light"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s-MX" sz="3200" b="0" i="0" u="none" strike="noStrike" kern="1200" cap="none" spc="0" normalizeH="0" baseline="0" dirty="0">
                <a:ln>
                  <a:noFill/>
                </a:ln>
                <a:effectLst/>
                <a:uLnTx/>
                <a:uFillTx/>
                <a:latin typeface="Lato Light" pitchFamily="34" charset="0"/>
                <a:ea typeface="Open Sans Light" pitchFamily="34" charset="0"/>
                <a:cs typeface="+mn-cs"/>
              </a:rPr>
              <a:t>Gracias por tu atenci</a:t>
            </a:r>
            <a:r>
              <a:rPr kumimoji="0" lang="es-ES" sz="3200" b="0" i="0" u="none" strike="noStrike" kern="1200" cap="none" spc="0" normalizeH="0" baseline="0" dirty="0" err="1">
                <a:ln>
                  <a:noFill/>
                </a:ln>
                <a:effectLst/>
                <a:uLnTx/>
                <a:uFillTx/>
                <a:latin typeface="Lato Light" pitchFamily="34" charset="0"/>
                <a:ea typeface="Open Sans Light" pitchFamily="34" charset="0"/>
                <a:cs typeface="+mn-cs"/>
              </a:rPr>
              <a:t>ón</a:t>
            </a:r>
            <a:endParaRPr kumimoji="0" lang="es-MX" sz="3200" b="0" i="0" u="none" strike="noStrike" kern="1200" cap="none" spc="0" normalizeH="0" baseline="0" dirty="0">
              <a:ln>
                <a:noFill/>
              </a:ln>
              <a:effectLst/>
              <a:uLnTx/>
              <a:uFillTx/>
              <a:latin typeface="Lato Light" pitchFamily="34" charset="0"/>
              <a:ea typeface="Open Sans Light" pitchFamily="34" charset="0"/>
              <a:cs typeface="+mn-cs"/>
            </a:endParaRPr>
          </a:p>
        </p:txBody>
      </p:sp>
      <p:pic>
        <p:nvPicPr>
          <p:cNvPr id="41" name="Imagen 40">
            <a:extLst>
              <a:ext uri="{FF2B5EF4-FFF2-40B4-BE49-F238E27FC236}">
                <a16:creationId xmlns:a16="http://schemas.microsoft.com/office/drawing/2014/main" xmlns="" id="{6B16AF56-FF26-4578-BAB4-3EE53C002CC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7067" y="4594224"/>
            <a:ext cx="1436933" cy="535927"/>
          </a:xfrm>
          <a:prstGeom prst="rect">
            <a:avLst/>
          </a:prstGeom>
        </p:spPr>
      </p:pic>
      <p:grpSp>
        <p:nvGrpSpPr>
          <p:cNvPr id="10" name="Grupo 9">
            <a:extLst>
              <a:ext uri="{FF2B5EF4-FFF2-40B4-BE49-F238E27FC236}">
                <a16:creationId xmlns:a16="http://schemas.microsoft.com/office/drawing/2014/main" xmlns="" id="{6FBF5C15-E7AC-4B22-864D-F7519C212E8F}"/>
              </a:ext>
            </a:extLst>
          </p:cNvPr>
          <p:cNvGrpSpPr/>
          <p:nvPr/>
        </p:nvGrpSpPr>
        <p:grpSpPr>
          <a:xfrm>
            <a:off x="4048125" y="660400"/>
            <a:ext cx="1046163" cy="2151063"/>
            <a:chOff x="4048125" y="660400"/>
            <a:chExt cx="1046163" cy="2151063"/>
          </a:xfrm>
        </p:grpSpPr>
        <p:grpSp>
          <p:nvGrpSpPr>
            <p:cNvPr id="2" name="Group 1"/>
            <p:cNvGrpSpPr/>
            <p:nvPr/>
          </p:nvGrpSpPr>
          <p:grpSpPr>
            <a:xfrm>
              <a:off x="4048125" y="660400"/>
              <a:ext cx="1046163" cy="2151063"/>
              <a:chOff x="4048125" y="660400"/>
              <a:chExt cx="1046163" cy="2151063"/>
            </a:xfrm>
          </p:grpSpPr>
          <p:grpSp>
            <p:nvGrpSpPr>
              <p:cNvPr id="60" name="Group 59"/>
              <p:cNvGrpSpPr/>
              <p:nvPr/>
            </p:nvGrpSpPr>
            <p:grpSpPr>
              <a:xfrm>
                <a:off x="4328741" y="2203315"/>
                <a:ext cx="486519" cy="608148"/>
                <a:chOff x="3215110" y="1690552"/>
                <a:chExt cx="486519" cy="608148"/>
              </a:xfrm>
            </p:grpSpPr>
            <p:sp>
              <p:nvSpPr>
                <p:cNvPr id="55" name="Freeform 16"/>
                <p:cNvSpPr>
                  <a:spLocks/>
                </p:cNvSpPr>
                <p:nvPr/>
              </p:nvSpPr>
              <p:spPr bwMode="auto">
                <a:xfrm>
                  <a:off x="3215110" y="1724105"/>
                  <a:ext cx="97514" cy="574595"/>
                </a:xfrm>
                <a:custGeom>
                  <a:avLst/>
                  <a:gdLst/>
                  <a:ahLst/>
                  <a:cxnLst>
                    <a:cxn ang="0">
                      <a:pos x="0" y="2192"/>
                    </a:cxn>
                    <a:cxn ang="0">
                      <a:pos x="189" y="0"/>
                    </a:cxn>
                    <a:cxn ang="0">
                      <a:pos x="372" y="0"/>
                    </a:cxn>
                    <a:cxn ang="0">
                      <a:pos x="221" y="2192"/>
                    </a:cxn>
                    <a:cxn ang="0">
                      <a:pos x="0" y="2192"/>
                    </a:cxn>
                  </a:cxnLst>
                  <a:rect l="0" t="0" r="r" b="b"/>
                  <a:pathLst>
                    <a:path w="372" h="2192">
                      <a:moveTo>
                        <a:pt x="0" y="2192"/>
                      </a:moveTo>
                      <a:lnTo>
                        <a:pt x="189" y="0"/>
                      </a:lnTo>
                      <a:lnTo>
                        <a:pt x="372" y="0"/>
                      </a:lnTo>
                      <a:lnTo>
                        <a:pt x="221" y="2192"/>
                      </a:lnTo>
                      <a:lnTo>
                        <a:pt x="0" y="2192"/>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91440" tIns="45720" rIns="91440" bIns="45720" numCol="1" anchor="t" anchorCtr="0" compatLnSpc="1">
                  <a:prstTxWarp prst="textNoShape">
                    <a:avLst/>
                  </a:prstTxWarp>
                </a:bodyPr>
                <a:lstStyle/>
                <a:p>
                  <a:endParaRPr lang="ar-SA"/>
                </a:p>
              </p:txBody>
            </p:sp>
            <p:sp>
              <p:nvSpPr>
                <p:cNvPr id="56" name="Freeform 17"/>
                <p:cNvSpPr>
                  <a:spLocks/>
                </p:cNvSpPr>
                <p:nvPr/>
              </p:nvSpPr>
              <p:spPr bwMode="auto">
                <a:xfrm>
                  <a:off x="3585242" y="1690552"/>
                  <a:ext cx="116387" cy="608148"/>
                </a:xfrm>
                <a:custGeom>
                  <a:avLst/>
                  <a:gdLst/>
                  <a:ahLst/>
                  <a:cxnLst>
                    <a:cxn ang="0">
                      <a:pos x="242" y="0"/>
                    </a:cxn>
                    <a:cxn ang="0">
                      <a:pos x="447" y="2320"/>
                    </a:cxn>
                    <a:cxn ang="0">
                      <a:pos x="101" y="2320"/>
                    </a:cxn>
                    <a:cxn ang="0">
                      <a:pos x="0" y="116"/>
                    </a:cxn>
                    <a:cxn ang="0">
                      <a:pos x="106" y="0"/>
                    </a:cxn>
                    <a:cxn ang="0">
                      <a:pos x="242" y="0"/>
                    </a:cxn>
                  </a:cxnLst>
                  <a:rect l="0" t="0" r="r" b="b"/>
                  <a:pathLst>
                    <a:path w="447" h="2320">
                      <a:moveTo>
                        <a:pt x="242" y="0"/>
                      </a:moveTo>
                      <a:lnTo>
                        <a:pt x="447" y="2320"/>
                      </a:lnTo>
                      <a:lnTo>
                        <a:pt x="101" y="2320"/>
                      </a:lnTo>
                      <a:lnTo>
                        <a:pt x="0" y="116"/>
                      </a:lnTo>
                      <a:lnTo>
                        <a:pt x="106" y="0"/>
                      </a:lnTo>
                      <a:lnTo>
                        <a:pt x="242"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91440" tIns="45720" rIns="91440" bIns="45720" numCol="1" anchor="t" anchorCtr="0" compatLnSpc="1">
                  <a:prstTxWarp prst="textNoShape">
                    <a:avLst/>
                  </a:prstTxWarp>
                </a:bodyPr>
                <a:lstStyle/>
                <a:p>
                  <a:endParaRPr lang="ar-SA"/>
                </a:p>
              </p:txBody>
            </p:sp>
            <p:sp>
              <p:nvSpPr>
                <p:cNvPr id="57" name="Freeform 18"/>
                <p:cNvSpPr>
                  <a:spLocks/>
                </p:cNvSpPr>
                <p:nvPr/>
              </p:nvSpPr>
              <p:spPr bwMode="auto">
                <a:xfrm>
                  <a:off x="3520233" y="1783627"/>
                  <a:ext cx="91223" cy="515073"/>
                </a:xfrm>
                <a:custGeom>
                  <a:avLst/>
                  <a:gdLst/>
                  <a:ahLst/>
                  <a:cxnLst>
                    <a:cxn ang="0">
                      <a:pos x="45" y="1711"/>
                    </a:cxn>
                    <a:cxn ang="0">
                      <a:pos x="0" y="0"/>
                    </a:cxn>
                    <a:cxn ang="0">
                      <a:pos x="266" y="0"/>
                    </a:cxn>
                    <a:cxn ang="0">
                      <a:pos x="349" y="1711"/>
                    </a:cxn>
                    <a:cxn ang="0">
                      <a:pos x="45" y="1711"/>
                    </a:cxn>
                  </a:cxnLst>
                  <a:rect l="0" t="0" r="r" b="b"/>
                  <a:pathLst>
                    <a:path w="349" h="1711">
                      <a:moveTo>
                        <a:pt x="45" y="1711"/>
                      </a:moveTo>
                      <a:lnTo>
                        <a:pt x="0" y="0"/>
                      </a:lnTo>
                      <a:lnTo>
                        <a:pt x="266" y="0"/>
                      </a:lnTo>
                      <a:lnTo>
                        <a:pt x="349" y="1711"/>
                      </a:lnTo>
                      <a:lnTo>
                        <a:pt x="45" y="1711"/>
                      </a:ln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100000" b="100000"/>
                  </a:path>
                  <a:tileRect t="-100000" r="-100000"/>
                </a:gradFill>
                <a:ln w="1">
                  <a:noFill/>
                  <a:prstDash val="solid"/>
                  <a:round/>
                  <a:headEnd/>
                  <a:tailEnd/>
                </a:ln>
              </p:spPr>
              <p:txBody>
                <a:bodyPr vert="horz" wrap="square" lIns="91440" tIns="45720" rIns="91440" bIns="45720" numCol="1" anchor="t" anchorCtr="0" compatLnSpc="1">
                  <a:prstTxWarp prst="textNoShape">
                    <a:avLst/>
                  </a:prstTxWarp>
                </a:bodyPr>
                <a:lstStyle/>
                <a:p>
                  <a:endParaRPr lang="ar-SA"/>
                </a:p>
              </p:txBody>
            </p:sp>
            <p:sp>
              <p:nvSpPr>
                <p:cNvPr id="58" name="Freeform 19"/>
                <p:cNvSpPr>
                  <a:spLocks/>
                </p:cNvSpPr>
                <p:nvPr/>
              </p:nvSpPr>
              <p:spPr bwMode="auto">
                <a:xfrm>
                  <a:off x="3374487" y="1849928"/>
                  <a:ext cx="157280" cy="448772"/>
                </a:xfrm>
                <a:custGeom>
                  <a:avLst/>
                  <a:gdLst/>
                  <a:ahLst/>
                  <a:cxnLst>
                    <a:cxn ang="0">
                      <a:pos x="555" y="0"/>
                    </a:cxn>
                    <a:cxn ang="0">
                      <a:pos x="600" y="1711"/>
                    </a:cxn>
                    <a:cxn ang="0">
                      <a:pos x="0" y="1711"/>
                    </a:cxn>
                    <a:cxn ang="0">
                      <a:pos x="41" y="0"/>
                    </a:cxn>
                    <a:cxn ang="0">
                      <a:pos x="555" y="0"/>
                    </a:cxn>
                  </a:cxnLst>
                  <a:rect l="0" t="0" r="r" b="b"/>
                  <a:pathLst>
                    <a:path w="600" h="1711">
                      <a:moveTo>
                        <a:pt x="555" y="0"/>
                      </a:moveTo>
                      <a:lnTo>
                        <a:pt x="600" y="1711"/>
                      </a:lnTo>
                      <a:lnTo>
                        <a:pt x="0" y="1711"/>
                      </a:lnTo>
                      <a:lnTo>
                        <a:pt x="41" y="0"/>
                      </a:lnTo>
                      <a:lnTo>
                        <a:pt x="555"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91440" tIns="45720" rIns="91440" bIns="45720" numCol="1" anchor="t" anchorCtr="0" compatLnSpc="1">
                  <a:prstTxWarp prst="textNoShape">
                    <a:avLst/>
                  </a:prstTxWarp>
                </a:bodyPr>
                <a:lstStyle/>
                <a:p>
                  <a:endParaRPr lang="ar-SA"/>
                </a:p>
              </p:txBody>
            </p:sp>
            <p:sp>
              <p:nvSpPr>
                <p:cNvPr id="59" name="Freeform 20"/>
                <p:cNvSpPr>
                  <a:spLocks/>
                </p:cNvSpPr>
                <p:nvPr/>
              </p:nvSpPr>
              <p:spPr bwMode="auto">
                <a:xfrm>
                  <a:off x="3272779" y="1783627"/>
                  <a:ext cx="112193" cy="515073"/>
                </a:xfrm>
                <a:custGeom>
                  <a:avLst/>
                  <a:gdLst/>
                  <a:ahLst/>
                  <a:cxnLst>
                    <a:cxn ang="0">
                      <a:pos x="386" y="1711"/>
                    </a:cxn>
                    <a:cxn ang="0">
                      <a:pos x="427" y="0"/>
                    </a:cxn>
                    <a:cxn ang="0">
                      <a:pos x="118" y="0"/>
                    </a:cxn>
                    <a:cxn ang="0">
                      <a:pos x="0" y="1711"/>
                    </a:cxn>
                    <a:cxn ang="0">
                      <a:pos x="386" y="1711"/>
                    </a:cxn>
                  </a:cxnLst>
                  <a:rect l="0" t="0" r="r" b="b"/>
                  <a:pathLst>
                    <a:path w="427" h="1711">
                      <a:moveTo>
                        <a:pt x="386" y="1711"/>
                      </a:moveTo>
                      <a:lnTo>
                        <a:pt x="427" y="0"/>
                      </a:lnTo>
                      <a:lnTo>
                        <a:pt x="118" y="0"/>
                      </a:lnTo>
                      <a:lnTo>
                        <a:pt x="0" y="1711"/>
                      </a:lnTo>
                      <a:lnTo>
                        <a:pt x="386" y="1711"/>
                      </a:ln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100000" b="100000"/>
                  </a:path>
                  <a:tileRect t="-100000" r="-100000"/>
                </a:gradFill>
                <a:ln w="1">
                  <a:noFill/>
                  <a:prstDash val="solid"/>
                  <a:round/>
                  <a:headEnd/>
                  <a:tailEnd/>
                </a:ln>
              </p:spPr>
              <p:txBody>
                <a:bodyPr vert="horz" wrap="square" lIns="91440" tIns="45720" rIns="91440" bIns="45720" numCol="1" anchor="t" anchorCtr="0" compatLnSpc="1">
                  <a:prstTxWarp prst="textNoShape">
                    <a:avLst/>
                  </a:prstTxWarp>
                </a:bodyPr>
                <a:lstStyle/>
                <a:p>
                  <a:endParaRPr lang="ar-SA"/>
                </a:p>
              </p:txBody>
            </p:sp>
          </p:grpSp>
          <p:grpSp>
            <p:nvGrpSpPr>
              <p:cNvPr id="78" name="Group 77"/>
              <p:cNvGrpSpPr/>
              <p:nvPr/>
            </p:nvGrpSpPr>
            <p:grpSpPr>
              <a:xfrm>
                <a:off x="4048125" y="660400"/>
                <a:ext cx="1046163" cy="1893888"/>
                <a:chOff x="4048125" y="660400"/>
                <a:chExt cx="1046163" cy="1893888"/>
              </a:xfrm>
            </p:grpSpPr>
            <p:sp>
              <p:nvSpPr>
                <p:cNvPr id="61" name="Freeform 8"/>
                <p:cNvSpPr>
                  <a:spLocks/>
                </p:cNvSpPr>
                <p:nvPr/>
              </p:nvSpPr>
              <p:spPr bwMode="auto">
                <a:xfrm>
                  <a:off x="4048125" y="1368425"/>
                  <a:ext cx="201613" cy="447675"/>
                </a:xfrm>
                <a:custGeom>
                  <a:avLst/>
                  <a:gdLst>
                    <a:gd name="T0" fmla="*/ 0 w 464"/>
                    <a:gd name="T1" fmla="*/ 279 h 1029"/>
                    <a:gd name="T2" fmla="*/ 464 w 464"/>
                    <a:gd name="T3" fmla="*/ 0 h 1029"/>
                    <a:gd name="T4" fmla="*/ 444 w 464"/>
                    <a:gd name="T5" fmla="*/ 641 h 1029"/>
                    <a:gd name="T6" fmla="*/ 319 w 464"/>
                    <a:gd name="T7" fmla="*/ 802 h 1029"/>
                    <a:gd name="T8" fmla="*/ 205 w 464"/>
                    <a:gd name="T9" fmla="*/ 1029 h 1029"/>
                    <a:gd name="T10" fmla="*/ 59 w 464"/>
                    <a:gd name="T11" fmla="*/ 966 h 1029"/>
                    <a:gd name="T12" fmla="*/ 0 w 464"/>
                    <a:gd name="T13" fmla="*/ 279 h 1029"/>
                  </a:gdLst>
                  <a:ahLst/>
                  <a:cxnLst>
                    <a:cxn ang="0">
                      <a:pos x="T0" y="T1"/>
                    </a:cxn>
                    <a:cxn ang="0">
                      <a:pos x="T2" y="T3"/>
                    </a:cxn>
                    <a:cxn ang="0">
                      <a:pos x="T4" y="T5"/>
                    </a:cxn>
                    <a:cxn ang="0">
                      <a:pos x="T6" y="T7"/>
                    </a:cxn>
                    <a:cxn ang="0">
                      <a:pos x="T8" y="T9"/>
                    </a:cxn>
                    <a:cxn ang="0">
                      <a:pos x="T10" y="T11"/>
                    </a:cxn>
                    <a:cxn ang="0">
                      <a:pos x="T12" y="T13"/>
                    </a:cxn>
                  </a:cxnLst>
                  <a:rect l="0" t="0" r="r" b="b"/>
                  <a:pathLst>
                    <a:path w="464" h="1029">
                      <a:moveTo>
                        <a:pt x="0" y="279"/>
                      </a:moveTo>
                      <a:cubicBezTo>
                        <a:pt x="464" y="0"/>
                        <a:pt x="464" y="0"/>
                        <a:pt x="464" y="0"/>
                      </a:cubicBezTo>
                      <a:cubicBezTo>
                        <a:pt x="444" y="641"/>
                        <a:pt x="444" y="641"/>
                        <a:pt x="444" y="641"/>
                      </a:cubicBezTo>
                      <a:cubicBezTo>
                        <a:pt x="444" y="641"/>
                        <a:pt x="379" y="713"/>
                        <a:pt x="319" y="802"/>
                      </a:cubicBezTo>
                      <a:cubicBezTo>
                        <a:pt x="266" y="881"/>
                        <a:pt x="205" y="1029"/>
                        <a:pt x="205" y="1029"/>
                      </a:cubicBezTo>
                      <a:cubicBezTo>
                        <a:pt x="59" y="966"/>
                        <a:pt x="59" y="966"/>
                        <a:pt x="59" y="966"/>
                      </a:cubicBezTo>
                      <a:lnTo>
                        <a:pt x="0" y="2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2" name="Freeform 9"/>
                <p:cNvSpPr>
                  <a:spLocks/>
                </p:cNvSpPr>
                <p:nvPr/>
              </p:nvSpPr>
              <p:spPr bwMode="auto">
                <a:xfrm>
                  <a:off x="4892675" y="1368425"/>
                  <a:ext cx="201613" cy="447675"/>
                </a:xfrm>
                <a:custGeom>
                  <a:avLst/>
                  <a:gdLst>
                    <a:gd name="T0" fmla="*/ 464 w 464"/>
                    <a:gd name="T1" fmla="*/ 279 h 1029"/>
                    <a:gd name="T2" fmla="*/ 0 w 464"/>
                    <a:gd name="T3" fmla="*/ 0 h 1029"/>
                    <a:gd name="T4" fmla="*/ 20 w 464"/>
                    <a:gd name="T5" fmla="*/ 641 h 1029"/>
                    <a:gd name="T6" fmla="*/ 145 w 464"/>
                    <a:gd name="T7" fmla="*/ 802 h 1029"/>
                    <a:gd name="T8" fmla="*/ 259 w 464"/>
                    <a:gd name="T9" fmla="*/ 1029 h 1029"/>
                    <a:gd name="T10" fmla="*/ 405 w 464"/>
                    <a:gd name="T11" fmla="*/ 966 h 1029"/>
                    <a:gd name="T12" fmla="*/ 464 w 464"/>
                    <a:gd name="T13" fmla="*/ 279 h 1029"/>
                  </a:gdLst>
                  <a:ahLst/>
                  <a:cxnLst>
                    <a:cxn ang="0">
                      <a:pos x="T0" y="T1"/>
                    </a:cxn>
                    <a:cxn ang="0">
                      <a:pos x="T2" y="T3"/>
                    </a:cxn>
                    <a:cxn ang="0">
                      <a:pos x="T4" y="T5"/>
                    </a:cxn>
                    <a:cxn ang="0">
                      <a:pos x="T6" y="T7"/>
                    </a:cxn>
                    <a:cxn ang="0">
                      <a:pos x="T8" y="T9"/>
                    </a:cxn>
                    <a:cxn ang="0">
                      <a:pos x="T10" y="T11"/>
                    </a:cxn>
                    <a:cxn ang="0">
                      <a:pos x="T12" y="T13"/>
                    </a:cxn>
                  </a:cxnLst>
                  <a:rect l="0" t="0" r="r" b="b"/>
                  <a:pathLst>
                    <a:path w="464" h="1029">
                      <a:moveTo>
                        <a:pt x="464" y="279"/>
                      </a:moveTo>
                      <a:cubicBezTo>
                        <a:pt x="0" y="0"/>
                        <a:pt x="0" y="0"/>
                        <a:pt x="0" y="0"/>
                      </a:cubicBezTo>
                      <a:cubicBezTo>
                        <a:pt x="20" y="641"/>
                        <a:pt x="20" y="641"/>
                        <a:pt x="20" y="641"/>
                      </a:cubicBezTo>
                      <a:cubicBezTo>
                        <a:pt x="20" y="641"/>
                        <a:pt x="85" y="713"/>
                        <a:pt x="145" y="802"/>
                      </a:cubicBezTo>
                      <a:cubicBezTo>
                        <a:pt x="198" y="881"/>
                        <a:pt x="259" y="1029"/>
                        <a:pt x="259" y="1029"/>
                      </a:cubicBezTo>
                      <a:cubicBezTo>
                        <a:pt x="405" y="966"/>
                        <a:pt x="405" y="966"/>
                        <a:pt x="405" y="966"/>
                      </a:cubicBezTo>
                      <a:lnTo>
                        <a:pt x="464" y="2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3" name="Freeform 10"/>
                <p:cNvSpPr>
                  <a:spLocks/>
                </p:cNvSpPr>
                <p:nvPr/>
              </p:nvSpPr>
              <p:spPr bwMode="auto">
                <a:xfrm>
                  <a:off x="4249738" y="1679575"/>
                  <a:ext cx="322263" cy="106363"/>
                </a:xfrm>
                <a:custGeom>
                  <a:avLst/>
                  <a:gdLst>
                    <a:gd name="T0" fmla="*/ 209 w 738"/>
                    <a:gd name="T1" fmla="*/ 185 h 246"/>
                    <a:gd name="T2" fmla="*/ 738 w 738"/>
                    <a:gd name="T3" fmla="*/ 213 h 246"/>
                    <a:gd name="T4" fmla="*/ 738 w 738"/>
                    <a:gd name="T5" fmla="*/ 102 h 246"/>
                    <a:gd name="T6" fmla="*/ 323 w 738"/>
                    <a:gd name="T7" fmla="*/ 74 h 246"/>
                    <a:gd name="T8" fmla="*/ 21 w 738"/>
                    <a:gd name="T9" fmla="*/ 0 h 246"/>
                    <a:gd name="T10" fmla="*/ 209 w 738"/>
                    <a:gd name="T11" fmla="*/ 185 h 246"/>
                  </a:gdLst>
                  <a:ahLst/>
                  <a:cxnLst>
                    <a:cxn ang="0">
                      <a:pos x="T0" y="T1"/>
                    </a:cxn>
                    <a:cxn ang="0">
                      <a:pos x="T2" y="T3"/>
                    </a:cxn>
                    <a:cxn ang="0">
                      <a:pos x="T4" y="T5"/>
                    </a:cxn>
                    <a:cxn ang="0">
                      <a:pos x="T6" y="T7"/>
                    </a:cxn>
                    <a:cxn ang="0">
                      <a:pos x="T8" y="T9"/>
                    </a:cxn>
                    <a:cxn ang="0">
                      <a:pos x="T10" y="T11"/>
                    </a:cxn>
                  </a:cxnLst>
                  <a:rect l="0" t="0" r="r" b="b"/>
                  <a:pathLst>
                    <a:path w="738" h="246">
                      <a:moveTo>
                        <a:pt x="209" y="185"/>
                      </a:moveTo>
                      <a:cubicBezTo>
                        <a:pt x="416" y="246"/>
                        <a:pt x="738" y="213"/>
                        <a:pt x="738" y="213"/>
                      </a:cubicBezTo>
                      <a:cubicBezTo>
                        <a:pt x="738" y="102"/>
                        <a:pt x="738" y="102"/>
                        <a:pt x="738" y="102"/>
                      </a:cubicBezTo>
                      <a:cubicBezTo>
                        <a:pt x="738" y="102"/>
                        <a:pt x="477" y="91"/>
                        <a:pt x="323" y="74"/>
                      </a:cubicBezTo>
                      <a:cubicBezTo>
                        <a:pt x="142" y="54"/>
                        <a:pt x="21" y="0"/>
                        <a:pt x="21" y="0"/>
                      </a:cubicBezTo>
                      <a:cubicBezTo>
                        <a:pt x="21" y="0"/>
                        <a:pt x="0" y="123"/>
                        <a:pt x="209" y="18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4" name="Freeform 11"/>
                <p:cNvSpPr>
                  <a:spLocks/>
                </p:cNvSpPr>
                <p:nvPr/>
              </p:nvSpPr>
              <p:spPr bwMode="auto">
                <a:xfrm>
                  <a:off x="4572000" y="1679575"/>
                  <a:ext cx="320675" cy="106363"/>
                </a:xfrm>
                <a:custGeom>
                  <a:avLst/>
                  <a:gdLst>
                    <a:gd name="T0" fmla="*/ 529 w 738"/>
                    <a:gd name="T1" fmla="*/ 185 h 246"/>
                    <a:gd name="T2" fmla="*/ 0 w 738"/>
                    <a:gd name="T3" fmla="*/ 213 h 246"/>
                    <a:gd name="T4" fmla="*/ 0 w 738"/>
                    <a:gd name="T5" fmla="*/ 102 h 246"/>
                    <a:gd name="T6" fmla="*/ 415 w 738"/>
                    <a:gd name="T7" fmla="*/ 74 h 246"/>
                    <a:gd name="T8" fmla="*/ 717 w 738"/>
                    <a:gd name="T9" fmla="*/ 0 h 246"/>
                    <a:gd name="T10" fmla="*/ 529 w 738"/>
                    <a:gd name="T11" fmla="*/ 185 h 246"/>
                  </a:gdLst>
                  <a:ahLst/>
                  <a:cxnLst>
                    <a:cxn ang="0">
                      <a:pos x="T0" y="T1"/>
                    </a:cxn>
                    <a:cxn ang="0">
                      <a:pos x="T2" y="T3"/>
                    </a:cxn>
                    <a:cxn ang="0">
                      <a:pos x="T4" y="T5"/>
                    </a:cxn>
                    <a:cxn ang="0">
                      <a:pos x="T6" y="T7"/>
                    </a:cxn>
                    <a:cxn ang="0">
                      <a:pos x="T8" y="T9"/>
                    </a:cxn>
                    <a:cxn ang="0">
                      <a:pos x="T10" y="T11"/>
                    </a:cxn>
                  </a:cxnLst>
                  <a:rect l="0" t="0" r="r" b="b"/>
                  <a:pathLst>
                    <a:path w="738" h="246">
                      <a:moveTo>
                        <a:pt x="529" y="185"/>
                      </a:moveTo>
                      <a:cubicBezTo>
                        <a:pt x="322" y="246"/>
                        <a:pt x="0" y="213"/>
                        <a:pt x="0" y="213"/>
                      </a:cubicBezTo>
                      <a:cubicBezTo>
                        <a:pt x="0" y="102"/>
                        <a:pt x="0" y="102"/>
                        <a:pt x="0" y="102"/>
                      </a:cubicBezTo>
                      <a:cubicBezTo>
                        <a:pt x="0" y="102"/>
                        <a:pt x="261" y="91"/>
                        <a:pt x="415" y="74"/>
                      </a:cubicBezTo>
                      <a:cubicBezTo>
                        <a:pt x="596" y="54"/>
                        <a:pt x="717" y="0"/>
                        <a:pt x="717" y="0"/>
                      </a:cubicBezTo>
                      <a:cubicBezTo>
                        <a:pt x="717" y="0"/>
                        <a:pt x="738" y="123"/>
                        <a:pt x="529" y="185"/>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5" name="Freeform 20"/>
                <p:cNvSpPr>
                  <a:spLocks/>
                </p:cNvSpPr>
                <p:nvPr/>
              </p:nvSpPr>
              <p:spPr bwMode="auto">
                <a:xfrm>
                  <a:off x="4572000" y="1787525"/>
                  <a:ext cx="300038" cy="766763"/>
                </a:xfrm>
                <a:custGeom>
                  <a:avLst/>
                  <a:gdLst>
                    <a:gd name="T0" fmla="*/ 603 w 690"/>
                    <a:gd name="T1" fmla="*/ 908 h 1762"/>
                    <a:gd name="T2" fmla="*/ 485 w 690"/>
                    <a:gd name="T3" fmla="*/ 686 h 1762"/>
                    <a:gd name="T4" fmla="*/ 434 w 690"/>
                    <a:gd name="T5" fmla="*/ 1060 h 1762"/>
                    <a:gd name="T6" fmla="*/ 0 w 690"/>
                    <a:gd name="T7" fmla="*/ 1762 h 1762"/>
                    <a:gd name="T8" fmla="*/ 0 w 690"/>
                    <a:gd name="T9" fmla="*/ 0 h 1762"/>
                    <a:gd name="T10" fmla="*/ 391 w 690"/>
                    <a:gd name="T11" fmla="*/ 0 h 1762"/>
                    <a:gd name="T12" fmla="*/ 608 w 690"/>
                    <a:gd name="T13" fmla="*/ 416 h 1762"/>
                    <a:gd name="T14" fmla="*/ 603 w 690"/>
                    <a:gd name="T15" fmla="*/ 908 h 1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0" h="1762">
                      <a:moveTo>
                        <a:pt x="603" y="908"/>
                      </a:moveTo>
                      <a:cubicBezTo>
                        <a:pt x="485" y="686"/>
                        <a:pt x="485" y="686"/>
                        <a:pt x="485" y="686"/>
                      </a:cubicBezTo>
                      <a:cubicBezTo>
                        <a:pt x="485" y="686"/>
                        <a:pt x="506" y="858"/>
                        <a:pt x="434" y="1060"/>
                      </a:cubicBezTo>
                      <a:cubicBezTo>
                        <a:pt x="343" y="1316"/>
                        <a:pt x="0" y="1762"/>
                        <a:pt x="0" y="1762"/>
                      </a:cubicBezTo>
                      <a:cubicBezTo>
                        <a:pt x="0" y="0"/>
                        <a:pt x="0" y="0"/>
                        <a:pt x="0" y="0"/>
                      </a:cubicBezTo>
                      <a:cubicBezTo>
                        <a:pt x="391" y="0"/>
                        <a:pt x="391" y="0"/>
                        <a:pt x="391" y="0"/>
                      </a:cubicBezTo>
                      <a:cubicBezTo>
                        <a:pt x="391" y="0"/>
                        <a:pt x="541" y="213"/>
                        <a:pt x="608" y="416"/>
                      </a:cubicBezTo>
                      <a:cubicBezTo>
                        <a:pt x="690" y="664"/>
                        <a:pt x="603" y="908"/>
                        <a:pt x="603" y="908"/>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Freeform 21"/>
                <p:cNvSpPr>
                  <a:spLocks/>
                </p:cNvSpPr>
                <p:nvPr/>
              </p:nvSpPr>
              <p:spPr bwMode="auto">
                <a:xfrm>
                  <a:off x="4270375" y="1787525"/>
                  <a:ext cx="301625" cy="766763"/>
                </a:xfrm>
                <a:custGeom>
                  <a:avLst/>
                  <a:gdLst>
                    <a:gd name="T0" fmla="*/ 87 w 690"/>
                    <a:gd name="T1" fmla="*/ 908 h 1762"/>
                    <a:gd name="T2" fmla="*/ 205 w 690"/>
                    <a:gd name="T3" fmla="*/ 686 h 1762"/>
                    <a:gd name="T4" fmla="*/ 256 w 690"/>
                    <a:gd name="T5" fmla="*/ 1060 h 1762"/>
                    <a:gd name="T6" fmla="*/ 690 w 690"/>
                    <a:gd name="T7" fmla="*/ 1762 h 1762"/>
                    <a:gd name="T8" fmla="*/ 690 w 690"/>
                    <a:gd name="T9" fmla="*/ 0 h 1762"/>
                    <a:gd name="T10" fmla="*/ 299 w 690"/>
                    <a:gd name="T11" fmla="*/ 0 h 1762"/>
                    <a:gd name="T12" fmla="*/ 82 w 690"/>
                    <a:gd name="T13" fmla="*/ 416 h 1762"/>
                    <a:gd name="T14" fmla="*/ 87 w 690"/>
                    <a:gd name="T15" fmla="*/ 908 h 1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0" h="1762">
                      <a:moveTo>
                        <a:pt x="87" y="908"/>
                      </a:moveTo>
                      <a:cubicBezTo>
                        <a:pt x="205" y="686"/>
                        <a:pt x="205" y="686"/>
                        <a:pt x="205" y="686"/>
                      </a:cubicBezTo>
                      <a:cubicBezTo>
                        <a:pt x="205" y="686"/>
                        <a:pt x="184" y="858"/>
                        <a:pt x="256" y="1060"/>
                      </a:cubicBezTo>
                      <a:cubicBezTo>
                        <a:pt x="347" y="1316"/>
                        <a:pt x="690" y="1762"/>
                        <a:pt x="690" y="1762"/>
                      </a:cubicBezTo>
                      <a:cubicBezTo>
                        <a:pt x="690" y="0"/>
                        <a:pt x="690" y="0"/>
                        <a:pt x="690" y="0"/>
                      </a:cubicBezTo>
                      <a:cubicBezTo>
                        <a:pt x="299" y="0"/>
                        <a:pt x="299" y="0"/>
                        <a:pt x="299" y="0"/>
                      </a:cubicBezTo>
                      <a:cubicBezTo>
                        <a:pt x="299" y="0"/>
                        <a:pt x="149" y="213"/>
                        <a:pt x="82" y="416"/>
                      </a:cubicBezTo>
                      <a:cubicBezTo>
                        <a:pt x="0" y="664"/>
                        <a:pt x="87" y="908"/>
                        <a:pt x="87" y="90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7" name="Freeform 22"/>
                <p:cNvSpPr>
                  <a:spLocks/>
                </p:cNvSpPr>
                <p:nvPr/>
              </p:nvSpPr>
              <p:spPr bwMode="auto">
                <a:xfrm>
                  <a:off x="4572000" y="1787525"/>
                  <a:ext cx="200025" cy="520700"/>
                </a:xfrm>
                <a:custGeom>
                  <a:avLst/>
                  <a:gdLst>
                    <a:gd name="T0" fmla="*/ 403 w 462"/>
                    <a:gd name="T1" fmla="*/ 616 h 1196"/>
                    <a:gd name="T2" fmla="*/ 325 w 462"/>
                    <a:gd name="T3" fmla="*/ 465 h 1196"/>
                    <a:gd name="T4" fmla="*/ 290 w 462"/>
                    <a:gd name="T5" fmla="*/ 719 h 1196"/>
                    <a:gd name="T6" fmla="*/ 0 w 462"/>
                    <a:gd name="T7" fmla="*/ 1196 h 1196"/>
                    <a:gd name="T8" fmla="*/ 0 w 462"/>
                    <a:gd name="T9" fmla="*/ 0 h 1196"/>
                    <a:gd name="T10" fmla="*/ 262 w 462"/>
                    <a:gd name="T11" fmla="*/ 0 h 1196"/>
                    <a:gd name="T12" fmla="*/ 407 w 462"/>
                    <a:gd name="T13" fmla="*/ 282 h 1196"/>
                    <a:gd name="T14" fmla="*/ 403 w 462"/>
                    <a:gd name="T15" fmla="*/ 616 h 1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2" h="1196">
                      <a:moveTo>
                        <a:pt x="403" y="616"/>
                      </a:moveTo>
                      <a:cubicBezTo>
                        <a:pt x="325" y="465"/>
                        <a:pt x="325" y="465"/>
                        <a:pt x="325" y="465"/>
                      </a:cubicBezTo>
                      <a:cubicBezTo>
                        <a:pt x="325" y="465"/>
                        <a:pt x="339" y="582"/>
                        <a:pt x="290" y="719"/>
                      </a:cubicBezTo>
                      <a:cubicBezTo>
                        <a:pt x="230" y="893"/>
                        <a:pt x="0" y="1196"/>
                        <a:pt x="0" y="1196"/>
                      </a:cubicBezTo>
                      <a:cubicBezTo>
                        <a:pt x="0" y="0"/>
                        <a:pt x="0" y="0"/>
                        <a:pt x="0" y="0"/>
                      </a:cubicBezTo>
                      <a:cubicBezTo>
                        <a:pt x="262" y="0"/>
                        <a:pt x="262" y="0"/>
                        <a:pt x="262" y="0"/>
                      </a:cubicBezTo>
                      <a:cubicBezTo>
                        <a:pt x="262" y="0"/>
                        <a:pt x="362" y="145"/>
                        <a:pt x="407" y="282"/>
                      </a:cubicBezTo>
                      <a:cubicBezTo>
                        <a:pt x="462" y="450"/>
                        <a:pt x="403" y="616"/>
                        <a:pt x="403" y="616"/>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8" name="Freeform 23"/>
                <p:cNvSpPr>
                  <a:spLocks/>
                </p:cNvSpPr>
                <p:nvPr/>
              </p:nvSpPr>
              <p:spPr bwMode="auto">
                <a:xfrm>
                  <a:off x="4370388" y="1787525"/>
                  <a:ext cx="201613" cy="520700"/>
                </a:xfrm>
                <a:custGeom>
                  <a:avLst/>
                  <a:gdLst>
                    <a:gd name="T0" fmla="*/ 59 w 462"/>
                    <a:gd name="T1" fmla="*/ 616 h 1196"/>
                    <a:gd name="T2" fmla="*/ 137 w 462"/>
                    <a:gd name="T3" fmla="*/ 465 h 1196"/>
                    <a:gd name="T4" fmla="*/ 172 w 462"/>
                    <a:gd name="T5" fmla="*/ 719 h 1196"/>
                    <a:gd name="T6" fmla="*/ 462 w 462"/>
                    <a:gd name="T7" fmla="*/ 1196 h 1196"/>
                    <a:gd name="T8" fmla="*/ 462 w 462"/>
                    <a:gd name="T9" fmla="*/ 0 h 1196"/>
                    <a:gd name="T10" fmla="*/ 200 w 462"/>
                    <a:gd name="T11" fmla="*/ 0 h 1196"/>
                    <a:gd name="T12" fmla="*/ 55 w 462"/>
                    <a:gd name="T13" fmla="*/ 282 h 1196"/>
                    <a:gd name="T14" fmla="*/ 59 w 462"/>
                    <a:gd name="T15" fmla="*/ 616 h 1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2" h="1196">
                      <a:moveTo>
                        <a:pt x="59" y="616"/>
                      </a:moveTo>
                      <a:cubicBezTo>
                        <a:pt x="137" y="465"/>
                        <a:pt x="137" y="465"/>
                        <a:pt x="137" y="465"/>
                      </a:cubicBezTo>
                      <a:cubicBezTo>
                        <a:pt x="137" y="465"/>
                        <a:pt x="123" y="582"/>
                        <a:pt x="172" y="719"/>
                      </a:cubicBezTo>
                      <a:cubicBezTo>
                        <a:pt x="232" y="893"/>
                        <a:pt x="462" y="1196"/>
                        <a:pt x="462" y="1196"/>
                      </a:cubicBezTo>
                      <a:cubicBezTo>
                        <a:pt x="462" y="0"/>
                        <a:pt x="462" y="0"/>
                        <a:pt x="462" y="0"/>
                      </a:cubicBezTo>
                      <a:cubicBezTo>
                        <a:pt x="200" y="0"/>
                        <a:pt x="200" y="0"/>
                        <a:pt x="200" y="0"/>
                      </a:cubicBezTo>
                      <a:cubicBezTo>
                        <a:pt x="200" y="0"/>
                        <a:pt x="100" y="145"/>
                        <a:pt x="55" y="282"/>
                      </a:cubicBezTo>
                      <a:cubicBezTo>
                        <a:pt x="0" y="450"/>
                        <a:pt x="59" y="616"/>
                        <a:pt x="59" y="61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9" name="Freeform 26"/>
                <p:cNvSpPr>
                  <a:spLocks/>
                </p:cNvSpPr>
                <p:nvPr/>
              </p:nvSpPr>
              <p:spPr bwMode="auto">
                <a:xfrm>
                  <a:off x="4278313" y="1725613"/>
                  <a:ext cx="293688" cy="109538"/>
                </a:xfrm>
                <a:custGeom>
                  <a:avLst/>
                  <a:gdLst>
                    <a:gd name="T0" fmla="*/ 207 w 674"/>
                    <a:gd name="T1" fmla="*/ 200 h 253"/>
                    <a:gd name="T2" fmla="*/ 674 w 674"/>
                    <a:gd name="T3" fmla="*/ 245 h 253"/>
                    <a:gd name="T4" fmla="*/ 674 w 674"/>
                    <a:gd name="T5" fmla="*/ 102 h 253"/>
                    <a:gd name="T6" fmla="*/ 280 w 674"/>
                    <a:gd name="T7" fmla="*/ 83 h 253"/>
                    <a:gd name="T8" fmla="*/ 0 w 674"/>
                    <a:gd name="T9" fmla="*/ 0 h 253"/>
                    <a:gd name="T10" fmla="*/ 207 w 674"/>
                    <a:gd name="T11" fmla="*/ 200 h 253"/>
                  </a:gdLst>
                  <a:ahLst/>
                  <a:cxnLst>
                    <a:cxn ang="0">
                      <a:pos x="T0" y="T1"/>
                    </a:cxn>
                    <a:cxn ang="0">
                      <a:pos x="T2" y="T3"/>
                    </a:cxn>
                    <a:cxn ang="0">
                      <a:pos x="T4" y="T5"/>
                    </a:cxn>
                    <a:cxn ang="0">
                      <a:pos x="T6" y="T7"/>
                    </a:cxn>
                    <a:cxn ang="0">
                      <a:pos x="T8" y="T9"/>
                    </a:cxn>
                    <a:cxn ang="0">
                      <a:pos x="T10" y="T11"/>
                    </a:cxn>
                  </a:cxnLst>
                  <a:rect l="0" t="0" r="r" b="b"/>
                  <a:pathLst>
                    <a:path w="674" h="253">
                      <a:moveTo>
                        <a:pt x="207" y="200"/>
                      </a:moveTo>
                      <a:cubicBezTo>
                        <a:pt x="405" y="253"/>
                        <a:pt x="674" y="245"/>
                        <a:pt x="674" y="245"/>
                      </a:cubicBezTo>
                      <a:cubicBezTo>
                        <a:pt x="674" y="102"/>
                        <a:pt x="674" y="102"/>
                        <a:pt x="674" y="102"/>
                      </a:cubicBezTo>
                      <a:cubicBezTo>
                        <a:pt x="674" y="102"/>
                        <a:pt x="425" y="100"/>
                        <a:pt x="280" y="83"/>
                      </a:cubicBezTo>
                      <a:cubicBezTo>
                        <a:pt x="110" y="63"/>
                        <a:pt x="0" y="0"/>
                        <a:pt x="0" y="0"/>
                      </a:cubicBezTo>
                      <a:cubicBezTo>
                        <a:pt x="0" y="0"/>
                        <a:pt x="7" y="146"/>
                        <a:pt x="207" y="20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0" name="Freeform 27"/>
                <p:cNvSpPr>
                  <a:spLocks/>
                </p:cNvSpPr>
                <p:nvPr/>
              </p:nvSpPr>
              <p:spPr bwMode="auto">
                <a:xfrm>
                  <a:off x="4572000" y="1725613"/>
                  <a:ext cx="292100" cy="109538"/>
                </a:xfrm>
                <a:custGeom>
                  <a:avLst/>
                  <a:gdLst>
                    <a:gd name="T0" fmla="*/ 467 w 674"/>
                    <a:gd name="T1" fmla="*/ 200 h 253"/>
                    <a:gd name="T2" fmla="*/ 0 w 674"/>
                    <a:gd name="T3" fmla="*/ 245 h 253"/>
                    <a:gd name="T4" fmla="*/ 0 w 674"/>
                    <a:gd name="T5" fmla="*/ 102 h 253"/>
                    <a:gd name="T6" fmla="*/ 394 w 674"/>
                    <a:gd name="T7" fmla="*/ 83 h 253"/>
                    <a:gd name="T8" fmla="*/ 674 w 674"/>
                    <a:gd name="T9" fmla="*/ 0 h 253"/>
                    <a:gd name="T10" fmla="*/ 467 w 674"/>
                    <a:gd name="T11" fmla="*/ 200 h 253"/>
                  </a:gdLst>
                  <a:ahLst/>
                  <a:cxnLst>
                    <a:cxn ang="0">
                      <a:pos x="T0" y="T1"/>
                    </a:cxn>
                    <a:cxn ang="0">
                      <a:pos x="T2" y="T3"/>
                    </a:cxn>
                    <a:cxn ang="0">
                      <a:pos x="T4" y="T5"/>
                    </a:cxn>
                    <a:cxn ang="0">
                      <a:pos x="T6" y="T7"/>
                    </a:cxn>
                    <a:cxn ang="0">
                      <a:pos x="T8" y="T9"/>
                    </a:cxn>
                    <a:cxn ang="0">
                      <a:pos x="T10" y="T11"/>
                    </a:cxn>
                  </a:cxnLst>
                  <a:rect l="0" t="0" r="r" b="b"/>
                  <a:pathLst>
                    <a:path w="674" h="253">
                      <a:moveTo>
                        <a:pt x="467" y="200"/>
                      </a:moveTo>
                      <a:cubicBezTo>
                        <a:pt x="269" y="253"/>
                        <a:pt x="0" y="245"/>
                        <a:pt x="0" y="245"/>
                      </a:cubicBezTo>
                      <a:cubicBezTo>
                        <a:pt x="0" y="102"/>
                        <a:pt x="0" y="102"/>
                        <a:pt x="0" y="102"/>
                      </a:cubicBezTo>
                      <a:cubicBezTo>
                        <a:pt x="0" y="102"/>
                        <a:pt x="249" y="100"/>
                        <a:pt x="394" y="83"/>
                      </a:cubicBezTo>
                      <a:cubicBezTo>
                        <a:pt x="564" y="63"/>
                        <a:pt x="674" y="0"/>
                        <a:pt x="674" y="0"/>
                      </a:cubicBezTo>
                      <a:cubicBezTo>
                        <a:pt x="674" y="0"/>
                        <a:pt x="667" y="146"/>
                        <a:pt x="467" y="20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1" name="Freeform 6"/>
                <p:cNvSpPr>
                  <a:spLocks/>
                </p:cNvSpPr>
                <p:nvPr/>
              </p:nvSpPr>
              <p:spPr bwMode="auto">
                <a:xfrm>
                  <a:off x="4235450" y="660400"/>
                  <a:ext cx="336550" cy="1074738"/>
                </a:xfrm>
                <a:custGeom>
                  <a:avLst/>
                  <a:gdLst>
                    <a:gd name="T0" fmla="*/ 23 w 773"/>
                    <a:gd name="T1" fmla="*/ 1745 h 2468"/>
                    <a:gd name="T2" fmla="*/ 6 w 773"/>
                    <a:gd name="T3" fmla="*/ 1987 h 2468"/>
                    <a:gd name="T4" fmla="*/ 0 w 773"/>
                    <a:gd name="T5" fmla="*/ 2264 h 2468"/>
                    <a:gd name="T6" fmla="*/ 773 w 773"/>
                    <a:gd name="T7" fmla="*/ 2451 h 2468"/>
                    <a:gd name="T8" fmla="*/ 773 w 773"/>
                    <a:gd name="T9" fmla="*/ 0 h 2468"/>
                    <a:gd name="T10" fmla="*/ 194 w 773"/>
                    <a:gd name="T11" fmla="*/ 900 h 2468"/>
                    <a:gd name="T12" fmla="*/ 23 w 773"/>
                    <a:gd name="T13" fmla="*/ 1745 h 2468"/>
                  </a:gdLst>
                  <a:ahLst/>
                  <a:cxnLst>
                    <a:cxn ang="0">
                      <a:pos x="T0" y="T1"/>
                    </a:cxn>
                    <a:cxn ang="0">
                      <a:pos x="T2" y="T3"/>
                    </a:cxn>
                    <a:cxn ang="0">
                      <a:pos x="T4" y="T5"/>
                    </a:cxn>
                    <a:cxn ang="0">
                      <a:pos x="T6" y="T7"/>
                    </a:cxn>
                    <a:cxn ang="0">
                      <a:pos x="T8" y="T9"/>
                    </a:cxn>
                    <a:cxn ang="0">
                      <a:pos x="T10" y="T11"/>
                    </a:cxn>
                    <a:cxn ang="0">
                      <a:pos x="T12" y="T13"/>
                    </a:cxn>
                  </a:cxnLst>
                  <a:rect l="0" t="0" r="r" b="b"/>
                  <a:pathLst>
                    <a:path w="773" h="2468">
                      <a:moveTo>
                        <a:pt x="23" y="1745"/>
                      </a:moveTo>
                      <a:cubicBezTo>
                        <a:pt x="21" y="1786"/>
                        <a:pt x="11" y="1882"/>
                        <a:pt x="6" y="1987"/>
                      </a:cubicBezTo>
                      <a:cubicBezTo>
                        <a:pt x="1" y="2093"/>
                        <a:pt x="0" y="2207"/>
                        <a:pt x="0" y="2264"/>
                      </a:cubicBezTo>
                      <a:cubicBezTo>
                        <a:pt x="0" y="2468"/>
                        <a:pt x="773" y="2451"/>
                        <a:pt x="773" y="2451"/>
                      </a:cubicBezTo>
                      <a:cubicBezTo>
                        <a:pt x="773" y="0"/>
                        <a:pt x="773" y="0"/>
                        <a:pt x="773" y="0"/>
                      </a:cubicBezTo>
                      <a:cubicBezTo>
                        <a:pt x="773" y="0"/>
                        <a:pt x="414" y="245"/>
                        <a:pt x="194" y="900"/>
                      </a:cubicBezTo>
                      <a:cubicBezTo>
                        <a:pt x="85" y="1222"/>
                        <a:pt x="33" y="1557"/>
                        <a:pt x="23" y="174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2" name="Freeform 7"/>
                <p:cNvSpPr>
                  <a:spLocks/>
                </p:cNvSpPr>
                <p:nvPr/>
              </p:nvSpPr>
              <p:spPr bwMode="auto">
                <a:xfrm>
                  <a:off x="4572000" y="660400"/>
                  <a:ext cx="334963" cy="1074738"/>
                </a:xfrm>
                <a:custGeom>
                  <a:avLst/>
                  <a:gdLst>
                    <a:gd name="T0" fmla="*/ 750 w 773"/>
                    <a:gd name="T1" fmla="*/ 1745 h 2468"/>
                    <a:gd name="T2" fmla="*/ 767 w 773"/>
                    <a:gd name="T3" fmla="*/ 1987 h 2468"/>
                    <a:gd name="T4" fmla="*/ 773 w 773"/>
                    <a:gd name="T5" fmla="*/ 2264 h 2468"/>
                    <a:gd name="T6" fmla="*/ 0 w 773"/>
                    <a:gd name="T7" fmla="*/ 2451 h 2468"/>
                    <a:gd name="T8" fmla="*/ 0 w 773"/>
                    <a:gd name="T9" fmla="*/ 0 h 2468"/>
                    <a:gd name="T10" fmla="*/ 579 w 773"/>
                    <a:gd name="T11" fmla="*/ 900 h 2468"/>
                    <a:gd name="T12" fmla="*/ 750 w 773"/>
                    <a:gd name="T13" fmla="*/ 1745 h 2468"/>
                  </a:gdLst>
                  <a:ahLst/>
                  <a:cxnLst>
                    <a:cxn ang="0">
                      <a:pos x="T0" y="T1"/>
                    </a:cxn>
                    <a:cxn ang="0">
                      <a:pos x="T2" y="T3"/>
                    </a:cxn>
                    <a:cxn ang="0">
                      <a:pos x="T4" y="T5"/>
                    </a:cxn>
                    <a:cxn ang="0">
                      <a:pos x="T6" y="T7"/>
                    </a:cxn>
                    <a:cxn ang="0">
                      <a:pos x="T8" y="T9"/>
                    </a:cxn>
                    <a:cxn ang="0">
                      <a:pos x="T10" y="T11"/>
                    </a:cxn>
                    <a:cxn ang="0">
                      <a:pos x="T12" y="T13"/>
                    </a:cxn>
                  </a:cxnLst>
                  <a:rect l="0" t="0" r="r" b="b"/>
                  <a:pathLst>
                    <a:path w="773" h="2468">
                      <a:moveTo>
                        <a:pt x="750" y="1745"/>
                      </a:moveTo>
                      <a:cubicBezTo>
                        <a:pt x="752" y="1786"/>
                        <a:pt x="762" y="1882"/>
                        <a:pt x="767" y="1987"/>
                      </a:cubicBezTo>
                      <a:cubicBezTo>
                        <a:pt x="772" y="2093"/>
                        <a:pt x="773" y="2207"/>
                        <a:pt x="773" y="2264"/>
                      </a:cubicBezTo>
                      <a:cubicBezTo>
                        <a:pt x="773" y="2468"/>
                        <a:pt x="0" y="2451"/>
                        <a:pt x="0" y="2451"/>
                      </a:cubicBezTo>
                      <a:cubicBezTo>
                        <a:pt x="0" y="0"/>
                        <a:pt x="0" y="0"/>
                        <a:pt x="0" y="0"/>
                      </a:cubicBezTo>
                      <a:cubicBezTo>
                        <a:pt x="0" y="0"/>
                        <a:pt x="359" y="245"/>
                        <a:pt x="579" y="900"/>
                      </a:cubicBezTo>
                      <a:cubicBezTo>
                        <a:pt x="688" y="1222"/>
                        <a:pt x="740" y="1557"/>
                        <a:pt x="750" y="17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3" name="Oval 17"/>
                <p:cNvSpPr>
                  <a:spLocks noChangeArrowheads="1"/>
                </p:cNvSpPr>
                <p:nvPr/>
              </p:nvSpPr>
              <p:spPr bwMode="auto">
                <a:xfrm>
                  <a:off x="4435475" y="1114425"/>
                  <a:ext cx="271463" cy="273050"/>
                </a:xfrm>
                <a:prstGeom prst="ellipse">
                  <a:avLst/>
                </a:prstGeom>
                <a:gradFill flip="none" rotWithShape="1">
                  <a:gsLst>
                    <a:gs pos="0">
                      <a:schemeClr val="bg1"/>
                    </a:gs>
                    <a:gs pos="50000">
                      <a:schemeClr val="bg1">
                        <a:lumMod val="85000"/>
                      </a:schemeClr>
                    </a:gs>
                    <a:gs pos="100000">
                      <a:schemeClr val="bg1">
                        <a:lumMod val="75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4" name="Freeform 24"/>
                <p:cNvSpPr>
                  <a:spLocks/>
                </p:cNvSpPr>
                <p:nvPr/>
              </p:nvSpPr>
              <p:spPr bwMode="auto">
                <a:xfrm>
                  <a:off x="4383088" y="855663"/>
                  <a:ext cx="188913" cy="77788"/>
                </a:xfrm>
                <a:custGeom>
                  <a:avLst/>
                  <a:gdLst>
                    <a:gd name="T0" fmla="*/ 56 w 431"/>
                    <a:gd name="T1" fmla="*/ 0 h 178"/>
                    <a:gd name="T2" fmla="*/ 0 w 431"/>
                    <a:gd name="T3" fmla="*/ 101 h 178"/>
                    <a:gd name="T4" fmla="*/ 431 w 431"/>
                    <a:gd name="T5" fmla="*/ 178 h 178"/>
                    <a:gd name="T6" fmla="*/ 431 w 431"/>
                    <a:gd name="T7" fmla="*/ 178 h 178"/>
                    <a:gd name="T8" fmla="*/ 431 w 431"/>
                    <a:gd name="T9" fmla="*/ 56 h 178"/>
                    <a:gd name="T10" fmla="*/ 431 w 431"/>
                    <a:gd name="T11" fmla="*/ 56 h 178"/>
                    <a:gd name="T12" fmla="*/ 56 w 431"/>
                    <a:gd name="T13" fmla="*/ 0 h 178"/>
                  </a:gdLst>
                  <a:ahLst/>
                  <a:cxnLst>
                    <a:cxn ang="0">
                      <a:pos x="T0" y="T1"/>
                    </a:cxn>
                    <a:cxn ang="0">
                      <a:pos x="T2" y="T3"/>
                    </a:cxn>
                    <a:cxn ang="0">
                      <a:pos x="T4" y="T5"/>
                    </a:cxn>
                    <a:cxn ang="0">
                      <a:pos x="T6" y="T7"/>
                    </a:cxn>
                    <a:cxn ang="0">
                      <a:pos x="T8" y="T9"/>
                    </a:cxn>
                    <a:cxn ang="0">
                      <a:pos x="T10" y="T11"/>
                    </a:cxn>
                    <a:cxn ang="0">
                      <a:pos x="T12" y="T13"/>
                    </a:cxn>
                  </a:cxnLst>
                  <a:rect l="0" t="0" r="r" b="b"/>
                  <a:pathLst>
                    <a:path w="431" h="178">
                      <a:moveTo>
                        <a:pt x="56" y="0"/>
                      </a:moveTo>
                      <a:cubicBezTo>
                        <a:pt x="37" y="32"/>
                        <a:pt x="18" y="65"/>
                        <a:pt x="0" y="101"/>
                      </a:cubicBezTo>
                      <a:cubicBezTo>
                        <a:pt x="119" y="149"/>
                        <a:pt x="268" y="178"/>
                        <a:pt x="431" y="178"/>
                      </a:cubicBezTo>
                      <a:cubicBezTo>
                        <a:pt x="431" y="178"/>
                        <a:pt x="431" y="178"/>
                        <a:pt x="431" y="178"/>
                      </a:cubicBezTo>
                      <a:cubicBezTo>
                        <a:pt x="431" y="56"/>
                        <a:pt x="431" y="56"/>
                        <a:pt x="431" y="56"/>
                      </a:cubicBezTo>
                      <a:cubicBezTo>
                        <a:pt x="431" y="56"/>
                        <a:pt x="431" y="56"/>
                        <a:pt x="431" y="56"/>
                      </a:cubicBezTo>
                      <a:cubicBezTo>
                        <a:pt x="293" y="56"/>
                        <a:pt x="164" y="36"/>
                        <a:pt x="5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25"/>
                <p:cNvSpPr>
                  <a:spLocks/>
                </p:cNvSpPr>
                <p:nvPr/>
              </p:nvSpPr>
              <p:spPr bwMode="auto">
                <a:xfrm>
                  <a:off x="4572000" y="855663"/>
                  <a:ext cx="187325" cy="77788"/>
                </a:xfrm>
                <a:custGeom>
                  <a:avLst/>
                  <a:gdLst>
                    <a:gd name="T0" fmla="*/ 0 w 431"/>
                    <a:gd name="T1" fmla="*/ 56 h 178"/>
                    <a:gd name="T2" fmla="*/ 0 w 431"/>
                    <a:gd name="T3" fmla="*/ 178 h 178"/>
                    <a:gd name="T4" fmla="*/ 431 w 431"/>
                    <a:gd name="T5" fmla="*/ 101 h 178"/>
                    <a:gd name="T6" fmla="*/ 375 w 431"/>
                    <a:gd name="T7" fmla="*/ 0 h 178"/>
                    <a:gd name="T8" fmla="*/ 0 w 431"/>
                    <a:gd name="T9" fmla="*/ 56 h 178"/>
                  </a:gdLst>
                  <a:ahLst/>
                  <a:cxnLst>
                    <a:cxn ang="0">
                      <a:pos x="T0" y="T1"/>
                    </a:cxn>
                    <a:cxn ang="0">
                      <a:pos x="T2" y="T3"/>
                    </a:cxn>
                    <a:cxn ang="0">
                      <a:pos x="T4" y="T5"/>
                    </a:cxn>
                    <a:cxn ang="0">
                      <a:pos x="T6" y="T7"/>
                    </a:cxn>
                    <a:cxn ang="0">
                      <a:pos x="T8" y="T9"/>
                    </a:cxn>
                  </a:cxnLst>
                  <a:rect l="0" t="0" r="r" b="b"/>
                  <a:pathLst>
                    <a:path w="431" h="178">
                      <a:moveTo>
                        <a:pt x="0" y="56"/>
                      </a:moveTo>
                      <a:cubicBezTo>
                        <a:pt x="0" y="178"/>
                        <a:pt x="0" y="178"/>
                        <a:pt x="0" y="178"/>
                      </a:cubicBezTo>
                      <a:cubicBezTo>
                        <a:pt x="163" y="178"/>
                        <a:pt x="312" y="149"/>
                        <a:pt x="431" y="101"/>
                      </a:cubicBezTo>
                      <a:cubicBezTo>
                        <a:pt x="413" y="65"/>
                        <a:pt x="394" y="32"/>
                        <a:pt x="375" y="0"/>
                      </a:cubicBezTo>
                      <a:cubicBezTo>
                        <a:pt x="267" y="36"/>
                        <a:pt x="138" y="56"/>
                        <a:pt x="0" y="5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Freeform 18"/>
                <p:cNvSpPr>
                  <a:spLocks/>
                </p:cNvSpPr>
                <p:nvPr/>
              </p:nvSpPr>
              <p:spPr bwMode="auto">
                <a:xfrm>
                  <a:off x="4572000" y="1093788"/>
                  <a:ext cx="155575" cy="312738"/>
                </a:xfrm>
                <a:custGeom>
                  <a:avLst/>
                  <a:gdLst>
                    <a:gd name="T0" fmla="*/ 0 w 359"/>
                    <a:gd name="T1" fmla="*/ 0 h 717"/>
                    <a:gd name="T2" fmla="*/ 0 w 359"/>
                    <a:gd name="T3" fmla="*/ 0 h 717"/>
                    <a:gd name="T4" fmla="*/ 0 w 359"/>
                    <a:gd name="T5" fmla="*/ 62 h 717"/>
                    <a:gd name="T6" fmla="*/ 0 w 359"/>
                    <a:gd name="T7" fmla="*/ 62 h 717"/>
                    <a:gd name="T8" fmla="*/ 296 w 359"/>
                    <a:gd name="T9" fmla="*/ 359 h 717"/>
                    <a:gd name="T10" fmla="*/ 0 w 359"/>
                    <a:gd name="T11" fmla="*/ 655 h 717"/>
                    <a:gd name="T12" fmla="*/ 0 w 359"/>
                    <a:gd name="T13" fmla="*/ 655 h 717"/>
                    <a:gd name="T14" fmla="*/ 0 w 359"/>
                    <a:gd name="T15" fmla="*/ 717 h 717"/>
                    <a:gd name="T16" fmla="*/ 0 w 359"/>
                    <a:gd name="T17" fmla="*/ 717 h 717"/>
                    <a:gd name="T18" fmla="*/ 359 w 359"/>
                    <a:gd name="T19" fmla="*/ 359 h 717"/>
                    <a:gd name="T20" fmla="*/ 0 w 359"/>
                    <a:gd name="T21"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9" h="717">
                      <a:moveTo>
                        <a:pt x="0" y="0"/>
                      </a:moveTo>
                      <a:cubicBezTo>
                        <a:pt x="0" y="0"/>
                        <a:pt x="0" y="0"/>
                        <a:pt x="0" y="0"/>
                      </a:cubicBezTo>
                      <a:cubicBezTo>
                        <a:pt x="0" y="62"/>
                        <a:pt x="0" y="62"/>
                        <a:pt x="0" y="62"/>
                      </a:cubicBezTo>
                      <a:cubicBezTo>
                        <a:pt x="0" y="62"/>
                        <a:pt x="0" y="62"/>
                        <a:pt x="0" y="62"/>
                      </a:cubicBezTo>
                      <a:cubicBezTo>
                        <a:pt x="164" y="62"/>
                        <a:pt x="296" y="195"/>
                        <a:pt x="296" y="359"/>
                      </a:cubicBezTo>
                      <a:cubicBezTo>
                        <a:pt x="296" y="522"/>
                        <a:pt x="164" y="655"/>
                        <a:pt x="0" y="655"/>
                      </a:cubicBezTo>
                      <a:cubicBezTo>
                        <a:pt x="0" y="655"/>
                        <a:pt x="0" y="655"/>
                        <a:pt x="0" y="655"/>
                      </a:cubicBezTo>
                      <a:cubicBezTo>
                        <a:pt x="0" y="717"/>
                        <a:pt x="0" y="717"/>
                        <a:pt x="0" y="717"/>
                      </a:cubicBezTo>
                      <a:cubicBezTo>
                        <a:pt x="0" y="717"/>
                        <a:pt x="0" y="717"/>
                        <a:pt x="0" y="717"/>
                      </a:cubicBezTo>
                      <a:cubicBezTo>
                        <a:pt x="198" y="717"/>
                        <a:pt x="359" y="557"/>
                        <a:pt x="359" y="359"/>
                      </a:cubicBezTo>
                      <a:cubicBezTo>
                        <a:pt x="359" y="161"/>
                        <a:pt x="198" y="0"/>
                        <a:pt x="0" y="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7" name="Freeform 19"/>
                <p:cNvSpPr>
                  <a:spLocks/>
                </p:cNvSpPr>
                <p:nvPr/>
              </p:nvSpPr>
              <p:spPr bwMode="auto">
                <a:xfrm>
                  <a:off x="4414838" y="1093788"/>
                  <a:ext cx="157163" cy="312738"/>
                </a:xfrm>
                <a:custGeom>
                  <a:avLst/>
                  <a:gdLst>
                    <a:gd name="T0" fmla="*/ 359 w 359"/>
                    <a:gd name="T1" fmla="*/ 0 h 717"/>
                    <a:gd name="T2" fmla="*/ 359 w 359"/>
                    <a:gd name="T3" fmla="*/ 0 h 717"/>
                    <a:gd name="T4" fmla="*/ 359 w 359"/>
                    <a:gd name="T5" fmla="*/ 62 h 717"/>
                    <a:gd name="T6" fmla="*/ 359 w 359"/>
                    <a:gd name="T7" fmla="*/ 62 h 717"/>
                    <a:gd name="T8" fmla="*/ 63 w 359"/>
                    <a:gd name="T9" fmla="*/ 359 h 717"/>
                    <a:gd name="T10" fmla="*/ 359 w 359"/>
                    <a:gd name="T11" fmla="*/ 655 h 717"/>
                    <a:gd name="T12" fmla="*/ 359 w 359"/>
                    <a:gd name="T13" fmla="*/ 655 h 717"/>
                    <a:gd name="T14" fmla="*/ 359 w 359"/>
                    <a:gd name="T15" fmla="*/ 717 h 717"/>
                    <a:gd name="T16" fmla="*/ 359 w 359"/>
                    <a:gd name="T17" fmla="*/ 717 h 717"/>
                    <a:gd name="T18" fmla="*/ 0 w 359"/>
                    <a:gd name="T19" fmla="*/ 359 h 717"/>
                    <a:gd name="T20" fmla="*/ 359 w 359"/>
                    <a:gd name="T21"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9" h="717">
                      <a:moveTo>
                        <a:pt x="359" y="0"/>
                      </a:moveTo>
                      <a:cubicBezTo>
                        <a:pt x="359" y="0"/>
                        <a:pt x="359" y="0"/>
                        <a:pt x="359" y="0"/>
                      </a:cubicBezTo>
                      <a:cubicBezTo>
                        <a:pt x="359" y="62"/>
                        <a:pt x="359" y="62"/>
                        <a:pt x="359" y="62"/>
                      </a:cubicBezTo>
                      <a:cubicBezTo>
                        <a:pt x="359" y="62"/>
                        <a:pt x="359" y="62"/>
                        <a:pt x="359" y="62"/>
                      </a:cubicBezTo>
                      <a:cubicBezTo>
                        <a:pt x="195" y="62"/>
                        <a:pt x="63" y="195"/>
                        <a:pt x="63" y="359"/>
                      </a:cubicBezTo>
                      <a:cubicBezTo>
                        <a:pt x="63" y="522"/>
                        <a:pt x="195" y="655"/>
                        <a:pt x="359" y="655"/>
                      </a:cubicBezTo>
                      <a:cubicBezTo>
                        <a:pt x="359" y="655"/>
                        <a:pt x="359" y="655"/>
                        <a:pt x="359" y="655"/>
                      </a:cubicBezTo>
                      <a:cubicBezTo>
                        <a:pt x="359" y="717"/>
                        <a:pt x="359" y="717"/>
                        <a:pt x="359" y="717"/>
                      </a:cubicBezTo>
                      <a:cubicBezTo>
                        <a:pt x="359" y="717"/>
                        <a:pt x="359" y="717"/>
                        <a:pt x="359" y="717"/>
                      </a:cubicBezTo>
                      <a:cubicBezTo>
                        <a:pt x="161" y="717"/>
                        <a:pt x="0" y="557"/>
                        <a:pt x="0" y="359"/>
                      </a:cubicBezTo>
                      <a:cubicBezTo>
                        <a:pt x="0" y="161"/>
                        <a:pt x="161" y="0"/>
                        <a:pt x="359"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grpSp>
        <p:pic>
          <p:nvPicPr>
            <p:cNvPr id="46" name="Imagen 45">
              <a:extLst>
                <a:ext uri="{FF2B5EF4-FFF2-40B4-BE49-F238E27FC236}">
                  <a16:creationId xmlns:a16="http://schemas.microsoft.com/office/drawing/2014/main" xmlns="" id="{8DA2B7D2-42CF-4F95-AC0E-9094D152A2A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5969"/>
            <a:stretch/>
          </p:blipFill>
          <p:spPr>
            <a:xfrm>
              <a:off x="4310012" y="1555837"/>
              <a:ext cx="554088" cy="93075"/>
            </a:xfrm>
            <a:prstGeom prst="rect">
              <a:avLst/>
            </a:prstGeom>
          </p:spPr>
        </p:pic>
      </p:grpSp>
      <p:pic>
        <p:nvPicPr>
          <p:cNvPr id="35" name="Imagen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24371" y="3947115"/>
            <a:ext cx="1601573" cy="1066210"/>
          </a:xfrm>
          <a:prstGeom prst="rect">
            <a:avLst/>
          </a:prstGeom>
        </p:spPr>
      </p:pic>
    </p:spTree>
    <p:extLst>
      <p:ext uri="{BB962C8B-B14F-4D97-AF65-F5344CB8AC3E}">
        <p14:creationId xmlns:p14="http://schemas.microsoft.com/office/powerpoint/2010/main" val="4276074700"/>
      </p:ext>
    </p:extLst>
  </p:cSld>
  <p:clrMapOvr>
    <a:masterClrMapping/>
  </p:clrMapOvr>
  <p:transition spd="slow">
    <p:pull dir="u"/>
  </p:transition>
</p:sld>
</file>

<file path=ppt/theme/theme1.xml><?xml version="1.0" encoding="utf-8"?>
<a:theme xmlns:a="http://schemas.openxmlformats.org/drawingml/2006/main" name="Office Theme">
  <a:themeElements>
    <a:clrScheme name="01-Boost Business Theme">
      <a:dk1>
        <a:srgbClr val="000000"/>
      </a:dk1>
      <a:lt1>
        <a:srgbClr val="FFFFFF"/>
      </a:lt1>
      <a:dk2>
        <a:srgbClr val="464646"/>
      </a:dk2>
      <a:lt2>
        <a:srgbClr val="FFFFFF"/>
      </a:lt2>
      <a:accent1>
        <a:srgbClr val="237DB9"/>
      </a:accent1>
      <a:accent2>
        <a:srgbClr val="14AA96"/>
      </a:accent2>
      <a:accent3>
        <a:srgbClr val="9BB955"/>
      </a:accent3>
      <a:accent4>
        <a:srgbClr val="F09B14"/>
      </a:accent4>
      <a:accent5>
        <a:srgbClr val="BE392B"/>
      </a:accent5>
      <a:accent6>
        <a:srgbClr val="643246"/>
      </a:accent6>
      <a:hlink>
        <a:srgbClr val="0000FF"/>
      </a:hlink>
      <a:folHlink>
        <a:srgbClr val="80008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80C8518F78EE0E4A947DAE2ABAD6D454" ma:contentTypeVersion="2" ma:contentTypeDescription="Crear nuevo documento." ma:contentTypeScope="" ma:versionID="cbfd2c0c662e0933fc87d13896f4b442">
  <xsd:schema xmlns:xsd="http://www.w3.org/2001/XMLSchema" xmlns:xs="http://www.w3.org/2001/XMLSchema" xmlns:p="http://schemas.microsoft.com/office/2006/metadata/properties" xmlns:ns2="44aca8da-7005-47a4-a270-df82b010c099" targetNamespace="http://schemas.microsoft.com/office/2006/metadata/properties" ma:root="true" ma:fieldsID="629f6254e2592912d8982bac4e050e22" ns2:_="">
    <xsd:import namespace="44aca8da-7005-47a4-a270-df82b010c099"/>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a8da-7005-47a4-a270-df82b010c0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01ABEB-2EB7-41CB-8503-30AA5BDBD160}">
  <ds:schemaRefs>
    <ds:schemaRef ds:uri="http://www.w3.org/XML/1998/namespace"/>
    <ds:schemaRef ds:uri="http://schemas.openxmlformats.org/package/2006/metadata/core-properties"/>
    <ds:schemaRef ds:uri="http://purl.org/dc/elements/1.1/"/>
    <ds:schemaRef ds:uri="http://schemas.microsoft.com/office/2006/documentManagement/types"/>
    <ds:schemaRef ds:uri="http://purl.org/dc/terms/"/>
    <ds:schemaRef ds:uri="http://schemas.microsoft.com/office/infopath/2007/PartnerControls"/>
    <ds:schemaRef ds:uri="44aca8da-7005-47a4-a270-df82b010c099"/>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A7BA5C42-B64C-4A82-A124-3814003B2F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4aca8da-7005-47a4-a270-df82b010c0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B1863D5-7528-46D6-9B05-D8F4102E97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17013</TotalTime>
  <Words>6224</Words>
  <Application>Microsoft Office PowerPoint</Application>
  <PresentationFormat>Presentación en pantalla (16:9)</PresentationFormat>
  <Paragraphs>1140</Paragraphs>
  <Slides>91</Slides>
  <Notes>8</Notes>
  <HiddenSlides>3</HiddenSlides>
  <MMClips>0</MMClips>
  <ScaleCrop>false</ScaleCrop>
  <HeadingPairs>
    <vt:vector size="6" baseType="variant">
      <vt:variant>
        <vt:lpstr>Fuentes usadas</vt:lpstr>
      </vt:variant>
      <vt:variant>
        <vt:i4>19</vt:i4>
      </vt:variant>
      <vt:variant>
        <vt:lpstr>Tema</vt:lpstr>
      </vt:variant>
      <vt:variant>
        <vt:i4>1</vt:i4>
      </vt:variant>
      <vt:variant>
        <vt:lpstr>Títulos de diapositiva</vt:lpstr>
      </vt:variant>
      <vt:variant>
        <vt:i4>91</vt:i4>
      </vt:variant>
    </vt:vector>
  </HeadingPairs>
  <TitlesOfParts>
    <vt:vector size="111" baseType="lpstr">
      <vt:lpstr>Gulim</vt:lpstr>
      <vt:lpstr>ＭＳ Ｐゴシック</vt:lpstr>
      <vt:lpstr>ＭＳ Ｐゴシック</vt:lpstr>
      <vt:lpstr>Architects Daughter</vt:lpstr>
      <vt:lpstr>Arial</vt:lpstr>
      <vt:lpstr>Calibri</vt:lpstr>
      <vt:lpstr>Calibri Light</vt:lpstr>
      <vt:lpstr>Gill Sans</vt:lpstr>
      <vt:lpstr>Helvetica Light</vt:lpstr>
      <vt:lpstr>Lato</vt:lpstr>
      <vt:lpstr>Lato Black</vt:lpstr>
      <vt:lpstr>Lato Light</vt:lpstr>
      <vt:lpstr>Mangal</vt:lpstr>
      <vt:lpstr>Open Sans</vt:lpstr>
      <vt:lpstr>Open Sans Light</vt:lpstr>
      <vt:lpstr>Soberana Sans</vt:lpstr>
      <vt:lpstr>Times New Roman</vt:lpstr>
      <vt:lpstr>Titillium Web</vt:lpstr>
      <vt:lpstr>Ubuntu</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Auditorias Electronicas</vt:lpstr>
      <vt:lpstr>Presentación de PowerPoint</vt:lpstr>
      <vt:lpstr>Procedimientos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Declaración anual de sueldos y salarios (DIM)</vt:lpstr>
      <vt:lpstr>Presentación de PowerPoint</vt:lpstr>
      <vt:lpstr>Presentación de PowerPoint</vt:lpstr>
      <vt:lpstr>Conceptos para el cálculo anual… ejercicio 2017</vt:lpstr>
      <vt:lpstr>Salario mínimo y UMA 2018</vt:lpstr>
      <vt:lpstr>Nuevas tarifas de ISR 2018</vt:lpstr>
      <vt:lpstr>Nuevas tarifas de ISR 2018</vt:lpstr>
      <vt:lpstr>Presentación de PowerPoint</vt:lpstr>
    </vt:vector>
  </TitlesOfParts>
  <Company>Moorche 30 DVDs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Alejandro Santiago</dc:creator>
  <cp:lastModifiedBy>admon.alactech</cp:lastModifiedBy>
  <cp:revision>432</cp:revision>
  <dcterms:created xsi:type="dcterms:W3CDTF">2015-10-05T18:45:45Z</dcterms:created>
  <dcterms:modified xsi:type="dcterms:W3CDTF">2018-02-24T18:08:52Z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0x01010080C8518F78EE0E4A947DAE2ABAD6D454</vt:lpwstr>
  </property>
</Properties>
</file>